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7" r:id="rId2"/>
    <p:sldId id="258" r:id="rId3"/>
    <p:sldId id="263" r:id="rId4"/>
    <p:sldId id="262" r:id="rId5"/>
    <p:sldId id="419" r:id="rId6"/>
    <p:sldId id="420" r:id="rId7"/>
    <p:sldId id="421" r:id="rId8"/>
    <p:sldId id="268" r:id="rId9"/>
    <p:sldId id="422" r:id="rId10"/>
    <p:sldId id="423" r:id="rId11"/>
    <p:sldId id="424" r:id="rId12"/>
    <p:sldId id="425" r:id="rId13"/>
    <p:sldId id="273" r:id="rId14"/>
    <p:sldId id="426" r:id="rId15"/>
    <p:sldId id="427" r:id="rId16"/>
    <p:sldId id="428" r:id="rId17"/>
    <p:sldId id="429" r:id="rId18"/>
    <p:sldId id="279" r:id="rId19"/>
    <p:sldId id="430" r:id="rId20"/>
    <p:sldId id="431" r:id="rId21"/>
    <p:sldId id="432" r:id="rId22"/>
    <p:sldId id="433" r:id="rId23"/>
    <p:sldId id="285" r:id="rId24"/>
    <p:sldId id="434" r:id="rId25"/>
    <p:sldId id="435" r:id="rId26"/>
    <p:sldId id="436" r:id="rId27"/>
    <p:sldId id="437" r:id="rId28"/>
    <p:sldId id="260" r:id="rId29"/>
    <p:sldId id="308" r:id="rId30"/>
    <p:sldId id="290" r:id="rId31"/>
    <p:sldId id="291" r:id="rId32"/>
    <p:sldId id="292" r:id="rId33"/>
    <p:sldId id="293" r:id="rId34"/>
    <p:sldId id="294" r:id="rId35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008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4124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0.xml"/><Relationship Id="rId3" Type="http://schemas.openxmlformats.org/officeDocument/2006/relationships/oleObject" Target="../embeddings/oleObject1.bin"/><Relationship Id="rId7" Type="http://schemas.openxmlformats.org/officeDocument/2006/relationships/slide" Target="slide29.xml"/><Relationship Id="rId12" Type="http://schemas.openxmlformats.org/officeDocument/2006/relationships/slide" Target="slide23.xml"/><Relationship Id="rId17" Type="http://schemas.openxmlformats.org/officeDocument/2006/relationships/slide" Target="slide34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3.xml"/><Relationship Id="rId1" Type="http://schemas.openxmlformats.org/officeDocument/2006/relationships/vmlDrawing" Target="../drawings/vmlDrawing1.vml"/><Relationship Id="rId6" Type="http://schemas.openxmlformats.org/officeDocument/2006/relationships/slide" Target="slide28.xml"/><Relationship Id="rId11" Type="http://schemas.openxmlformats.org/officeDocument/2006/relationships/slide" Target="slide18.xml"/><Relationship Id="rId5" Type="http://schemas.openxmlformats.org/officeDocument/2006/relationships/image" Target="../media/image2.emf"/><Relationship Id="rId15" Type="http://schemas.openxmlformats.org/officeDocument/2006/relationships/slide" Target="slide32.xml"/><Relationship Id="rId10" Type="http://schemas.openxmlformats.org/officeDocument/2006/relationships/slide" Target="slide13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7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8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9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30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3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19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Goniometrické rovnice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94170"/>
              </p:ext>
            </p:extLst>
          </p:nvPr>
        </p:nvGraphicFramePr>
        <p:xfrm>
          <a:off x="385315" y="257572"/>
          <a:ext cx="8939213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6" name="Documento" r:id="rId4" imgW="8939007" imgH="6628132" progId="Word.Document.12">
                  <p:embed/>
                </p:oleObj>
              </mc:Choice>
              <mc:Fallback>
                <p:oleObj name="Documento" r:id="rId4" imgW="89390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5315" y="257572"/>
                        <a:ext cx="8939213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60164" y="4380333"/>
            <a:ext cx="8496944" cy="1696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74" name="TextovéPole 9"/>
              <p:cNvSpPr txBox="1">
                <a:spLocks noChangeArrowheads="1"/>
              </p:cNvSpPr>
              <p:nvPr/>
            </p:nvSpPr>
            <p:spPr bwMode="auto">
              <a:xfrm>
                <a:off x="755576" y="4756343"/>
                <a:ext cx="6768132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                      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Lze krátit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𝑐𝑜𝑠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𝑥</m:t>
                    </m:r>
                  </m:oMath>
                </a14:m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17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5576" y="4756343"/>
                <a:ext cx="6768132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7576" b="-2575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99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94170"/>
              </p:ext>
            </p:extLst>
          </p:nvPr>
        </p:nvGraphicFramePr>
        <p:xfrm>
          <a:off x="385315" y="257572"/>
          <a:ext cx="8939213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50" name="Documento" r:id="rId4" imgW="8939007" imgH="6628132" progId="Word.Document.12">
                  <p:embed/>
                </p:oleObj>
              </mc:Choice>
              <mc:Fallback>
                <p:oleObj name="Documento" r:id="rId4" imgW="89390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5315" y="257572"/>
                        <a:ext cx="8939213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228184" y="4509120"/>
            <a:ext cx="262892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899592" y="5965248"/>
            <a:ext cx="70567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Hodnota tohoto součtu je známá ze vztahu mezi funkcemi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30679" y="4648330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20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94170"/>
              </p:ext>
            </p:extLst>
          </p:nvPr>
        </p:nvGraphicFramePr>
        <p:xfrm>
          <a:off x="385315" y="257572"/>
          <a:ext cx="8939213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4" name="Documento" r:id="rId4" imgW="8939007" imgH="6628132" progId="Word.Document.12">
                  <p:embed/>
                </p:oleObj>
              </mc:Choice>
              <mc:Fallback>
                <p:oleObj name="Documento" r:id="rId4" imgW="89390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5315" y="257572"/>
                        <a:ext cx="8939213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740352" y="4509120"/>
            <a:ext cx="111675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899592" y="5965248"/>
            <a:ext cx="70567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Výraz je zjednodušen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30679" y="4648330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82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982112"/>
              </p:ext>
            </p:extLst>
          </p:nvPr>
        </p:nvGraphicFramePr>
        <p:xfrm>
          <a:off x="35496" y="188640"/>
          <a:ext cx="8959850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7" name="Documento" r:id="rId4" imgW="8959880" imgH="6628132" progId="Word.Document.12">
                  <p:embed/>
                </p:oleObj>
              </mc:Choice>
              <mc:Fallback>
                <p:oleObj name="Documento" r:id="rId4" imgW="8959880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188640"/>
                        <a:ext cx="8959850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2442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1124744"/>
            <a:ext cx="7488832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4" name="TextovéPole 9"/>
              <p:cNvSpPr txBox="1">
                <a:spLocks noChangeArrowheads="1"/>
              </p:cNvSpPr>
              <p:nvPr/>
            </p:nvSpPr>
            <p:spPr bwMode="auto">
              <a:xfrm>
                <a:off x="971600" y="4293096"/>
                <a:ext cx="6912768" cy="7342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V první závorce přepíšeme </a:t>
                </a:r>
                <a:r>
                  <a:rPr lang="cs-CZ" sz="2000" i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tgx</a:t>
                </a:r>
                <a:r>
                  <a:rPr lang="cs-CZ" sz="2000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 1 vyjádříme jako podíl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𝑐𝑜𝑠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𝑥</m:t>
                    </m:r>
                  </m:oMath>
                </a14:m>
                <a:endParaRPr lang="cs-CZ" sz="2000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000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    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Druhá závorka lze nahradit výrazem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𝑐𝑜𝑠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𝑥</m:t>
                    </m:r>
                  </m:oMath>
                </a14:m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29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71600" y="4293096"/>
                <a:ext cx="6912768" cy="734240"/>
              </a:xfrm>
              <a:prstGeom prst="rect">
                <a:avLst/>
              </a:prstGeom>
              <a:blipFill rotWithShape="0">
                <a:blip r:embed="rId7"/>
                <a:stretch>
                  <a:fillRect t="-4132" b="-991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488541"/>
              </p:ext>
            </p:extLst>
          </p:nvPr>
        </p:nvGraphicFramePr>
        <p:xfrm>
          <a:off x="35496" y="188640"/>
          <a:ext cx="8959850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8" name="Documento" r:id="rId4" imgW="8959880" imgH="6628132" progId="Word.Document.12">
                  <p:embed/>
                </p:oleObj>
              </mc:Choice>
              <mc:Fallback>
                <p:oleObj name="Documento" r:id="rId4" imgW="8959880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188640"/>
                        <a:ext cx="8959850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2442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2492896"/>
            <a:ext cx="7488832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429309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V čitateli je součet, jeho hodnota je 1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316156" y="1838398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9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488541"/>
              </p:ext>
            </p:extLst>
          </p:nvPr>
        </p:nvGraphicFramePr>
        <p:xfrm>
          <a:off x="35496" y="188640"/>
          <a:ext cx="8959850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22" name="Documento" r:id="rId4" imgW="8959880" imgH="6628132" progId="Word.Document.12">
                  <p:embed/>
                </p:oleObj>
              </mc:Choice>
              <mc:Fallback>
                <p:oleObj name="Documento" r:id="rId4" imgW="8959880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188640"/>
                        <a:ext cx="8959850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2442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7584" y="3861048"/>
            <a:ext cx="748883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4" name="TextovéPole 9"/>
              <p:cNvSpPr txBox="1">
                <a:spLocks noChangeArrowheads="1"/>
              </p:cNvSpPr>
              <p:nvPr/>
            </p:nvSpPr>
            <p:spPr bwMode="auto">
              <a:xfrm>
                <a:off x="1059037" y="5245169"/>
                <a:ext cx="691276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Lze krátit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𝑐𝑜𝑠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𝑥</m:t>
                    </m:r>
                  </m:oMath>
                </a14:m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29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9037" y="5245169"/>
                <a:ext cx="6912768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7576" b="-2575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délník 10"/>
          <p:cNvSpPr/>
          <p:nvPr/>
        </p:nvSpPr>
        <p:spPr>
          <a:xfrm>
            <a:off x="8316156" y="1838398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38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488541"/>
              </p:ext>
            </p:extLst>
          </p:nvPr>
        </p:nvGraphicFramePr>
        <p:xfrm>
          <a:off x="35496" y="188640"/>
          <a:ext cx="8959850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7" name="Documento" r:id="rId4" imgW="8959880" imgH="6628132" progId="Word.Document.12">
                  <p:embed/>
                </p:oleObj>
              </mc:Choice>
              <mc:Fallback>
                <p:oleObj name="Documento" r:id="rId4" imgW="8959880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188640"/>
                        <a:ext cx="8959850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2442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5148064" y="3684794"/>
            <a:ext cx="2520280" cy="1328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4" name="TextovéPole 9"/>
              <p:cNvSpPr txBox="1">
                <a:spLocks noChangeArrowheads="1"/>
              </p:cNvSpPr>
              <p:nvPr/>
            </p:nvSpPr>
            <p:spPr bwMode="auto">
              <a:xfrm>
                <a:off x="1059037" y="5245169"/>
                <a:ext cx="691276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  Z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e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vztahu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mezi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funkcemi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lze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p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ř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epsat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pomoc</m:t>
                    </m:r>
                    <m:r>
                      <a:rPr lang="cs-CZ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í 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𝑐𝑜𝑠𝑥</m:t>
                    </m:r>
                  </m:oMath>
                </a14:m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29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9037" y="5245169"/>
                <a:ext cx="6912768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7576" b="-2575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délník 10"/>
          <p:cNvSpPr/>
          <p:nvPr/>
        </p:nvSpPr>
        <p:spPr>
          <a:xfrm>
            <a:off x="8316156" y="1838398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43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488541"/>
              </p:ext>
            </p:extLst>
          </p:nvPr>
        </p:nvGraphicFramePr>
        <p:xfrm>
          <a:off x="35496" y="188640"/>
          <a:ext cx="8959850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70" name="Documento" r:id="rId4" imgW="8959880" imgH="6628132" progId="Word.Document.12">
                  <p:embed/>
                </p:oleObj>
              </mc:Choice>
              <mc:Fallback>
                <p:oleObj name="Documento" r:id="rId4" imgW="8959880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188640"/>
                        <a:ext cx="8959850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2442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102717" y="5473878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380312" y="3684794"/>
            <a:ext cx="288032" cy="1328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059037" y="5245169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Výraz je zjednodušen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316156" y="1838398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00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187156"/>
              </p:ext>
            </p:extLst>
          </p:nvPr>
        </p:nvGraphicFramePr>
        <p:xfrm>
          <a:off x="158179" y="246459"/>
          <a:ext cx="89503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4" name="Documento" r:id="rId4" imgW="8950523" imgH="6639665" progId="Word.Document.12">
                  <p:embed/>
                </p:oleObj>
              </mc:Choice>
              <mc:Fallback>
                <p:oleObj name="Documento" r:id="rId4" imgW="8950523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179" y="246459"/>
                        <a:ext cx="89503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1289049"/>
            <a:ext cx="7920880" cy="4948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4077072"/>
            <a:ext cx="5688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Úpravami se snažíme vyjádřit hodnotu </a:t>
            </a:r>
            <a:r>
              <a:rPr lang="cs-CZ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cosx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1878707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376971"/>
              </p:ext>
            </p:extLst>
          </p:nvPr>
        </p:nvGraphicFramePr>
        <p:xfrm>
          <a:off x="158179" y="246459"/>
          <a:ext cx="89503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4" name="Documento" r:id="rId4" imgW="8950523" imgH="6639665" progId="Word.Document.12">
                  <p:embed/>
                </p:oleObj>
              </mc:Choice>
              <mc:Fallback>
                <p:oleObj name="Documento" r:id="rId4" imgW="8950523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179" y="246459"/>
                        <a:ext cx="89503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2492896"/>
            <a:ext cx="7920880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4077072"/>
            <a:ext cx="5688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Lze krátit čísla ve zlomku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1878707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8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Goniometrické rovnice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19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VY_32_INOVACE_1_3_19_KUP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15. 10.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		v matematice nebo k samostudiu při přípravě k maturitě.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376971"/>
              </p:ext>
            </p:extLst>
          </p:nvPr>
        </p:nvGraphicFramePr>
        <p:xfrm>
          <a:off x="158179" y="246459"/>
          <a:ext cx="89503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8" name="Documento" r:id="rId4" imgW="8950523" imgH="6639665" progId="Word.Document.12">
                  <p:embed/>
                </p:oleObj>
              </mc:Choice>
              <mc:Fallback>
                <p:oleObj name="Documento" r:id="rId4" imgW="8950523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179" y="246459"/>
                        <a:ext cx="89503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645024"/>
            <a:ext cx="7920880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55576" y="4077072"/>
            <a:ext cx="73448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Tato hodnota lze nalézt v tabulce významných úhlů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1878707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42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156114"/>
              </p:ext>
            </p:extLst>
          </p:nvPr>
        </p:nvGraphicFramePr>
        <p:xfrm>
          <a:off x="163513" y="246063"/>
          <a:ext cx="8921750" cy="661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43" name="Documento" r:id="rId4" imgW="8950523" imgH="6646513" progId="Word.Document.12">
                  <p:embed/>
                </p:oleObj>
              </mc:Choice>
              <mc:Fallback>
                <p:oleObj name="Documento" r:id="rId4" imgW="8950523" imgH="66465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3513" y="246063"/>
                        <a:ext cx="8921750" cy="661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355976" y="4078022"/>
            <a:ext cx="439248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84944" y="5569205"/>
            <a:ext cx="7819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první část řešení, druhou nalezneme pomocí jednotkové kružnice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1878707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47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156114"/>
              </p:ext>
            </p:extLst>
          </p:nvPr>
        </p:nvGraphicFramePr>
        <p:xfrm>
          <a:off x="163513" y="246063"/>
          <a:ext cx="8921750" cy="661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6" name="Documento" r:id="rId4" imgW="8950523" imgH="6646513" progId="Word.Document.12">
                  <p:embed/>
                </p:oleObj>
              </mc:Choice>
              <mc:Fallback>
                <p:oleObj name="Documento" r:id="rId4" imgW="8950523" imgH="66465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3513" y="246063"/>
                        <a:ext cx="8921750" cy="661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668343" y="2492896"/>
            <a:ext cx="93610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784944" y="5569205"/>
            <a:ext cx="7819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celé řešení goniometrické rovnice, kořeny jsou tyto úhly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1878707"/>
            <a:ext cx="1008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31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052162"/>
              </p:ext>
            </p:extLst>
          </p:nvPr>
        </p:nvGraphicFramePr>
        <p:xfrm>
          <a:off x="160783" y="260648"/>
          <a:ext cx="8875713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0" name="Documento" r:id="rId4" imgW="8875669" imgH="6604344" progId="Word.Document.12">
                  <p:embed/>
                </p:oleObj>
              </mc:Choice>
              <mc:Fallback>
                <p:oleObj name="Documento" r:id="rId4" imgW="8875669" imgH="66043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783" y="260648"/>
                        <a:ext cx="8875713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392932"/>
            <a:ext cx="8892480" cy="4484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4797152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Úpravami vyjádříme hodnotu </a:t>
            </a:r>
            <a:r>
              <a:rPr lang="cs-CZ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sinx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932040" y="1700808"/>
            <a:ext cx="4104456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128380"/>
              </p:ext>
            </p:extLst>
          </p:nvPr>
        </p:nvGraphicFramePr>
        <p:xfrm>
          <a:off x="160783" y="260648"/>
          <a:ext cx="8875713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91" name="Documento" r:id="rId4" imgW="8875669" imgH="6604344" progId="Word.Document.12">
                  <p:embed/>
                </p:oleObj>
              </mc:Choice>
              <mc:Fallback>
                <p:oleObj name="Documento" r:id="rId4" imgW="8875669" imgH="66043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783" y="260648"/>
                        <a:ext cx="8875713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132856"/>
            <a:ext cx="8892480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4797152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Pokračujeme v úpravách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868502" y="2709267"/>
            <a:ext cx="11521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14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128380"/>
              </p:ext>
            </p:extLst>
          </p:nvPr>
        </p:nvGraphicFramePr>
        <p:xfrm>
          <a:off x="160783" y="260648"/>
          <a:ext cx="8875713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4" name="Documento" r:id="rId4" imgW="8875669" imgH="6604344" progId="Word.Document.12">
                  <p:embed/>
                </p:oleObj>
              </mc:Choice>
              <mc:Fallback>
                <p:oleObj name="Documento" r:id="rId4" imgW="8875669" imgH="66043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783" y="260648"/>
                        <a:ext cx="8875713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140968"/>
            <a:ext cx="8892480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4797152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Zlomek ještě usměrníme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868502" y="2709267"/>
            <a:ext cx="11521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16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128380"/>
              </p:ext>
            </p:extLst>
          </p:nvPr>
        </p:nvGraphicFramePr>
        <p:xfrm>
          <a:off x="160783" y="260648"/>
          <a:ext cx="8875713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38" name="Documento" r:id="rId4" imgW="8875669" imgH="6604344" progId="Word.Document.12">
                  <p:embed/>
                </p:oleObj>
              </mc:Choice>
              <mc:Fallback>
                <p:oleObj name="Documento" r:id="rId4" imgW="8875669" imgH="66043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783" y="260648"/>
                        <a:ext cx="8875713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653136"/>
            <a:ext cx="889248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534" name="TextovéPole 9"/>
              <p:cNvSpPr txBox="1">
                <a:spLocks noChangeArrowheads="1"/>
              </p:cNvSpPr>
              <p:nvPr/>
            </p:nvSpPr>
            <p:spPr bwMode="auto">
              <a:xfrm>
                <a:off x="827584" y="4797152"/>
                <a:ext cx="7272412" cy="890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K určení  úhlů lze využít tabulku význačných úhlů, hodnota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cs-CZ" sz="20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cs-CZ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den>
                    </m:f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,</m:t>
                    </m:r>
                  </m:oMath>
                </a14:m>
                <a:endParaRPr lang="cs-CZ" sz="2000" b="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000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dále využijeme jednotkové kružnice a vlastnosti funkce </a:t>
                </a:r>
                <a:r>
                  <a:rPr lang="cs-CZ" sz="2000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sin</a:t>
                </a:r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53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7584" y="4797152"/>
                <a:ext cx="7272412" cy="890628"/>
              </a:xfrm>
              <a:prstGeom prst="rect">
                <a:avLst/>
              </a:prstGeom>
              <a:blipFill rotWithShape="0">
                <a:blip r:embed="rId7"/>
                <a:stretch>
                  <a:fillRect b="-11644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bdélník 11"/>
          <p:cNvSpPr/>
          <p:nvPr/>
        </p:nvSpPr>
        <p:spPr>
          <a:xfrm>
            <a:off x="7868502" y="2709267"/>
            <a:ext cx="11521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88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128380"/>
              </p:ext>
            </p:extLst>
          </p:nvPr>
        </p:nvGraphicFramePr>
        <p:xfrm>
          <a:off x="160783" y="260648"/>
          <a:ext cx="8875713" cy="66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62" name="Documento" r:id="rId4" imgW="8875669" imgH="6604344" progId="Word.Document.12">
                  <p:embed/>
                </p:oleObj>
              </mc:Choice>
              <mc:Fallback>
                <p:oleObj name="Documento" r:id="rId4" imgW="8875669" imgH="66043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783" y="260648"/>
                        <a:ext cx="8875713" cy="660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975943" y="3401281"/>
            <a:ext cx="701747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962433" y="5733256"/>
            <a:ext cx="7272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Kořeny dané rovnice jsou tyto úhly</a:t>
            </a:r>
            <a:endParaRPr lang="cs-CZ" sz="2000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868502" y="2709267"/>
            <a:ext cx="11521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21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785206"/>
              </p:ext>
            </p:extLst>
          </p:nvPr>
        </p:nvGraphicFramePr>
        <p:xfrm>
          <a:off x="218504" y="332656"/>
          <a:ext cx="889000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2" name="Documento" r:id="rId4" imgW="8890356" imgH="6674260" progId="Word.Document.12">
                  <p:embed/>
                </p:oleObj>
              </mc:Choice>
              <mc:Fallback>
                <p:oleObj name="Documento" r:id="rId4" imgW="8890356" imgH="66742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504" y="332656"/>
                        <a:ext cx="889000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23305" y="112496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769138"/>
              </p:ext>
            </p:extLst>
          </p:nvPr>
        </p:nvGraphicFramePr>
        <p:xfrm>
          <a:off x="821109" y="620688"/>
          <a:ext cx="9007475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Documento" r:id="rId4" imgW="9008104" imgH="6651199" progId="Word.Document.12">
                  <p:embed/>
                </p:oleObj>
              </mc:Choice>
              <mc:Fallback>
                <p:oleObj name="Documento" r:id="rId4" imgW="9008104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1109" y="620688"/>
                        <a:ext cx="9007475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8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35699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36510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5172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6926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84450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14096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29309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648668"/>
              </p:ext>
            </p:extLst>
          </p:nvPr>
        </p:nvGraphicFramePr>
        <p:xfrm>
          <a:off x="258762" y="294654"/>
          <a:ext cx="8921750" cy="666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2" name="Documento" r:id="rId4" imgW="8922453" imgH="6663093" progId="Word.Document.12">
                  <p:embed/>
                </p:oleObj>
              </mc:Choice>
              <mc:Fallback>
                <p:oleObj name="Documento" r:id="rId4" imgW="8922453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762" y="294654"/>
                        <a:ext cx="8921750" cy="666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594388"/>
              </p:ext>
            </p:extLst>
          </p:nvPr>
        </p:nvGraphicFramePr>
        <p:xfrm>
          <a:off x="248220" y="198834"/>
          <a:ext cx="900430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6" name="Documento" r:id="rId4" imgW="9003785" imgH="6686880" progId="Word.Document.12">
                  <p:embed/>
                </p:oleObj>
              </mc:Choice>
              <mc:Fallback>
                <p:oleObj name="Documento" r:id="rId4" imgW="9003785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8220" y="198834"/>
                        <a:ext cx="900430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096461"/>
              </p:ext>
            </p:extLst>
          </p:nvPr>
        </p:nvGraphicFramePr>
        <p:xfrm>
          <a:off x="204787" y="230187"/>
          <a:ext cx="8939213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2" name="Documento" r:id="rId4" imgW="8939007" imgH="6628132" progId="Word.Document.12">
                  <p:embed/>
                </p:oleObj>
              </mc:Choice>
              <mc:Fallback>
                <p:oleObj name="Documento" r:id="rId4" imgW="89390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4787" y="230187"/>
                        <a:ext cx="8939213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715542"/>
              </p:ext>
            </p:extLst>
          </p:nvPr>
        </p:nvGraphicFramePr>
        <p:xfrm>
          <a:off x="92075" y="260648"/>
          <a:ext cx="8901113" cy="661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2" name="Documento" r:id="rId4" imgW="8901580" imgH="6615878" progId="Word.Document.12">
                  <p:embed/>
                </p:oleObj>
              </mc:Choice>
              <mc:Fallback>
                <p:oleObj name="Documento" r:id="rId4" imgW="8901580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260648"/>
                        <a:ext cx="8901113" cy="661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242966"/>
              </p:ext>
            </p:extLst>
          </p:nvPr>
        </p:nvGraphicFramePr>
        <p:xfrm>
          <a:off x="312737" y="198264"/>
          <a:ext cx="8867775" cy="661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7" name="Documento" r:id="rId4" imgW="8867391" imgH="6615878" progId="Word.Document.12">
                  <p:embed/>
                </p:oleObj>
              </mc:Choice>
              <mc:Fallback>
                <p:oleObj name="Documento" r:id="rId4" imgW="8867391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2737" y="198264"/>
                        <a:ext cx="8867775" cy="661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121765"/>
              </p:ext>
            </p:extLst>
          </p:nvPr>
        </p:nvGraphicFramePr>
        <p:xfrm>
          <a:off x="380553" y="116632"/>
          <a:ext cx="8943975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Documento" r:id="rId4" imgW="8943326" imgH="6628132" progId="Word.Document.12">
                  <p:embed/>
                </p:oleObj>
              </mc:Choice>
              <mc:Fallback>
                <p:oleObj name="Documento" r:id="rId4" imgW="8943326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553" y="116632"/>
                        <a:ext cx="8943975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1274286"/>
            <a:ext cx="7992888" cy="5035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54" name="TextovéPole 9"/>
              <p:cNvSpPr txBox="1">
                <a:spLocks noChangeArrowheads="1"/>
              </p:cNvSpPr>
              <p:nvPr/>
            </p:nvSpPr>
            <p:spPr bwMode="auto">
              <a:xfrm>
                <a:off x="1115616" y="4077072"/>
                <a:ext cx="6336109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              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Vytkneme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𝑠𝑖𝑛𝑥</m:t>
                    </m:r>
                  </m:oMath>
                </a14:m>
                <a:endParaRPr lang="cs-CZ" sz="2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05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5616" y="4077072"/>
                <a:ext cx="6336109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9231" b="-27692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121765"/>
              </p:ext>
            </p:extLst>
          </p:nvPr>
        </p:nvGraphicFramePr>
        <p:xfrm>
          <a:off x="380553" y="116632"/>
          <a:ext cx="8943975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30" name="Documento" r:id="rId4" imgW="8943326" imgH="6628132" progId="Word.Document.12">
                  <p:embed/>
                </p:oleObj>
              </mc:Choice>
              <mc:Fallback>
                <p:oleObj name="Documento" r:id="rId4" imgW="8943326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553" y="116632"/>
                        <a:ext cx="8943975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2060848"/>
            <a:ext cx="7992888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Obsah závorky je podle vztahů mezi goniometrickými funkcemi 1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31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121765"/>
              </p:ext>
            </p:extLst>
          </p:nvPr>
        </p:nvGraphicFramePr>
        <p:xfrm>
          <a:off x="380553" y="116632"/>
          <a:ext cx="8943975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4" name="Documento" r:id="rId4" imgW="8943326" imgH="6628132" progId="Word.Document.12">
                  <p:embed/>
                </p:oleObj>
              </mc:Choice>
              <mc:Fallback>
                <p:oleObj name="Documento" r:id="rId4" imgW="8943326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553" y="116632"/>
                        <a:ext cx="8943975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292080" y="2286390"/>
            <a:ext cx="1728192" cy="113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výsledek úpravy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0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121765"/>
              </p:ext>
            </p:extLst>
          </p:nvPr>
        </p:nvGraphicFramePr>
        <p:xfrm>
          <a:off x="380553" y="116632"/>
          <a:ext cx="8943975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8" name="Documento" r:id="rId4" imgW="8943326" imgH="6628132" progId="Word.Document.12">
                  <p:embed/>
                </p:oleObj>
              </mc:Choice>
              <mc:Fallback>
                <p:oleObj name="Documento" r:id="rId4" imgW="8943326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553" y="116632"/>
                        <a:ext cx="8943975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04248" y="4625631"/>
            <a:ext cx="1728192" cy="113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4077072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Výraz je zjednodušený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32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237482"/>
              </p:ext>
            </p:extLst>
          </p:nvPr>
        </p:nvGraphicFramePr>
        <p:xfrm>
          <a:off x="385315" y="257572"/>
          <a:ext cx="8939213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" name="Documento" r:id="rId4" imgW="8939007" imgH="6628132" progId="Word.Document.12">
                  <p:embed/>
                </p:oleObj>
              </mc:Choice>
              <mc:Fallback>
                <p:oleObj name="Documento" r:id="rId4" imgW="89390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5315" y="257572"/>
                        <a:ext cx="8939213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628800"/>
            <a:ext cx="8496944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Zmenšíme počet funkcí,  </a:t>
            </a:r>
            <a:r>
              <a:rPr lang="cs-CZ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tgx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jako podíl </a:t>
            </a:r>
            <a:r>
              <a:rPr lang="cs-CZ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sinx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cs-CZ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cosx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94170"/>
              </p:ext>
            </p:extLst>
          </p:nvPr>
        </p:nvGraphicFramePr>
        <p:xfrm>
          <a:off x="385315" y="257572"/>
          <a:ext cx="8939213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2" name="Documento" r:id="rId4" imgW="8939007" imgH="6628132" progId="Word.Document.12">
                  <p:embed/>
                </p:oleObj>
              </mc:Choice>
              <mc:Fallback>
                <p:oleObj name="Documento" r:id="rId4" imgW="89390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5315" y="257572"/>
                        <a:ext cx="8939213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812866"/>
            <a:ext cx="8496944" cy="3136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768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Mocnina zlomku, umocníme čitatele i jmenovatele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73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</TotalTime>
  <Words>284</Words>
  <Application>Microsoft Office PowerPoint</Application>
  <PresentationFormat>Předvádění na obrazovce (4:3)</PresentationFormat>
  <Paragraphs>120</Paragraphs>
  <Slides>34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34</vt:i4>
      </vt:variant>
    </vt:vector>
  </HeadingPairs>
  <TitlesOfParts>
    <vt:vector size="40" baseType="lpstr">
      <vt:lpstr>Arial</vt:lpstr>
      <vt:lpstr>Calibri</vt:lpstr>
      <vt:lpstr>Cambria Math</vt:lpstr>
      <vt:lpstr>Times New Roman</vt:lpstr>
      <vt:lpstr>Motiv sady Office</vt:lpstr>
      <vt:lpstr>Documento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174</cp:revision>
  <dcterms:created xsi:type="dcterms:W3CDTF">2013-03-31T20:11:56Z</dcterms:created>
  <dcterms:modified xsi:type="dcterms:W3CDTF">2014-06-15T17:04:11Z</dcterms:modified>
</cp:coreProperties>
</file>