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58" r:id="rId3"/>
    <p:sldId id="263" r:id="rId4"/>
    <p:sldId id="262" r:id="rId5"/>
    <p:sldId id="438" r:id="rId6"/>
    <p:sldId id="439" r:id="rId7"/>
    <p:sldId id="440" r:id="rId8"/>
    <p:sldId id="441" r:id="rId9"/>
    <p:sldId id="268" r:id="rId10"/>
    <p:sldId id="442" r:id="rId11"/>
    <p:sldId id="443" r:id="rId12"/>
    <p:sldId id="444" r:id="rId13"/>
    <p:sldId id="273" r:id="rId14"/>
    <p:sldId id="445" r:id="rId15"/>
    <p:sldId id="446" r:id="rId16"/>
    <p:sldId id="447" r:id="rId17"/>
    <p:sldId id="448" r:id="rId18"/>
    <p:sldId id="449" r:id="rId19"/>
    <p:sldId id="450" r:id="rId20"/>
    <p:sldId id="279" r:id="rId21"/>
    <p:sldId id="451" r:id="rId22"/>
    <p:sldId id="452" r:id="rId23"/>
    <p:sldId id="453" r:id="rId24"/>
    <p:sldId id="454" r:id="rId25"/>
    <p:sldId id="455" r:id="rId26"/>
    <p:sldId id="285" r:id="rId27"/>
    <p:sldId id="456" r:id="rId28"/>
    <p:sldId id="457" r:id="rId29"/>
    <p:sldId id="458" r:id="rId30"/>
    <p:sldId id="459" r:id="rId31"/>
    <p:sldId id="260" r:id="rId32"/>
    <p:sldId id="308" r:id="rId33"/>
    <p:sldId id="290" r:id="rId34"/>
    <p:sldId id="291" r:id="rId35"/>
    <p:sldId id="292" r:id="rId36"/>
    <p:sldId id="293" r:id="rId37"/>
    <p:sldId id="294" r:id="rId38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3.xml"/><Relationship Id="rId3" Type="http://schemas.openxmlformats.org/officeDocument/2006/relationships/oleObject" Target="../embeddings/oleObject1.bin"/><Relationship Id="rId7" Type="http://schemas.openxmlformats.org/officeDocument/2006/relationships/slide" Target="slide32.xml"/><Relationship Id="rId12" Type="http://schemas.openxmlformats.org/officeDocument/2006/relationships/slide" Target="slide26.xml"/><Relationship Id="rId1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6.xml"/><Relationship Id="rId1" Type="http://schemas.openxmlformats.org/officeDocument/2006/relationships/vmlDrawing" Target="../drawings/vmlDrawing1.vml"/><Relationship Id="rId6" Type="http://schemas.openxmlformats.org/officeDocument/2006/relationships/slide" Target="slide31.xml"/><Relationship Id="rId11" Type="http://schemas.openxmlformats.org/officeDocument/2006/relationships/slide" Target="slide20.xml"/><Relationship Id="rId5" Type="http://schemas.openxmlformats.org/officeDocument/2006/relationships/image" Target="../media/image2.emf"/><Relationship Id="rId15" Type="http://schemas.openxmlformats.org/officeDocument/2006/relationships/slide" Target="slide35.xml"/><Relationship Id="rId10" Type="http://schemas.openxmlformats.org/officeDocument/2006/relationships/slide" Target="slide13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9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0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1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3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8.emf"/><Relationship Id="rId4" Type="http://schemas.openxmlformats.org/officeDocument/2006/relationships/package" Target="../embeddings/Documento_do_Microsoft_Word34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20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Goniometrické rovnice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970436"/>
              </p:ext>
            </p:extLst>
          </p:nvPr>
        </p:nvGraphicFramePr>
        <p:xfrm>
          <a:off x="35496" y="260648"/>
          <a:ext cx="8913813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80" name="Documento" r:id="rId4" imgW="8914175" imgH="6628132" progId="Word.Document.12">
                  <p:embed/>
                </p:oleObj>
              </mc:Choice>
              <mc:Fallback>
                <p:oleObj name="Documento" r:id="rId4" imgW="8914175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260648"/>
                        <a:ext cx="8913813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60164" y="2276872"/>
            <a:ext cx="8496944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Dělením získáme hodnotu funkce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15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970436"/>
              </p:ext>
            </p:extLst>
          </p:nvPr>
        </p:nvGraphicFramePr>
        <p:xfrm>
          <a:off x="35496" y="260648"/>
          <a:ext cx="8913813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5" name="Documento" r:id="rId4" imgW="8914175" imgH="6628132" progId="Word.Document.12">
                  <p:embed/>
                </p:oleObj>
              </mc:Choice>
              <mc:Fallback>
                <p:oleObj name="Documento" r:id="rId4" imgW="8914175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260648"/>
                        <a:ext cx="8913813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60164" y="3501008"/>
            <a:ext cx="849694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74" name="TextovéPole 9"/>
              <p:cNvSpPr txBox="1">
                <a:spLocks noChangeArrowheads="1"/>
              </p:cNvSpPr>
              <p:nvPr/>
            </p:nvSpPr>
            <p:spPr bwMode="auto">
              <a:xfrm>
                <a:off x="683568" y="5049671"/>
                <a:ext cx="777622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Úhel s touto hodnotou funkce lze přečíst z tabulky, perioda tg je </a:t>
                </a:r>
                <a14:m>
                  <m:oMath xmlns:m="http://schemas.openxmlformats.org/officeDocument/2006/math">
                    <m:r>
                      <a:rPr lang="cs-CZ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𝜋</m:t>
                    </m:r>
                  </m:oMath>
                </a14:m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17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3568" y="5049671"/>
                <a:ext cx="7776220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7576" b="-2575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7452320" y="5795945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48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970436"/>
              </p:ext>
            </p:extLst>
          </p:nvPr>
        </p:nvGraphicFramePr>
        <p:xfrm>
          <a:off x="35496" y="260648"/>
          <a:ext cx="8913813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28" name="Documento" r:id="rId4" imgW="8914175" imgH="6628132" progId="Word.Document.12">
                  <p:embed/>
                </p:oleObj>
              </mc:Choice>
              <mc:Fallback>
                <p:oleObj name="Documento" r:id="rId4" imgW="8914175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260648"/>
                        <a:ext cx="8913813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60164" y="5091094"/>
            <a:ext cx="8496944" cy="786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20526" y="5595890"/>
            <a:ext cx="77762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kořeny goniometrické rovnice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75625" y="3413187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00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445020"/>
              </p:ext>
            </p:extLst>
          </p:nvPr>
        </p:nvGraphicFramePr>
        <p:xfrm>
          <a:off x="46038" y="161751"/>
          <a:ext cx="89836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Documento" r:id="rId4" imgW="8983632" imgH="6651199" progId="Word.Document.12">
                  <p:embed/>
                </p:oleObj>
              </mc:Choice>
              <mc:Fallback>
                <p:oleObj name="Documento" r:id="rId4" imgW="8983632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161751"/>
                        <a:ext cx="89836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980728"/>
            <a:ext cx="799288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96819" y="3192941"/>
            <a:ext cx="69127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Nejdříve vyjádříme pravou stranu pomocí funkce </a:t>
            </a:r>
            <a:r>
              <a:rPr lang="cs-CZ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sinx</a:t>
            </a:r>
            <a:endParaRPr lang="cs-CZ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(lze i levou pomocí </a:t>
            </a:r>
            <a:r>
              <a:rPr lang="cs-CZ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cosx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903432"/>
              </p:ext>
            </p:extLst>
          </p:nvPr>
        </p:nvGraphicFramePr>
        <p:xfrm>
          <a:off x="46038" y="161751"/>
          <a:ext cx="89836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52" name="Documento" r:id="rId4" imgW="8983632" imgH="6651199" progId="Word.Document.12">
                  <p:embed/>
                </p:oleObj>
              </mc:Choice>
              <mc:Fallback>
                <p:oleObj name="Documento" r:id="rId4" imgW="8983632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161751"/>
                        <a:ext cx="89836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556792"/>
            <a:ext cx="7992888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96819" y="3192941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Členy s funkcí převedeme na společnou stranu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4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903432"/>
              </p:ext>
            </p:extLst>
          </p:nvPr>
        </p:nvGraphicFramePr>
        <p:xfrm>
          <a:off x="46038" y="161751"/>
          <a:ext cx="89836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76" name="Documento" r:id="rId4" imgW="8983632" imgH="6651199" progId="Word.Document.12">
                  <p:embed/>
                </p:oleObj>
              </mc:Choice>
              <mc:Fallback>
                <p:oleObj name="Documento" r:id="rId4" imgW="8983632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161751"/>
                        <a:ext cx="89836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2276872"/>
            <a:ext cx="7992888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96819" y="3192941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Dále rovnici dělíme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26861" y="4941168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95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903432"/>
              </p:ext>
            </p:extLst>
          </p:nvPr>
        </p:nvGraphicFramePr>
        <p:xfrm>
          <a:off x="46038" y="161751"/>
          <a:ext cx="89836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00" name="Documento" r:id="rId4" imgW="8983632" imgH="6651199" progId="Word.Document.12">
                  <p:embed/>
                </p:oleObj>
              </mc:Choice>
              <mc:Fallback>
                <p:oleObj name="Documento" r:id="rId4" imgW="8983632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161751"/>
                        <a:ext cx="89836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0017" y="3410347"/>
            <a:ext cx="7992888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TextovéPole 9"/>
              <p:cNvSpPr txBox="1">
                <a:spLocks noChangeArrowheads="1"/>
              </p:cNvSpPr>
              <p:nvPr/>
            </p:nvSpPr>
            <p:spPr bwMode="auto">
              <a:xfrm>
                <a:off x="1170839" y="5009110"/>
                <a:ext cx="6912768" cy="5269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Další řešení pokračuje dvěma cestami,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𝑠𝑖𝑛𝑥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,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𝑠𝑖𝑛𝑥</m:t>
                    </m:r>
                    <m:r>
                      <a:rPr lang="cs-CZ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=−</m:t>
                    </m:r>
                    <m:f>
                      <m:fPr>
                        <m:ctrlPr>
                          <a:rPr lang="cs-CZ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cs-CZ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29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70839" y="5009110"/>
                <a:ext cx="6912768" cy="526939"/>
              </a:xfrm>
              <a:prstGeom prst="rect">
                <a:avLst/>
              </a:prstGeom>
              <a:blipFill rotWithShape="0">
                <a:blip r:embed="rId7"/>
                <a:stretch>
                  <a:fillRect b="-814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8426861" y="4941168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903432"/>
              </p:ext>
            </p:extLst>
          </p:nvPr>
        </p:nvGraphicFramePr>
        <p:xfrm>
          <a:off x="46038" y="161751"/>
          <a:ext cx="89836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5" name="Documento" r:id="rId4" imgW="8983632" imgH="6651199" progId="Word.Document.12">
                  <p:embed/>
                </p:oleObj>
              </mc:Choice>
              <mc:Fallback>
                <p:oleObj name="Documento" r:id="rId4" imgW="8983632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161751"/>
                        <a:ext cx="89836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30017" y="4221088"/>
            <a:ext cx="7992888" cy="2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170839" y="5009110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První část dořešíme pomocí tabulky a jednotkové kružnice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26861" y="4941168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59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903432"/>
              </p:ext>
            </p:extLst>
          </p:nvPr>
        </p:nvGraphicFramePr>
        <p:xfrm>
          <a:off x="46038" y="161751"/>
          <a:ext cx="89836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48" name="Documento" r:id="rId4" imgW="8983632" imgH="6651199" progId="Word.Document.12">
                  <p:embed/>
                </p:oleObj>
              </mc:Choice>
              <mc:Fallback>
                <p:oleObj name="Documento" r:id="rId4" imgW="8983632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161751"/>
                        <a:ext cx="89836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644007" y="4221088"/>
            <a:ext cx="4178897" cy="2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164604" y="5877272"/>
            <a:ext cx="73678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K nalezení řešení druhé části nám pomohou vlastnosti funkce sinus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26861" y="4941168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14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903432"/>
              </p:ext>
            </p:extLst>
          </p:nvPr>
        </p:nvGraphicFramePr>
        <p:xfrm>
          <a:off x="46038" y="161751"/>
          <a:ext cx="89836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2" name="Documento" r:id="rId4" imgW="8983632" imgH="6651199" progId="Word.Document.12">
                  <p:embed/>
                </p:oleObj>
              </mc:Choice>
              <mc:Fallback>
                <p:oleObj name="Documento" r:id="rId4" imgW="8983632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161751"/>
                        <a:ext cx="89836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426860" y="4293096"/>
            <a:ext cx="7171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543862" y="2700897"/>
            <a:ext cx="244426" cy="2429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164604" y="5877272"/>
            <a:ext cx="73678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Máme kompletní řešení goniometrické rovnice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426861" y="4941168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9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Goniometrické rovnice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20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VY_32_INOVACE_1_3_20_KUP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16. 10.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 smtClean="0">
                <a:latin typeface="Calibri" pitchFamily="34" charset="0"/>
              </a:rPr>
              <a:t>Prezentace </a:t>
            </a:r>
            <a:r>
              <a:rPr lang="cs-CZ" dirty="0">
                <a:latin typeface="Calibri" pitchFamily="34" charset="0"/>
              </a:rPr>
              <a:t>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		v matematice nebo 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135552"/>
              </p:ext>
            </p:extLst>
          </p:nvPr>
        </p:nvGraphicFramePr>
        <p:xfrm>
          <a:off x="46038" y="283542"/>
          <a:ext cx="90058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Documento" r:id="rId4" imgW="9006304" imgH="6674626" progId="Word.Document.12">
                  <p:embed/>
                </p:oleObj>
              </mc:Choice>
              <mc:Fallback>
                <p:oleObj name="Documento" r:id="rId4" imgW="9006304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283542"/>
                        <a:ext cx="90058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433065"/>
            <a:ext cx="7920880" cy="4948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90" name="TextovéPole 9"/>
              <p:cNvSpPr txBox="1">
                <a:spLocks noChangeArrowheads="1"/>
              </p:cNvSpPr>
              <p:nvPr/>
            </p:nvSpPr>
            <p:spPr bwMode="auto">
              <a:xfrm>
                <a:off x="467544" y="4077072"/>
                <a:ext cx="799224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Odstraníme zlomek, vynásobíme jmenovatelem, podmínkou je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𝑠𝑖𝑛𝑥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≠1</m:t>
                    </m:r>
                  </m:oMath>
                </a14:m>
                <a:endParaRPr lang="cs-CZ" sz="20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39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544" y="4077072"/>
                <a:ext cx="7992244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9231" b="-2769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bdélník 9"/>
          <p:cNvSpPr/>
          <p:nvPr/>
        </p:nvSpPr>
        <p:spPr>
          <a:xfrm>
            <a:off x="7812360" y="1878707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266725"/>
              </p:ext>
            </p:extLst>
          </p:nvPr>
        </p:nvGraphicFramePr>
        <p:xfrm>
          <a:off x="46038" y="283542"/>
          <a:ext cx="90058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7" name="Documento" r:id="rId4" imgW="9006304" imgH="6674626" progId="Word.Document.12">
                  <p:embed/>
                </p:oleObj>
              </mc:Choice>
              <mc:Fallback>
                <p:oleObj name="Documento" r:id="rId4" imgW="9006304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283542"/>
                        <a:ext cx="90058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060848"/>
            <a:ext cx="7920880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7544" y="4077072"/>
            <a:ext cx="79922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Pokračujeme roznásobením na pravé straně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1878707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2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266725"/>
              </p:ext>
            </p:extLst>
          </p:nvPr>
        </p:nvGraphicFramePr>
        <p:xfrm>
          <a:off x="46038" y="283542"/>
          <a:ext cx="90058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20" name="Documento" r:id="rId4" imgW="9006304" imgH="6674626" progId="Word.Document.12">
                  <p:embed/>
                </p:oleObj>
              </mc:Choice>
              <mc:Fallback>
                <p:oleObj name="Documento" r:id="rId4" imgW="9006304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283542"/>
                        <a:ext cx="90058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852936"/>
            <a:ext cx="792088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7544" y="4077072"/>
            <a:ext cx="79922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s funkcí na jednu a čísla na druhou stranu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92135" y="4239319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15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266725"/>
              </p:ext>
            </p:extLst>
          </p:nvPr>
        </p:nvGraphicFramePr>
        <p:xfrm>
          <a:off x="46038" y="283542"/>
          <a:ext cx="90058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44" name="Documento" r:id="rId4" imgW="9006304" imgH="6674626" progId="Word.Document.12">
                  <p:embed/>
                </p:oleObj>
              </mc:Choice>
              <mc:Fallback>
                <p:oleObj name="Documento" r:id="rId4" imgW="9006304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283542"/>
                        <a:ext cx="90058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284984"/>
            <a:ext cx="79208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32135" y="5351389"/>
            <a:ext cx="79922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vydělení získáme hodnotu sin x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92135" y="4239319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22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266725"/>
              </p:ext>
            </p:extLst>
          </p:nvPr>
        </p:nvGraphicFramePr>
        <p:xfrm>
          <a:off x="46038" y="283542"/>
          <a:ext cx="90058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668" name="Documento" r:id="rId4" imgW="9006304" imgH="6674626" progId="Word.Document.12">
                  <p:embed/>
                </p:oleObj>
              </mc:Choice>
              <mc:Fallback>
                <p:oleObj name="Documento" r:id="rId4" imgW="9006304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283542"/>
                        <a:ext cx="90058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941168"/>
            <a:ext cx="79208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18680" y="5767456"/>
            <a:ext cx="79922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Pomocí tabulky či kalkulačky zjistíme základní úhel a doplníme periodu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92135" y="4239319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71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266725"/>
              </p:ext>
            </p:extLst>
          </p:nvPr>
        </p:nvGraphicFramePr>
        <p:xfrm>
          <a:off x="46038" y="283542"/>
          <a:ext cx="90058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692" name="Documento" r:id="rId4" imgW="9006304" imgH="6674626" progId="Word.Document.12">
                  <p:embed/>
                </p:oleObj>
              </mc:Choice>
              <mc:Fallback>
                <p:oleObj name="Documento" r:id="rId4" imgW="9006304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8" y="283542"/>
                        <a:ext cx="90058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5767456"/>
            <a:ext cx="7920880" cy="613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86555" y="6011903"/>
            <a:ext cx="79922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všechny kořeny goniometrické rovnice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92135" y="4239319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45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348394"/>
              </p:ext>
            </p:extLst>
          </p:nvPr>
        </p:nvGraphicFramePr>
        <p:xfrm>
          <a:off x="92075" y="342280"/>
          <a:ext cx="8890000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6" name="Documento" r:id="rId4" imgW="8890356" imgH="6615723" progId="Word.Document.12">
                  <p:embed/>
                </p:oleObj>
              </mc:Choice>
              <mc:Fallback>
                <p:oleObj name="Documento" r:id="rId4" imgW="8890356" imgH="6615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342280"/>
                        <a:ext cx="8890000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392932"/>
            <a:ext cx="8892480" cy="4484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zlomek, násobíme jmenovatelem, je vždy nenulový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32040" y="1700808"/>
            <a:ext cx="4104456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87266"/>
              </p:ext>
            </p:extLst>
          </p:nvPr>
        </p:nvGraphicFramePr>
        <p:xfrm>
          <a:off x="92075" y="342280"/>
          <a:ext cx="8890000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16" name="Documento" r:id="rId4" imgW="8890356" imgH="6615723" progId="Word.Document.12">
                  <p:embed/>
                </p:oleObj>
              </mc:Choice>
              <mc:Fallback>
                <p:oleObj name="Documento" r:id="rId4" imgW="8890356" imgH="6615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342280"/>
                        <a:ext cx="8890000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132856"/>
            <a:ext cx="8892480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Oddělíme členy s funkcí od čísel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532439" y="5539542"/>
            <a:ext cx="5230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90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87266"/>
              </p:ext>
            </p:extLst>
          </p:nvPr>
        </p:nvGraphicFramePr>
        <p:xfrm>
          <a:off x="92075" y="342280"/>
          <a:ext cx="8890000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40" name="Documento" r:id="rId4" imgW="8890356" imgH="6615723" progId="Word.Document.12">
                  <p:embed/>
                </p:oleObj>
              </mc:Choice>
              <mc:Fallback>
                <p:oleObj name="Documento" r:id="rId4" imgW="8890356" imgH="6615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342280"/>
                        <a:ext cx="8890000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852936"/>
            <a:ext cx="8892480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Dělením získáme hodnotu funkce </a:t>
            </a:r>
            <a:r>
              <a:rPr lang="cs-CZ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cosx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532439" y="5539542"/>
            <a:ext cx="5230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79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87266"/>
              </p:ext>
            </p:extLst>
          </p:nvPr>
        </p:nvGraphicFramePr>
        <p:xfrm>
          <a:off x="92075" y="342280"/>
          <a:ext cx="8890000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64" name="Documento" r:id="rId4" imgW="8890356" imgH="6615723" progId="Word.Document.12">
                  <p:embed/>
                </p:oleObj>
              </mc:Choice>
              <mc:Fallback>
                <p:oleObj name="Documento" r:id="rId4" imgW="8890356" imgH="6615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342280"/>
                        <a:ext cx="8890000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58900" y="3653640"/>
            <a:ext cx="889248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900868" y="5339487"/>
            <a:ext cx="75581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 určení kořenů pomůže tabulka významných úhlů a vlastnosti funkce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532439" y="5539542"/>
            <a:ext cx="5230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07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718666"/>
              </p:ext>
            </p:extLst>
          </p:nvPr>
        </p:nvGraphicFramePr>
        <p:xfrm>
          <a:off x="1023863" y="702319"/>
          <a:ext cx="8948737" cy="661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Documento" r:id="rId4" imgW="8948724" imgH="6615878" progId="Word.Document.12">
                  <p:embed/>
                </p:oleObj>
              </mc:Choice>
              <mc:Fallback>
                <p:oleObj name="Documento" r:id="rId4" imgW="8948724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3863" y="702319"/>
                        <a:ext cx="8948737" cy="661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35699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36510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8445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2930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87266"/>
              </p:ext>
            </p:extLst>
          </p:nvPr>
        </p:nvGraphicFramePr>
        <p:xfrm>
          <a:off x="92075" y="342280"/>
          <a:ext cx="8890000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8" name="Documento" r:id="rId4" imgW="8890356" imgH="6615723" progId="Word.Document.12">
                  <p:embed/>
                </p:oleObj>
              </mc:Choice>
              <mc:Fallback>
                <p:oleObj name="Documento" r:id="rId4" imgW="8890356" imgH="6615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342280"/>
                        <a:ext cx="8890000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58900" y="4769764"/>
            <a:ext cx="8892480" cy="1116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900868" y="5339487"/>
            <a:ext cx="75581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kořeny zadané rovnice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532439" y="5539542"/>
            <a:ext cx="5230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86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785206"/>
              </p:ext>
            </p:extLst>
          </p:nvPr>
        </p:nvGraphicFramePr>
        <p:xfrm>
          <a:off x="218504" y="332656"/>
          <a:ext cx="889000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6" name="Documento" r:id="rId4" imgW="8890356" imgH="6674260" progId="Word.Document.12">
                  <p:embed/>
                </p:oleObj>
              </mc:Choice>
              <mc:Fallback>
                <p:oleObj name="Documento" r:id="rId4" imgW="8890356" imgH="66742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04" y="332656"/>
                        <a:ext cx="889000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23305" y="112496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212819"/>
              </p:ext>
            </p:extLst>
          </p:nvPr>
        </p:nvGraphicFramePr>
        <p:xfrm>
          <a:off x="292670" y="342850"/>
          <a:ext cx="89598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7" name="Documento" r:id="rId4" imgW="8960600" imgH="6686880" progId="Word.Document.12">
                  <p:embed/>
                </p:oleObj>
              </mc:Choice>
              <mc:Fallback>
                <p:oleObj name="Documento" r:id="rId4" imgW="8960600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2670" y="342850"/>
                        <a:ext cx="89598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755017"/>
              </p:ext>
            </p:extLst>
          </p:nvPr>
        </p:nvGraphicFramePr>
        <p:xfrm>
          <a:off x="241299" y="305196"/>
          <a:ext cx="8939213" cy="658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1" name="Documento" r:id="rId4" imgW="8939007" imgH="6580917" progId="Word.Document.12">
                  <p:embed/>
                </p:oleObj>
              </mc:Choice>
              <mc:Fallback>
                <p:oleObj name="Documento" r:id="rId4" imgW="8939007" imgH="65809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299" y="305196"/>
                        <a:ext cx="8939213" cy="6580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971062"/>
              </p:ext>
            </p:extLst>
          </p:nvPr>
        </p:nvGraphicFramePr>
        <p:xfrm>
          <a:off x="135383" y="281384"/>
          <a:ext cx="8901113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7" name="Documento" r:id="rId4" imgW="8901580" imgH="6604344" progId="Word.Document.12">
                  <p:embed/>
                </p:oleObj>
              </mc:Choice>
              <mc:Fallback>
                <p:oleObj name="Documento" r:id="rId4" imgW="8901580" imgH="6604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5383" y="281384"/>
                        <a:ext cx="8901113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786668"/>
              </p:ext>
            </p:extLst>
          </p:nvPr>
        </p:nvGraphicFramePr>
        <p:xfrm>
          <a:off x="65088" y="270272"/>
          <a:ext cx="8943975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7" name="Documento" r:id="rId4" imgW="8943326" imgH="6615878" progId="Word.Document.12">
                  <p:embed/>
                </p:oleObj>
              </mc:Choice>
              <mc:Fallback>
                <p:oleObj name="Documento" r:id="rId4" imgW="8943326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88" y="270272"/>
                        <a:ext cx="8943975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034616"/>
              </p:ext>
            </p:extLst>
          </p:nvPr>
        </p:nvGraphicFramePr>
        <p:xfrm>
          <a:off x="153417" y="270271"/>
          <a:ext cx="8955087" cy="661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2" name="Documento" r:id="rId4" imgW="8955561" imgH="6615878" progId="Word.Document.12">
                  <p:embed/>
                </p:oleObj>
              </mc:Choice>
              <mc:Fallback>
                <p:oleObj name="Documento" r:id="rId4" imgW="8955561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3417" y="270271"/>
                        <a:ext cx="8955087" cy="661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760803"/>
              </p:ext>
            </p:extLst>
          </p:nvPr>
        </p:nvGraphicFramePr>
        <p:xfrm>
          <a:off x="157609" y="292497"/>
          <a:ext cx="887888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Documento" r:id="rId4" imgW="8878907" imgH="6592450" progId="Word.Document.12">
                  <p:embed/>
                </p:oleObj>
              </mc:Choice>
              <mc:Fallback>
                <p:oleObj name="Documento" r:id="rId4" imgW="8878907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292497"/>
                        <a:ext cx="887888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40758" y="1255315"/>
            <a:ext cx="7992888" cy="5035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Oddělíme funkci od čísla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85075"/>
              </p:ext>
            </p:extLst>
          </p:nvPr>
        </p:nvGraphicFramePr>
        <p:xfrm>
          <a:off x="157609" y="292497"/>
          <a:ext cx="887888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4" name="Documento" r:id="rId4" imgW="8878907" imgH="6592450" progId="Word.Document.12">
                  <p:embed/>
                </p:oleObj>
              </mc:Choice>
              <mc:Fallback>
                <p:oleObj name="Documento" r:id="rId4" imgW="8878907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292497"/>
                        <a:ext cx="887888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40758" y="2060849"/>
            <a:ext cx="7992888" cy="4229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rovnici a získáme hodnotu funkce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66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85075"/>
              </p:ext>
            </p:extLst>
          </p:nvPr>
        </p:nvGraphicFramePr>
        <p:xfrm>
          <a:off x="157609" y="292497"/>
          <a:ext cx="887888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9" name="Documento" r:id="rId4" imgW="8878907" imgH="6592450" progId="Word.Document.12">
                  <p:embed/>
                </p:oleObj>
              </mc:Choice>
              <mc:Fallback>
                <p:oleObj name="Documento" r:id="rId4" imgW="8878907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292497"/>
                        <a:ext cx="887888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40758" y="3212975"/>
            <a:ext cx="7992888" cy="3077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8288" y="4077072"/>
            <a:ext cx="7921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 určení úhlu x lze využít tabulku významných úhlů či kalkulačku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82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85075"/>
              </p:ext>
            </p:extLst>
          </p:nvPr>
        </p:nvGraphicFramePr>
        <p:xfrm>
          <a:off x="157609" y="292497"/>
          <a:ext cx="887888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2" name="Documento" r:id="rId4" imgW="8878907" imgH="6592450" progId="Word.Document.12">
                  <p:embed/>
                </p:oleObj>
              </mc:Choice>
              <mc:Fallback>
                <p:oleObj name="Documento" r:id="rId4" imgW="8878907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292497"/>
                        <a:ext cx="887888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702961" y="3419609"/>
            <a:ext cx="4217630" cy="2535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78350" y="5400802"/>
            <a:ext cx="7921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Druhou část řešení nám pomůže nalézt jednotková kružnice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452320" y="3983991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1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85075"/>
              </p:ext>
            </p:extLst>
          </p:nvPr>
        </p:nvGraphicFramePr>
        <p:xfrm>
          <a:off x="157609" y="292497"/>
          <a:ext cx="8878887" cy="659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6" name="Documento" r:id="rId4" imgW="8878907" imgH="6592450" progId="Word.Document.12">
                  <p:embed/>
                </p:oleObj>
              </mc:Choice>
              <mc:Fallback>
                <p:oleObj name="Documento" r:id="rId4" imgW="8878907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292497"/>
                        <a:ext cx="8878887" cy="659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459787" y="3419609"/>
            <a:ext cx="460803" cy="2535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78350" y="5400802"/>
            <a:ext cx="7921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nalezeny všechny kořeny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62056" y="2438393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90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707287"/>
              </p:ext>
            </p:extLst>
          </p:nvPr>
        </p:nvGraphicFramePr>
        <p:xfrm>
          <a:off x="35496" y="260648"/>
          <a:ext cx="8913813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Documento" r:id="rId4" imgW="8914175" imgH="6628132" progId="Word.Document.12">
                  <p:embed/>
                </p:oleObj>
              </mc:Choice>
              <mc:Fallback>
                <p:oleObj name="Documento" r:id="rId4" imgW="8914175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260648"/>
                        <a:ext cx="8913813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60164" y="1556792"/>
            <a:ext cx="849694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obsahující funkci převedeme na jednu stranu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354</Words>
  <Application>Microsoft Office PowerPoint</Application>
  <PresentationFormat>Předvádění na obrazovce (4:3)</PresentationFormat>
  <Paragraphs>133</Paragraphs>
  <Slides>37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43" baseType="lpstr">
      <vt:lpstr>Arial</vt:lpstr>
      <vt:lpstr>Calibri</vt:lpstr>
      <vt:lpstr>Cambria Math</vt:lpstr>
      <vt:lpstr>Times New Roman</vt:lpstr>
      <vt:lpstr>Motiv sady Office</vt:lpstr>
      <vt:lpstr>Documento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186</cp:revision>
  <dcterms:created xsi:type="dcterms:W3CDTF">2013-03-31T20:11:56Z</dcterms:created>
  <dcterms:modified xsi:type="dcterms:W3CDTF">2014-06-15T17:04:59Z</dcterms:modified>
</cp:coreProperties>
</file>