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</p:sldMasterIdLst>
  <p:sldIdLst>
    <p:sldId id="269" r:id="rId3"/>
    <p:sldId id="270" r:id="rId4"/>
    <p:sldId id="257" r:id="rId5"/>
    <p:sldId id="258" r:id="rId6"/>
    <p:sldId id="260" r:id="rId7"/>
    <p:sldId id="262" r:id="rId8"/>
    <p:sldId id="264" r:id="rId9"/>
    <p:sldId id="265" r:id="rId10"/>
    <p:sldId id="266" r:id="rId11"/>
    <p:sldId id="267" r:id="rId12"/>
    <p:sldId id="268" r:id="rId13"/>
    <p:sldId id="274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3399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4731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4166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86556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1180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730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6909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8363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4512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86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9726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439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0382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2132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153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x_Weber_1894.jpg" TargetMode="Externa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Dějiny sociologie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72614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VY_32_INOVACE_6.SV.03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365598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problematikou humanitních věd a především sociologie. Zařazuje sociologii do kontextu vědeckých disciplín. Uvádí základní vývojové směry v dějinách sociologie, včetně stručné charakteristiky jednotlivých autorů.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240797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Sociologie jako 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474433"/>
          </a:xfrm>
        </p:spPr>
        <p:txBody>
          <a:bodyPr>
            <a:noAutofit/>
          </a:bodyPr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Sociologie </a:t>
            </a:r>
            <a:r>
              <a:rPr lang="cs-CZ" sz="1800" dirty="0" smtClean="0">
                <a:latin typeface="Times New Roman"/>
                <a:cs typeface="Times New Roman"/>
              </a:rPr>
              <a:t>→ z lat. </a:t>
            </a:r>
            <a:r>
              <a:rPr lang="cs-CZ" sz="1800" i="1" dirty="0" err="1" smtClean="0">
                <a:latin typeface="Times New Roman"/>
                <a:cs typeface="Times New Roman"/>
              </a:rPr>
              <a:t>societas</a:t>
            </a:r>
            <a:r>
              <a:rPr lang="cs-CZ" sz="1800" dirty="0" smtClean="0">
                <a:latin typeface="Times New Roman"/>
                <a:cs typeface="Times New Roman"/>
              </a:rPr>
              <a:t> (společnost) a z </a:t>
            </a:r>
            <a:r>
              <a:rPr lang="cs-CZ" sz="1800" dirty="0" err="1" smtClean="0">
                <a:latin typeface="Times New Roman"/>
                <a:cs typeface="Times New Roman"/>
              </a:rPr>
              <a:t>řec</a:t>
            </a:r>
            <a:r>
              <a:rPr lang="cs-CZ" sz="1800" dirty="0" smtClean="0">
                <a:latin typeface="Times New Roman"/>
                <a:cs typeface="Times New Roman"/>
              </a:rPr>
              <a:t>. </a:t>
            </a:r>
            <a:r>
              <a:rPr lang="cs-CZ" sz="1800" i="1" dirty="0" smtClean="0">
                <a:latin typeface="Times New Roman"/>
                <a:cs typeface="Times New Roman"/>
              </a:rPr>
              <a:t>logos</a:t>
            </a:r>
            <a:r>
              <a:rPr lang="cs-CZ" sz="1800" dirty="0" smtClean="0">
                <a:latin typeface="Times New Roman"/>
                <a:cs typeface="Times New Roman"/>
              </a:rPr>
              <a:t> (rozum, věda) </a:t>
            </a:r>
          </a:p>
          <a:p>
            <a:pPr lvl="1">
              <a:buFont typeface="Wingdings" pitchFamily="2" charset="2"/>
              <a:buChar char="ü"/>
            </a:pPr>
            <a:r>
              <a:rPr lang="cs-CZ" sz="1800" dirty="0">
                <a:latin typeface="Times New Roman"/>
                <a:cs typeface="Times New Roman"/>
              </a:rPr>
              <a:t>j</a:t>
            </a:r>
            <a:r>
              <a:rPr lang="cs-CZ" sz="1800" dirty="0" smtClean="0">
                <a:latin typeface="Times New Roman"/>
                <a:cs typeface="Times New Roman"/>
              </a:rPr>
              <a:t>e vědou o společnosti, jejích strukturách a proměnách</a:t>
            </a:r>
          </a:p>
          <a:p>
            <a:pPr lvl="1">
              <a:buFont typeface="Wingdings" pitchFamily="2" charset="2"/>
              <a:buChar char="ü"/>
            </a:pPr>
            <a:r>
              <a:rPr lang="cs-CZ" sz="1800" dirty="0">
                <a:latin typeface="Times New Roman"/>
                <a:cs typeface="Times New Roman"/>
              </a:rPr>
              <a:t>v</a:t>
            </a:r>
            <a:r>
              <a:rPr lang="cs-CZ" sz="1800" dirty="0" smtClean="0">
                <a:latin typeface="Times New Roman"/>
                <a:cs typeface="Times New Roman"/>
              </a:rPr>
              <a:t> předvědeckém období → </a:t>
            </a:r>
            <a:r>
              <a:rPr lang="cs-CZ" sz="18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protosociologie</a:t>
            </a:r>
            <a:r>
              <a:rPr lang="cs-CZ" sz="18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cs-CZ" sz="18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(problém moci a jejího zneužití; sociální rovnost a nerovnost; autorita; náboženství) – Platón, </a:t>
            </a:r>
            <a:r>
              <a:rPr lang="cs-CZ" sz="1800" dirty="0" err="1" smtClean="0">
                <a:solidFill>
                  <a:srgbClr val="002060"/>
                </a:solidFill>
                <a:latin typeface="Times New Roman"/>
                <a:cs typeface="Times New Roman"/>
              </a:rPr>
              <a:t>Aristotelés</a:t>
            </a:r>
            <a:r>
              <a:rPr lang="cs-CZ" sz="18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, Thomas </a:t>
            </a:r>
            <a:r>
              <a:rPr lang="cs-CZ" sz="1800" dirty="0" err="1" smtClean="0">
                <a:solidFill>
                  <a:srgbClr val="002060"/>
                </a:solidFill>
                <a:latin typeface="Times New Roman"/>
                <a:cs typeface="Times New Roman"/>
              </a:rPr>
              <a:t>Moore</a:t>
            </a:r>
            <a:endParaRPr lang="cs-CZ" sz="1800" dirty="0" smtClean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r>
              <a:rPr lang="cs-CZ" sz="1800" dirty="0">
                <a:latin typeface="Times New Roman"/>
                <a:cs typeface="Times New Roman"/>
              </a:rPr>
              <a:t>z</a:t>
            </a:r>
            <a:r>
              <a:rPr lang="cs-CZ" sz="1800" dirty="0" smtClean="0">
                <a:latin typeface="Times New Roman"/>
                <a:cs typeface="Times New Roman"/>
              </a:rPr>
              <a:t>akladatelem sociologie jako vědy → </a:t>
            </a:r>
            <a:r>
              <a:rPr lang="cs-CZ" sz="1800" dirty="0" smtClean="0">
                <a:solidFill>
                  <a:srgbClr val="00B050"/>
                </a:solidFill>
                <a:latin typeface="Times New Roman"/>
                <a:cs typeface="Times New Roman"/>
              </a:rPr>
              <a:t>Auguste </a:t>
            </a:r>
            <a:r>
              <a:rPr lang="cs-CZ" sz="1800" dirty="0" err="1" smtClean="0">
                <a:solidFill>
                  <a:srgbClr val="00B050"/>
                </a:solidFill>
                <a:latin typeface="Times New Roman"/>
                <a:cs typeface="Times New Roman"/>
              </a:rPr>
              <a:t>Comte</a:t>
            </a:r>
            <a:r>
              <a:rPr lang="cs-CZ" sz="1800" dirty="0" smtClean="0">
                <a:solidFill>
                  <a:srgbClr val="00B050"/>
                </a:solidFill>
                <a:latin typeface="Times New Roman"/>
                <a:cs typeface="Times New Roman"/>
              </a:rPr>
              <a:t> (1798 – 1857)</a:t>
            </a:r>
          </a:p>
          <a:p>
            <a:pPr lvl="1">
              <a:buFont typeface="Wingdings" pitchFamily="2" charset="2"/>
              <a:buChar char="ü"/>
            </a:pPr>
            <a:r>
              <a:rPr lang="cs-CZ" sz="1800" dirty="0">
                <a:latin typeface="Times New Roman"/>
                <a:cs typeface="Times New Roman"/>
              </a:rPr>
              <a:t>d</a:t>
            </a:r>
            <a:r>
              <a:rPr lang="cs-CZ" sz="1800" dirty="0" smtClean="0">
                <a:latin typeface="Times New Roman"/>
                <a:cs typeface="Times New Roman"/>
              </a:rPr>
              <a:t>ílo </a:t>
            </a:r>
            <a:r>
              <a:rPr lang="cs-CZ" sz="1800" i="1" dirty="0" smtClean="0">
                <a:latin typeface="Times New Roman"/>
                <a:cs typeface="Times New Roman"/>
              </a:rPr>
              <a:t>Kurz pozitivní filosofie</a:t>
            </a:r>
          </a:p>
          <a:p>
            <a:pPr lvl="1">
              <a:buFont typeface="Wingdings" pitchFamily="2" charset="2"/>
              <a:buChar char="ü"/>
            </a:pPr>
            <a:r>
              <a:rPr lang="cs-CZ" sz="1800" dirty="0">
                <a:latin typeface="Times New Roman"/>
                <a:cs typeface="Times New Roman"/>
              </a:rPr>
              <a:t>r</a:t>
            </a:r>
            <a:r>
              <a:rPr lang="cs-CZ" sz="1800" dirty="0" smtClean="0">
                <a:latin typeface="Times New Roman"/>
                <a:cs typeface="Times New Roman"/>
              </a:rPr>
              <a:t>ozdělil sociologii na </a:t>
            </a:r>
            <a:r>
              <a:rPr lang="cs-CZ" sz="1800" b="1" dirty="0" smtClean="0">
                <a:latin typeface="Times New Roman"/>
                <a:cs typeface="Times New Roman"/>
              </a:rPr>
              <a:t>sociální statiku </a:t>
            </a:r>
            <a:r>
              <a:rPr lang="cs-CZ" sz="1800" dirty="0" smtClean="0">
                <a:latin typeface="Times New Roman"/>
                <a:cs typeface="Times New Roman"/>
              </a:rPr>
              <a:t>(to, co drží společnost pohromadě – např. rodina) a </a:t>
            </a:r>
            <a:r>
              <a:rPr lang="cs-CZ" sz="1800" b="1" dirty="0" smtClean="0">
                <a:latin typeface="Times New Roman"/>
                <a:cs typeface="Times New Roman"/>
              </a:rPr>
              <a:t>sociální dynamiku </a:t>
            </a:r>
            <a:r>
              <a:rPr lang="cs-CZ" sz="1800" dirty="0" smtClean="0">
                <a:latin typeface="Times New Roman"/>
                <a:cs typeface="Times New Roman"/>
              </a:rPr>
              <a:t>(změny společnosti)</a:t>
            </a:r>
          </a:p>
          <a:p>
            <a:pPr lvl="1">
              <a:buFont typeface="Wingdings" pitchFamily="2" charset="2"/>
              <a:buChar char="ü"/>
            </a:pPr>
            <a:r>
              <a:rPr lang="cs-CZ" sz="1800" dirty="0" smtClean="0">
                <a:latin typeface="Times New Roman"/>
                <a:cs typeface="Times New Roman"/>
              </a:rPr>
              <a:t>Zákon tří stadií - 		a, náboženské</a:t>
            </a:r>
            <a:endParaRPr lang="cs-CZ" sz="1800" dirty="0">
              <a:latin typeface="Times New Roman"/>
              <a:cs typeface="Times New Roman"/>
            </a:endParaRPr>
          </a:p>
          <a:p>
            <a:pPr marL="2286000" lvl="5" indent="0">
              <a:buNone/>
            </a:pPr>
            <a:r>
              <a:rPr lang="cs-CZ" sz="1800" dirty="0" smtClean="0">
                <a:latin typeface="Times New Roman"/>
                <a:cs typeface="Times New Roman"/>
              </a:rPr>
              <a:t>		</a:t>
            </a:r>
            <a:r>
              <a:rPr lang="cs-CZ" sz="18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b, náboženské </a:t>
            </a:r>
          </a:p>
          <a:p>
            <a:pPr marL="2286000" lvl="5" indent="0">
              <a:buNone/>
            </a:pPr>
            <a:r>
              <a:rPr lang="cs-CZ" sz="1800" dirty="0">
                <a:solidFill>
                  <a:srgbClr val="002060"/>
                </a:solidFill>
                <a:latin typeface="Times New Roman"/>
                <a:cs typeface="Times New Roman"/>
              </a:rPr>
              <a:t>	</a:t>
            </a:r>
            <a:r>
              <a:rPr lang="cs-CZ" sz="18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	c, pozitivní</a:t>
            </a:r>
          </a:p>
          <a:p>
            <a:r>
              <a:rPr lang="cs-CZ" sz="1800" dirty="0" smtClean="0">
                <a:solidFill>
                  <a:srgbClr val="00B050"/>
                </a:solidFill>
                <a:latin typeface="Times New Roman"/>
                <a:cs typeface="Times New Roman"/>
              </a:rPr>
              <a:t>Herbert </a:t>
            </a:r>
            <a:r>
              <a:rPr lang="cs-CZ" sz="1800" dirty="0" err="1" smtClean="0">
                <a:solidFill>
                  <a:srgbClr val="00B050"/>
                </a:solidFill>
                <a:latin typeface="Times New Roman"/>
                <a:cs typeface="Times New Roman"/>
              </a:rPr>
              <a:t>Spencer</a:t>
            </a:r>
            <a:r>
              <a:rPr lang="cs-CZ" sz="1800" dirty="0" smtClean="0">
                <a:solidFill>
                  <a:srgbClr val="00B050"/>
                </a:solidFill>
                <a:latin typeface="Times New Roman"/>
                <a:cs typeface="Times New Roman"/>
              </a:rPr>
              <a:t> (1820 – 1903) </a:t>
            </a:r>
          </a:p>
          <a:p>
            <a:pPr lvl="1">
              <a:buFont typeface="Wingdings" pitchFamily="2" charset="2"/>
              <a:buChar char="ü"/>
            </a:pPr>
            <a:r>
              <a:rPr lang="cs-CZ" sz="1800" dirty="0">
                <a:latin typeface="Times New Roman"/>
                <a:cs typeface="Times New Roman"/>
              </a:rPr>
              <a:t>e</a:t>
            </a:r>
            <a:r>
              <a:rPr lang="cs-CZ" sz="1800" dirty="0" smtClean="0">
                <a:latin typeface="Times New Roman"/>
                <a:cs typeface="Times New Roman"/>
              </a:rPr>
              <a:t>volucionistické pojetí – společnost jako organismus složený ze vzájemně svázaných částí, vyvíjejících se vzrůstajícím pohybem od jednodušších forem ke složitějším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08794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Dějiny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2770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Období velkých teoretických systémů (do 20. let 20. století)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naky: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platňován obvykle jeden základní princip (geografický determinismus, ekonomický determinismus, geopolitické teorie,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antroporasové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teorie)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makrosociologie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eoretická sociologie – většinou z pracoven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Karl Marx (1818 – 1883)</a:t>
            </a:r>
          </a:p>
          <a:p>
            <a:pPr lvl="1">
              <a:buFont typeface="Wingdings" pitchFamily="2" charset="2"/>
              <a:buChar char="ü"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Kapitál, Německá ideologie, Ke kritice politické ekonomie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kritik kapitalistické společnosti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ějiny periodizuje podle způsobu výroby na socioekonomické formace (prvobytně pospolná společnost, otrokářská, feudální, kapitalistická, socialistická a komunismus)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eorie třídního boje </a:t>
            </a:r>
            <a:r>
              <a:rPr lang="cs-CZ" dirty="0" smtClean="0">
                <a:latin typeface="Times New Roman"/>
                <a:cs typeface="Times New Roman"/>
              </a:rPr>
              <a:t>→ třídní konflikt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t</a:t>
            </a:r>
            <a:r>
              <a:rPr lang="cs-CZ" dirty="0" smtClean="0">
                <a:latin typeface="Times New Roman"/>
                <a:cs typeface="Times New Roman"/>
              </a:rPr>
              <a:t>eorie odcizení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8978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6132" y="404664"/>
            <a:ext cx="8229600" cy="839586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Dějiny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Max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Weber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(1864 –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1920)</a:t>
            </a:r>
          </a:p>
          <a:p>
            <a:pPr lvl="1">
              <a:buFont typeface="Wingdings" pitchFamily="2" charset="2"/>
              <a:buChar char="ü"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Protestantská etika a duch kapitalismu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sociální jednání </a:t>
            </a:r>
            <a:r>
              <a:rPr lang="cs-CZ" dirty="0" smtClean="0">
                <a:latin typeface="Times New Roman"/>
                <a:cs typeface="Times New Roman"/>
              </a:rPr>
              <a:t>→ musí být smysluplné </a:t>
            </a:r>
          </a:p>
          <a:p>
            <a:pPr marL="457200" lvl="1" indent="0">
              <a:buNone/>
            </a:pPr>
            <a:r>
              <a:rPr lang="cs-CZ" dirty="0" smtClean="0">
                <a:latin typeface="Times New Roman"/>
                <a:cs typeface="Times New Roman"/>
              </a:rPr>
              <a:t>   a orientované na druhé lidi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společenské instituce jsou souhrnem jednání jednotlivých aktérů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koumal racionalitu moderní společnosti; </a:t>
            </a:r>
          </a:p>
          <a:p>
            <a:pPr marL="457200" lvl="1" indent="0">
              <a:buNone/>
            </a:pPr>
            <a:r>
              <a:rPr lang="cs-CZ" dirty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   vztah mezi náboženstvím a ekonomikou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ojetí byrokracie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4664"/>
            <a:ext cx="2095500" cy="280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61048"/>
            <a:ext cx="1807468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493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Dějiny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Émile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Durkheim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(1858 – 1917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Společenská dělba práce, Sebevražda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tázka co drží společnost pohromadě</a:t>
            </a:r>
          </a:p>
          <a:p>
            <a:pPr marL="457200" lvl="1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(v tradiční společnosti je to „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kolektivní </a:t>
            </a:r>
          </a:p>
          <a:p>
            <a:pPr marL="457200" lvl="1" indent="0">
              <a:buNone/>
            </a:pPr>
            <a:r>
              <a:rPr lang="cs-CZ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  vědomí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“; v moderní společnosti je „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složitá dělba práce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 –               </a:t>
            </a:r>
          </a:p>
          <a:p>
            <a:pPr marL="457200" lvl="1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lidé jsou spojeni vzájemnou závislostí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avedl pojem anomie (stav, kdy neplatí normy)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08720"/>
            <a:ext cx="1807468" cy="2458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5975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Dějiny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00050"/>
            <a:r>
              <a:rPr lang="cs-CZ" dirty="0">
                <a:solidFill>
                  <a:srgbClr val="FF0000"/>
                </a:solidFill>
                <a:latin typeface="Times New Roman"/>
                <a:cs typeface="Times New Roman"/>
              </a:rPr>
              <a:t>Gustave </a:t>
            </a:r>
            <a:r>
              <a:rPr lang="cs-CZ" dirty="0" err="1">
                <a:solidFill>
                  <a:srgbClr val="FF0000"/>
                </a:solidFill>
                <a:latin typeface="Times New Roman"/>
                <a:cs typeface="Times New Roman"/>
              </a:rPr>
              <a:t>Le</a:t>
            </a:r>
            <a:r>
              <a:rPr lang="cs-CZ" dirty="0">
                <a:solidFill>
                  <a:srgbClr val="FF0000"/>
                </a:solidFill>
                <a:latin typeface="Times New Roman"/>
                <a:cs typeface="Times New Roman"/>
              </a:rPr>
              <a:t> Bon (1841 – 1931)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teorie </a:t>
            </a:r>
            <a:r>
              <a:rPr lang="cs-CZ" dirty="0" smtClean="0">
                <a:latin typeface="Times New Roman"/>
                <a:cs typeface="Times New Roman"/>
              </a:rPr>
              <a:t>davu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Georg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Simmel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(1858 – 1918)</a:t>
            </a:r>
          </a:p>
          <a:p>
            <a:pPr lvl="1">
              <a:buFont typeface="Wingdings" pitchFamily="2" charset="2"/>
              <a:buChar char="ü"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Filozofie peněz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polečnost je spletitá síť vztahů mezi jednotlivci – jsou v neustálé interakci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ředmětem sociologie je struktura vzorů chování</a:t>
            </a:r>
          </a:p>
          <a:p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Vilfredo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Pareto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(1848 – 1923)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eorie elit </a:t>
            </a:r>
            <a:r>
              <a:rPr lang="cs-CZ" dirty="0" smtClean="0">
                <a:latin typeface="Times New Roman"/>
                <a:cs typeface="Times New Roman"/>
              </a:rPr>
              <a:t>→ elity jsou tvořeny nejúspěšnějšími jedinci se statisticky zjistitelným úspěchem</a:t>
            </a:r>
          </a:p>
        </p:txBody>
      </p:sp>
    </p:spTree>
    <p:extLst>
      <p:ext uri="{BB962C8B-B14F-4D97-AF65-F5344CB8AC3E}">
        <p14:creationId xmlns:p14="http://schemas.microsoft.com/office/powerpoint/2010/main" val="3817404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Dějiny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období velkých výzkumů (meziválečné období 20. století)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řesun centra sociologie do USA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ýzkum sociologů v terénu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Leonard Darwin (1850 – 1943)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ředstavitel naturalistického směru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b="1" u="sng" dirty="0" smtClean="0">
                <a:latin typeface="Times New Roman"/>
                <a:cs typeface="Times New Roman"/>
              </a:rPr>
              <a:t>sociální darwinismus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naha aplikovat teorii přirozeného výběru i na společnost; přežijí jen nejsilnější jedinci, ostatní mají být ponecháni svému osudu 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>
                <a:latin typeface="Times New Roman"/>
                <a:cs typeface="Times New Roman"/>
              </a:rPr>
              <a:t>e</a:t>
            </a:r>
            <a:r>
              <a:rPr lang="cs-CZ" b="1" dirty="0" smtClean="0">
                <a:latin typeface="Times New Roman"/>
                <a:cs typeface="Times New Roman"/>
              </a:rPr>
              <a:t>ugenika</a:t>
            </a:r>
            <a:r>
              <a:rPr lang="cs-CZ" dirty="0" smtClean="0">
                <a:latin typeface="Times New Roman"/>
                <a:cs typeface="Times New Roman"/>
              </a:rPr>
              <a:t> → teorie o „</a:t>
            </a:r>
            <a:r>
              <a:rPr lang="cs-CZ" i="1" dirty="0" smtClean="0">
                <a:latin typeface="Times New Roman"/>
                <a:cs typeface="Times New Roman"/>
              </a:rPr>
              <a:t>šlechtitelství lidí</a:t>
            </a:r>
            <a:r>
              <a:rPr lang="cs-CZ" dirty="0" smtClean="0">
                <a:latin typeface="Times New Roman"/>
                <a:cs typeface="Times New Roman"/>
              </a:rPr>
              <a:t>“, umožňuje cílený výběr rodičů budoucích dětí; snaží se zabránit rozmnožování určitého druhu lidí tzv. „nekvalitních“ → zneužito nacismem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2119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Dějiny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Georg Gallup (1901 – 1984)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roce 1935 založil v USA společnost, která se zabývala výzkumem veřejného mínění a vlivem propagandy na člověka</a:t>
            </a:r>
          </a:p>
          <a:p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Elton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Mayo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(1880 – 1949)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ýzkum sociálních problémů, průmyslového podniku a pracovních vztahů; vliv pracovního prostředí na výkonost jedince (zlepšení podmínek vede k vyšší produktivitě práce)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zakladatele teorie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human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relations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“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(lidských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vztahů)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vztah důvěry a odpovědnosti (u nás T. Baťa)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4921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Dějiny sociologie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82453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Erich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Fromm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(1900 – 1980)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ředstavitel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neofreudismu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(vliv psychologie)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období velkého hledání (období po 2. světové válce)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řechod od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makrosociologie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mikrosociologii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luralismus 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T. S.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Parsons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(1902 – 1979);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strukturální funkcionalismus</a:t>
            </a:r>
          </a:p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R. K. </a:t>
            </a:r>
            <a:r>
              <a:rPr lang="cs-CZ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Merton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(1910 – 2003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eorie středního dosahu (střední cesta mezi velkými výzkumy a </a:t>
            </a:r>
            <a:r>
              <a:rPr lang="cs-CZ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mikrosociologií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ociologie vědy</a:t>
            </a:r>
          </a:p>
          <a:p>
            <a:r>
              <a:rPr lang="cs-CZ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nterpretativní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sociologie (Jan Keller)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ení potřeba dělat velké výzkumy, snažit se pochopit jednotlivé případy (kvalitativní výzkum)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 konkrétní lidé vnímají sociální svět a jak jej vysvětlují (interpretují) – sociologie lidské každodennosti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397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Dějiny sociologie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současná sociologie</a:t>
            </a:r>
          </a:p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onsenzuální paradigma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 společnosti je potřeba určité shody (konsenzu) o základních pravidlech a hodnotách, aby mohla existovat </a:t>
            </a:r>
            <a:r>
              <a:rPr lang="cs-CZ" dirty="0" smtClean="0">
                <a:latin typeface="Times New Roman"/>
                <a:cs typeface="Times New Roman"/>
              </a:rPr>
              <a:t>→ sociologie zkoumá, jak se konsenzus zachovává a co jej porušuje</a:t>
            </a:r>
          </a:p>
          <a:p>
            <a:r>
              <a:rPr lang="cs-CZ" dirty="0" err="1">
                <a:solidFill>
                  <a:srgbClr val="FF0000"/>
                </a:solidFill>
                <a:latin typeface="Times New Roman"/>
                <a:cs typeface="Times New Roman"/>
              </a:rPr>
              <a:t>k</a:t>
            </a:r>
            <a:r>
              <a:rPr lang="cs-CZ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onfliktualistické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 paradigma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naha vysvětlit změnu a konflikt; rozdílné zájmy skupin; pojem moci</a:t>
            </a:r>
          </a:p>
          <a:p>
            <a:r>
              <a:rPr lang="cs-CZ" dirty="0" err="1">
                <a:solidFill>
                  <a:srgbClr val="FF0000"/>
                </a:solidFill>
                <a:latin typeface="Times New Roman"/>
                <a:cs typeface="Times New Roman"/>
              </a:rPr>
              <a:t>i</a:t>
            </a:r>
            <a:r>
              <a:rPr lang="cs-CZ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nterpretativní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 paradigma </a:t>
            </a:r>
            <a:r>
              <a:rPr lang="cs-CZ" dirty="0" smtClean="0">
                <a:solidFill>
                  <a:srgbClr val="002060"/>
                </a:solidFill>
                <a:latin typeface="Times New Roman"/>
                <a:cs typeface="Times New Roman"/>
              </a:rPr>
              <a:t>(dramaturgická sociologie, </a:t>
            </a:r>
            <a:r>
              <a:rPr lang="cs-CZ" smtClean="0">
                <a:solidFill>
                  <a:srgbClr val="002060"/>
                </a:solidFill>
                <a:latin typeface="Times New Roman"/>
                <a:cs typeface="Times New Roman"/>
              </a:rPr>
              <a:t>fenomenologická sociologie)</a:t>
            </a:r>
            <a:endParaRPr lang="cs-CZ" dirty="0" smtClean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orozumět tomu, jak si lidé vykládají fungování světa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890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Vysvětlete rozdíl mezi sociální dynamikou a sociální statikou.</a:t>
            </a:r>
          </a:p>
          <a:p>
            <a:r>
              <a:rPr lang="cs-CZ" dirty="0" smtClean="0"/>
              <a:t>Vysvětlete pojem elita.</a:t>
            </a:r>
          </a:p>
          <a:p>
            <a:r>
              <a:rPr lang="cs-CZ" dirty="0" smtClean="0"/>
              <a:t>Co bylo </a:t>
            </a:r>
            <a:r>
              <a:rPr lang="cs-CZ" smtClean="0"/>
              <a:t>principem eugeniky?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1067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Soubor:Max</a:t>
            </a:r>
            <a:r>
              <a:rPr lang="cs-CZ" dirty="0"/>
              <a:t> Weber 1894.jpg.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cs.wikipedia.org/wiki/Soubor:Max_Weber_1894.jpg</a:t>
            </a:r>
            <a:endParaRPr lang="cs-CZ" dirty="0" smtClean="0"/>
          </a:p>
          <a:p>
            <a:r>
              <a:rPr lang="cs-CZ" dirty="0" err="1"/>
              <a:t>Soubor:Die</a:t>
            </a:r>
            <a:r>
              <a:rPr lang="cs-CZ" dirty="0"/>
              <a:t> </a:t>
            </a:r>
            <a:r>
              <a:rPr lang="cs-CZ" dirty="0" err="1"/>
              <a:t>protestantische</a:t>
            </a:r>
            <a:r>
              <a:rPr lang="cs-CZ" dirty="0"/>
              <a:t> </a:t>
            </a:r>
            <a:r>
              <a:rPr lang="cs-CZ" dirty="0" err="1"/>
              <a:t>Ethik</a:t>
            </a:r>
            <a:r>
              <a:rPr lang="cs-CZ" dirty="0"/>
              <a:t> </a:t>
            </a:r>
            <a:r>
              <a:rPr lang="cs-CZ" dirty="0" err="1"/>
              <a:t>und</a:t>
            </a:r>
            <a:r>
              <a:rPr lang="cs-CZ" dirty="0"/>
              <a:t> der '</a:t>
            </a:r>
            <a:r>
              <a:rPr lang="cs-CZ" dirty="0" err="1"/>
              <a:t>Geist</a:t>
            </a:r>
            <a:r>
              <a:rPr lang="cs-CZ" dirty="0"/>
              <a:t>' des Kapitalismus </a:t>
            </a:r>
            <a:r>
              <a:rPr lang="cs-CZ" dirty="0" err="1"/>
              <a:t>original</a:t>
            </a:r>
            <a:r>
              <a:rPr lang="cs-CZ" dirty="0"/>
              <a:t> cover.jpg.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2012-11-23]. Dostupné z: http://cs.wikipedia.org/wiki/Soubor:Die_protestantische_Ethik_und_der_%27Geist%27_des_Kapitalismus_original_cover.jpg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Soubor:Emile</a:t>
            </a:r>
            <a:r>
              <a:rPr lang="cs-CZ" dirty="0"/>
              <a:t> Durkheim.jpg. In: &lt;i&gt;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2012-11-23]. Dostupné z: http://cs.wikipedia.org/wiki/Soubor:Emile_Durkheim.jpg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804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BARTONÍČKOVÁ, Klára. </a:t>
            </a:r>
            <a:r>
              <a:rPr lang="cs-CZ" i="1" dirty="0"/>
              <a:t>Občanský a společenskovědní základ - přehled středoškolského učiva</a:t>
            </a:r>
            <a:r>
              <a:rPr lang="cs-CZ" dirty="0"/>
              <a:t>. Vyd. 1.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2009, 272 s. Maturity. ISBN 978-80-251-2631-8. </a:t>
            </a:r>
            <a:endParaRPr lang="cs-CZ" dirty="0" smtClean="0"/>
          </a:p>
          <a:p>
            <a:r>
              <a:rPr lang="cs-CZ" dirty="0"/>
              <a:t>KELLER, Jan. </a:t>
            </a:r>
            <a:r>
              <a:rPr lang="cs-CZ" i="1" dirty="0"/>
              <a:t>Úvod do sociologie</a:t>
            </a:r>
            <a:r>
              <a:rPr lang="cs-CZ" dirty="0"/>
              <a:t>. 4. </a:t>
            </a:r>
            <a:r>
              <a:rPr lang="cs-CZ" dirty="0" err="1"/>
              <a:t>rozšíř</a:t>
            </a:r>
            <a:r>
              <a:rPr lang="cs-CZ" dirty="0"/>
              <a:t>. vyd., dotisk. Praha: Sociologické nakladatelství, 1999, 204 s. ISBN 80-858-5025-7. </a:t>
            </a:r>
            <a:endParaRPr lang="cs-CZ" dirty="0" smtClean="0"/>
          </a:p>
          <a:p>
            <a:r>
              <a:rPr lang="cs-CZ" dirty="0"/>
              <a:t>JANDOUREK, Jan. </a:t>
            </a:r>
            <a:r>
              <a:rPr lang="cs-CZ" i="1" dirty="0"/>
              <a:t>Průvodce sociologií</a:t>
            </a:r>
            <a:r>
              <a:rPr lang="cs-CZ" dirty="0"/>
              <a:t>. Vyd. 1. Praha: </a:t>
            </a:r>
            <a:r>
              <a:rPr lang="cs-CZ" dirty="0" err="1"/>
              <a:t>Grada</a:t>
            </a:r>
            <a:r>
              <a:rPr lang="cs-CZ" dirty="0"/>
              <a:t>, 2008, 208 s. ISBN 978-80-247-2397-6. </a:t>
            </a:r>
            <a:endParaRPr lang="cs-CZ" dirty="0" smtClean="0"/>
          </a:p>
          <a:p>
            <a:r>
              <a:rPr lang="cs-CZ" dirty="0"/>
              <a:t>JANDOUREK, Jan. </a:t>
            </a:r>
            <a:r>
              <a:rPr lang="cs-CZ" i="1" dirty="0"/>
              <a:t>Úvod do sociologie</a:t>
            </a:r>
            <a:r>
              <a:rPr lang="cs-CZ" dirty="0"/>
              <a:t>. Vyd. 2. Praha: Portál, 2009, 231 s. ISBN 978-807-3676-445. </a:t>
            </a:r>
          </a:p>
        </p:txBody>
      </p:sp>
    </p:spTree>
    <p:extLst>
      <p:ext uri="{BB962C8B-B14F-4D97-AF65-F5344CB8AC3E}">
        <p14:creationId xmlns:p14="http://schemas.microsoft.com/office/powerpoint/2010/main" val="251596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377</TotalTime>
  <Words>990</Words>
  <Application>Microsoft Office PowerPoint</Application>
  <PresentationFormat>Předvádění na obrazovce (4:3)</PresentationFormat>
  <Paragraphs>126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projekt_logo_cent</vt:lpstr>
      <vt:lpstr>projekt</vt:lpstr>
      <vt:lpstr>Dějiny sociologie</vt:lpstr>
      <vt:lpstr>ANOTACE</vt:lpstr>
      <vt:lpstr>Sociologie jako věda</vt:lpstr>
      <vt:lpstr>Dějiny sociologie</vt:lpstr>
      <vt:lpstr>Dějiny sociologie</vt:lpstr>
      <vt:lpstr>Dějiny sociologie</vt:lpstr>
      <vt:lpstr>Dějiny sociologie</vt:lpstr>
      <vt:lpstr>Dějiny sociologie</vt:lpstr>
      <vt:lpstr>Dějiny sociologie</vt:lpstr>
      <vt:lpstr>Dějiny sociologie</vt:lpstr>
      <vt:lpstr>Dějiny sociologie</vt:lpstr>
      <vt:lpstr>Zpětná vazba</vt:lpstr>
      <vt:lpstr>Zdroje a použitá literatura</vt:lpstr>
      <vt:lpstr>Zdroje a použitá literatura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ve</cp:lastModifiedBy>
  <cp:revision>34</cp:revision>
  <dcterms:created xsi:type="dcterms:W3CDTF">2012-07-02T08:03:24Z</dcterms:created>
  <dcterms:modified xsi:type="dcterms:W3CDTF">2014-04-15T14:52:40Z</dcterms:modified>
</cp:coreProperties>
</file>