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6" r:id="rId4"/>
    <p:sldId id="268" r:id="rId5"/>
    <p:sldId id="256" r:id="rId6"/>
    <p:sldId id="257" r:id="rId7"/>
    <p:sldId id="258" r:id="rId8"/>
    <p:sldId id="262" r:id="rId9"/>
    <p:sldId id="263" r:id="rId10"/>
    <p:sldId id="264" r:id="rId11"/>
    <p:sldId id="259" r:id="rId12"/>
    <p:sldId id="269" r:id="rId13"/>
    <p:sldId id="260" r:id="rId14"/>
    <p:sldId id="261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800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34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49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220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014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33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054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455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4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92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333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823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6818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812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033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695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071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6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817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963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549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35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388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500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585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AB255-B0A8-4352-BD47-0935A12A05FB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678C0-A2CE-43A4-BA33-8A59848D4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763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285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Komunikace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3895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komunikace.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750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namená sdělování myšlenek, informací, názorů a pocitů</a:t>
            </a:r>
          </a:p>
          <a:p>
            <a:r>
              <a:rPr lang="cs-CZ" dirty="0"/>
              <a:t>d</a:t>
            </a:r>
            <a:r>
              <a:rPr lang="cs-CZ" dirty="0" smtClean="0"/>
              <a:t>ěje se prostřednictvím signálů (první signální soustava) nebo řečí (druhá signální soustava)</a:t>
            </a:r>
          </a:p>
          <a:p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nterakce a komunikace </a:t>
            </a:r>
            <a:r>
              <a:rPr lang="cs-CZ" dirty="0" smtClean="0"/>
              <a:t>jsou základním způsobem uskutečňování mezilidské vzájemnosti</a:t>
            </a:r>
          </a:p>
          <a:p>
            <a:r>
              <a:rPr lang="cs-CZ" dirty="0"/>
              <a:t>j</a:t>
            </a:r>
            <a:r>
              <a:rPr lang="cs-CZ" dirty="0" smtClean="0"/>
              <a:t>e současně individuálním i společenským aktem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378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ormou je mluvená a psaná řeč </a:t>
            </a:r>
            <a:r>
              <a:rPr lang="cs-CZ" dirty="0" smtClean="0">
                <a:cs typeface="Times New Roman"/>
              </a:rPr>
              <a:t>→ řeč je soustava znaků nebo symbolů a jejím prostředkem je jazyk</a:t>
            </a:r>
          </a:p>
          <a:p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dělení musí mít obsah a formu, musí počítat s adresátem, jeho mentalitou, postavením, potřebami atd. </a:t>
            </a:r>
          </a:p>
          <a:p>
            <a:r>
              <a:rPr lang="cs-CZ" dirty="0">
                <a:cs typeface="Times New Roman"/>
              </a:rPr>
              <a:t>m</a:t>
            </a:r>
            <a:r>
              <a:rPr lang="cs-CZ" dirty="0" smtClean="0">
                <a:cs typeface="Times New Roman"/>
              </a:rPr>
              <a:t>oderní komunikační technologie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861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azyk logiky</a:t>
            </a:r>
          </a:p>
          <a:p>
            <a:r>
              <a:rPr lang="cs-CZ" dirty="0"/>
              <a:t>j</a:t>
            </a:r>
            <a:r>
              <a:rPr lang="cs-CZ" dirty="0" smtClean="0"/>
              <a:t>azyk poezie</a:t>
            </a:r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kustický projev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lasitost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ychlost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bjem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lynulost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ntonace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hyby v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valita řeči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právná výslovnost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lenění řeči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456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5030019"/>
          </a:xfrm>
        </p:spPr>
        <p:txBody>
          <a:bodyPr>
            <a:normAutofit/>
          </a:bodyPr>
          <a:lstStyle/>
          <a:p>
            <a:r>
              <a:rPr lang="cs-CZ" dirty="0"/>
              <a:t>r</a:t>
            </a:r>
            <a:r>
              <a:rPr lang="cs-CZ" dirty="0" smtClean="0"/>
              <a:t>ozhovor </a:t>
            </a:r>
            <a:r>
              <a:rPr lang="cs-CZ" dirty="0" smtClean="0">
                <a:cs typeface="Times New Roman"/>
              </a:rPr>
              <a:t>→ nejvyšší formou rozhovoru je </a:t>
            </a:r>
            <a:r>
              <a:rPr lang="cs-CZ" dirty="0" smtClean="0">
                <a:solidFill>
                  <a:srgbClr val="FF0000"/>
                </a:solidFill>
                <a:cs typeface="Times New Roman"/>
              </a:rPr>
              <a:t>dialog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cs typeface="Times New Roman"/>
              </a:rPr>
              <a:t>c</a:t>
            </a:r>
            <a:r>
              <a:rPr lang="cs-CZ" dirty="0" smtClean="0">
                <a:cs typeface="Times New Roman"/>
              </a:rPr>
              <a:t>harakteristika rozhovoru: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cs typeface="Times New Roman"/>
              </a:rPr>
              <a:t>naplnění času hovorem a tichem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cs typeface="Times New Roman"/>
              </a:rPr>
              <a:t>předávání slova v rozhovoru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ueta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o</a:t>
            </a:r>
            <a:r>
              <a:rPr lang="cs-CZ" dirty="0" smtClean="0">
                <a:cs typeface="Times New Roman"/>
              </a:rPr>
              <a:t>tázky v rozhovoru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říkazy v rozhovoru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eakce na příkazy</a:t>
            </a:r>
          </a:p>
        </p:txBody>
      </p:sp>
    </p:spTree>
    <p:extLst>
      <p:ext uri="{BB962C8B-B14F-4D97-AF65-F5344CB8AC3E}">
        <p14:creationId xmlns:p14="http://schemas.microsoft.com/office/powerpoint/2010/main" val="3853962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ialog</a:t>
            </a:r>
          </a:p>
          <a:p>
            <a:r>
              <a:rPr lang="cs-CZ" dirty="0" smtClean="0"/>
              <a:t>charakteristika dialogu: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 zaměřen na zcela určitý cíl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ochází k vzájemnému ovlivňování účastníků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dráží se vzájemné vztahy účastníků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420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mimika (výrazy obličeje) </a:t>
            </a:r>
            <a:r>
              <a:rPr lang="cs-CZ" dirty="0" smtClean="0">
                <a:cs typeface="Times New Roman"/>
              </a:rPr>
              <a:t>→ vyjadřujeme základní emoce</a:t>
            </a:r>
          </a:p>
          <a:p>
            <a:r>
              <a:rPr lang="cs-CZ" dirty="0">
                <a:cs typeface="Times New Roman"/>
              </a:rPr>
              <a:t>g</a:t>
            </a:r>
            <a:r>
              <a:rPr lang="cs-CZ" dirty="0" smtClean="0">
                <a:cs typeface="Times New Roman"/>
              </a:rPr>
              <a:t>estikulace (pohyby rukou) → ovlivněna typem temperamentu, věkem, pohlavím</a:t>
            </a:r>
          </a:p>
          <a:p>
            <a:r>
              <a:rPr lang="cs-CZ" dirty="0" err="1">
                <a:cs typeface="Times New Roman"/>
              </a:rPr>
              <a:t>p</a:t>
            </a:r>
            <a:r>
              <a:rPr lang="cs-CZ" dirty="0" err="1" smtClean="0">
                <a:cs typeface="Times New Roman"/>
              </a:rPr>
              <a:t>rosturologie</a:t>
            </a:r>
            <a:r>
              <a:rPr lang="cs-CZ" dirty="0" smtClean="0">
                <a:cs typeface="Times New Roman"/>
              </a:rPr>
              <a:t> (tělesný postoj) → dáváme najevo vzájemný vztah</a:t>
            </a:r>
          </a:p>
          <a:p>
            <a:r>
              <a:rPr lang="cs-CZ" dirty="0" err="1">
                <a:cs typeface="Times New Roman"/>
              </a:rPr>
              <a:t>p</a:t>
            </a:r>
            <a:r>
              <a:rPr lang="cs-CZ" dirty="0" err="1" smtClean="0">
                <a:cs typeface="Times New Roman"/>
              </a:rPr>
              <a:t>roxemika</a:t>
            </a:r>
            <a:r>
              <a:rPr lang="cs-CZ" dirty="0" smtClean="0">
                <a:cs typeface="Times New Roman"/>
              </a:rPr>
              <a:t> (vzdálenost těl) → vyjádření vztahu k druhému člověku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326" y="116632"/>
            <a:ext cx="313430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9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892"/>
            <a:ext cx="5400599" cy="6444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544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ční kontakt </a:t>
            </a:r>
            <a:r>
              <a:rPr lang="cs-CZ" dirty="0" smtClean="0">
                <a:cs typeface="Times New Roman"/>
              </a:rPr>
              <a:t>→ nejdůležitější komunikační činitel; vyznačuje se intenzitou a frekvence</a:t>
            </a:r>
          </a:p>
          <a:p>
            <a:r>
              <a:rPr lang="cs-CZ" dirty="0" err="1">
                <a:cs typeface="Times New Roman"/>
              </a:rPr>
              <a:t>h</a:t>
            </a:r>
            <a:r>
              <a:rPr lang="cs-CZ" dirty="0" err="1" smtClean="0">
                <a:cs typeface="Times New Roman"/>
              </a:rPr>
              <a:t>aptika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>
                <a:cs typeface="Times New Roman"/>
              </a:rPr>
              <a:t>(</a:t>
            </a:r>
            <a:r>
              <a:rPr lang="cs-CZ" dirty="0" smtClean="0">
                <a:cs typeface="Times New Roman"/>
              </a:rPr>
              <a:t>komunikace dotykem) → fyzický kontakt</a:t>
            </a:r>
          </a:p>
          <a:p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omunikace vzhledem → signalizuje příslušnost k vrstvě nebo názorovému proudu</a:t>
            </a:r>
          </a:p>
          <a:p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omunikace předmětem → brýle, tužka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14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ůležitá je zpětná vazba </a:t>
            </a:r>
            <a:r>
              <a:rPr lang="cs-CZ" dirty="0" smtClean="0">
                <a:cs typeface="Times New Roman"/>
              </a:rPr>
              <a:t>→ upřesnění, vyjasnění, zabraňuje špatnému porozumění a vyložení, případně vzniku konfliktu</a:t>
            </a:r>
          </a:p>
          <a:p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chopnost komunikace je sama o sobě faktorem psychické stability jedince a předpokladem jeho normálního psychického vývoje</a:t>
            </a:r>
          </a:p>
          <a:p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ozeznáváme různé komunikační styly (konvenční, konzervační, operativní, osobní)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86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a společenský 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 dirty="0"/>
              <a:t>     144-2.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YVES PICQ HTTP://VETON.PICQ.FR. </a:t>
            </a:r>
            <a:r>
              <a:rPr lang="cs-CZ" i="1" dirty="0"/>
              <a:t>File:Panama Embera0605.jpg</a:t>
            </a:r>
            <a:r>
              <a:rPr lang="cs-CZ" dirty="0"/>
              <a:t> [online]. [cit. 5.2.2014]. Dostupný na WWW: http://commons.wikimedia.org/wiki/File:Panama_Embera0605.jpg </a:t>
            </a:r>
            <a:r>
              <a:rPr lang="cs-CZ" dirty="0" smtClean="0"/>
              <a:t> (</a:t>
            </a:r>
            <a:r>
              <a:rPr lang="cs-CZ" dirty="0" err="1" smtClean="0"/>
              <a:t>gestika</a:t>
            </a:r>
            <a:r>
              <a:rPr lang="cs-CZ" smtClean="0"/>
              <a:t>)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i="1" dirty="0"/>
              <a:t>File:Duchenne-FacialExpressions.jpg</a:t>
            </a:r>
            <a:r>
              <a:rPr lang="cs-CZ" dirty="0"/>
              <a:t> [online]. [cit. 5.2.2014]. Dostupný na WWW: http://commons.wikimedia.org/wiki/File:Duchenne-FacialExpressions.jpg </a:t>
            </a:r>
            <a:r>
              <a:rPr lang="cs-CZ" dirty="0" smtClean="0"/>
              <a:t> (mimika)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34942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496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projekt</vt:lpstr>
      <vt:lpstr>1_projekt</vt:lpstr>
      <vt:lpstr>Komunikace</vt:lpstr>
      <vt:lpstr>ANOTACE</vt:lpstr>
      <vt:lpstr>Komunikace</vt:lpstr>
      <vt:lpstr>Komunikace</vt:lpstr>
      <vt:lpstr>Verbální komunikace</vt:lpstr>
      <vt:lpstr>Verbální komunikace</vt:lpstr>
      <vt:lpstr>Verbální komunikace</vt:lpstr>
      <vt:lpstr>Verbální komunikace</vt:lpstr>
      <vt:lpstr>Neverbální komunikace</vt:lpstr>
      <vt:lpstr>Prezentace aplikace PowerPoint</vt:lpstr>
      <vt:lpstr>Neverbální komunikace</vt:lpstr>
      <vt:lpstr>Cíl komunikace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Komunikace</dc:title>
  <dc:creator>ve</dc:creator>
  <cp:lastModifiedBy>ve</cp:lastModifiedBy>
  <cp:revision>9</cp:revision>
  <dcterms:created xsi:type="dcterms:W3CDTF">2014-02-03T14:58:31Z</dcterms:created>
  <dcterms:modified xsi:type="dcterms:W3CDTF">2014-04-15T15:06:15Z</dcterms:modified>
</cp:coreProperties>
</file>