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notesMasterIdLst>
    <p:notesMasterId r:id="rId11"/>
  </p:notesMasterIdLst>
  <p:sldIdLst>
    <p:sldId id="266" r:id="rId2"/>
    <p:sldId id="256" r:id="rId3"/>
    <p:sldId id="257" r:id="rId4"/>
    <p:sldId id="258" r:id="rId5"/>
    <p:sldId id="260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5F2A1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100" d="100"/>
          <a:sy n="100" d="100"/>
        </p:scale>
        <p:origin x="-2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EAF6DB-7F49-4D3B-96AF-45BEB670316F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8EE18D-6422-44E4-A7DB-D5671822EA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6842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61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31A5C9-7A85-4AC5-8D13-17876C78B340}" type="datetimeFigureOut">
              <a:rPr lang="cs-CZ" smtClean="0"/>
              <a:pPr/>
              <a:t>18.6.2014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05B299-A711-4C6F-BCBE-047BEC5470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lovekoneponici.blog.cz/1111/konske-slovicka-lekce-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2989036"/>
              </p:ext>
            </p:extLst>
          </p:nvPr>
        </p:nvGraphicFramePr>
        <p:xfrm>
          <a:off x="474492" y="1927027"/>
          <a:ext cx="8195016" cy="40222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CZ.1.07/1.5.00/34.0911 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Zdenka Hánečková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VY_32_INOVACE OV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OV.4511.2H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Odborné vzdělávání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Reprodukce koní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Odborný výcvik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Říje a připouštění  klisen</a:t>
                      </a:r>
                      <a:endParaRPr lang="cs-CZ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Prezentace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Žák, 16 - 19 let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Materiál umožní žákům seznámení s metodami zjišťování příznaků říje, metodami vyšetřování říje a přípravy říjící klisny na připuštění. Druhy připouštění, umělá inseminace.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- žádné -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Reprodukce, ovulace, ovulační cyklus, umělé ovlivnění ovulace, připouštění, inseminace.</a:t>
                      </a:r>
                      <a:endParaRPr lang="cs-CZ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11. 11. 2012</a:t>
                      </a:r>
                    </a:p>
                  </a:txBody>
                  <a:tcPr marL="34925" marR="34925" marT="20955" marB="20955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6400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ODBORNÝ VÝCVIK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1600" b="1" dirty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REPRODUKCE KONÍ - PORODNICTVÍ</a:t>
            </a:r>
            <a:endParaRPr lang="cs-CZ" sz="16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7267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</a:rPr>
              <a:t>REPRODUKCE KONÍ - PORODNICTVÍ</a:t>
            </a:r>
            <a:endParaRPr lang="cs-CZ" sz="2400" b="1" dirty="0">
              <a:ln>
                <a:solidFill>
                  <a:schemeClr val="accent6">
                    <a:lumMod val="75000"/>
                  </a:schemeClr>
                </a:solidFill>
              </a:ln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Pohlavní cyklus klisen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Pohlavní cyklus se u klisen aktivuje na jaře a na podzim většinou ustává.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Říje se opakují u každé klisny individuálně, ale ve většině případů po 21 dnech.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Hlavním faktorem ovlivňujícím pohlavní činnost je teplota, světlo – prodlužující se délka dne, a kvality výživy.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Pohlavní cyklus probíhá přirozeně nebo může být vyvolán v případě potřeby uměle užitím hormonu Progesteronu.</a:t>
            </a:r>
          </a:p>
          <a:p>
            <a:endParaRPr lang="cs-CZ" sz="1800" dirty="0">
              <a:solidFill>
                <a:srgbClr val="7030A0"/>
              </a:solidFill>
            </a:endParaRPr>
          </a:p>
        </p:txBody>
      </p:sp>
      <p:pic>
        <p:nvPicPr>
          <p:cNvPr id="4" name="Picture 2" descr="C:\Users\Lada\Stažené soubory\Koně na pastvě.jpg"/>
          <p:cNvPicPr>
            <a:picLocks noGrp="1"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1363" y="4509120"/>
            <a:ext cx="2581275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Ovulace a ovulační cykly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  <a:buClr>
                <a:schemeClr val="tx1"/>
              </a:buClr>
            </a:pPr>
            <a:r>
              <a:rPr lang="cs-CZ" sz="2000" dirty="0" smtClean="0">
                <a:solidFill>
                  <a:srgbClr val="7030A0"/>
                </a:solidFill>
              </a:rPr>
              <a:t>K</a:t>
            </a:r>
            <a:r>
              <a:rPr lang="en-GB" sz="2000" dirty="0" smtClean="0">
                <a:solidFill>
                  <a:srgbClr val="7030A0"/>
                </a:solidFill>
              </a:rPr>
              <a:t> </a:t>
            </a:r>
            <a:r>
              <a:rPr lang="en-GB" sz="2000" dirty="0" err="1" smtClean="0">
                <a:solidFill>
                  <a:srgbClr val="7030A0"/>
                </a:solidFill>
              </a:rPr>
              <a:t>ovulaci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dochází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asi</a:t>
            </a:r>
            <a:r>
              <a:rPr lang="en-GB" sz="2000" dirty="0" smtClean="0">
                <a:solidFill>
                  <a:srgbClr val="7030A0"/>
                </a:solidFill>
              </a:rPr>
              <a:t> 24 </a:t>
            </a:r>
            <a:r>
              <a:rPr lang="en-GB" sz="2000" dirty="0" err="1" smtClean="0">
                <a:solidFill>
                  <a:srgbClr val="7030A0"/>
                </a:solidFill>
              </a:rPr>
              <a:t>hod</a:t>
            </a:r>
            <a:r>
              <a:rPr lang="cs-CZ" sz="2000" dirty="0" smtClean="0">
                <a:solidFill>
                  <a:srgbClr val="7030A0"/>
                </a:solidFill>
              </a:rPr>
              <a:t>.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před</a:t>
            </a:r>
            <a:r>
              <a:rPr lang="cs-CZ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skončením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vnějších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příznaků</a:t>
            </a:r>
            <a:r>
              <a:rPr lang="en-GB" sz="2000" dirty="0" smtClean="0">
                <a:solidFill>
                  <a:srgbClr val="7030A0"/>
                </a:solidFill>
              </a:rPr>
              <a:t> </a:t>
            </a:r>
            <a:r>
              <a:rPr lang="en-GB" sz="2000" dirty="0" err="1" smtClean="0">
                <a:solidFill>
                  <a:srgbClr val="7030A0"/>
                </a:solidFill>
              </a:rPr>
              <a:t>říje</a:t>
            </a:r>
            <a:r>
              <a:rPr lang="cs-CZ" sz="2000" dirty="0" smtClean="0">
                <a:solidFill>
                  <a:srgbClr val="7030A0"/>
                </a:solidFill>
              </a:rPr>
              <a:t>, 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     vodítkem je chování klisny nebo hřebce využití valacha.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</a:pPr>
            <a:r>
              <a:rPr lang="cs-CZ" sz="2000" dirty="0" smtClean="0">
                <a:solidFill>
                  <a:srgbClr val="0070C0"/>
                </a:solidFill>
              </a:rPr>
              <a:t>Vyšetření sliznice poševní, tažnosti hlenu, krystalizace, vnitřní vyšetření dělohy a vaječníků.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</a:pPr>
            <a:r>
              <a:rPr lang="cs-CZ" sz="2000" dirty="0" smtClean="0">
                <a:solidFill>
                  <a:srgbClr val="7030A0"/>
                </a:solidFill>
              </a:rPr>
              <a:t>Detekce Graafova folikulu – rychlost vývoje folikulu – síla stěny – fluktuace folikulární tekutiny (prostřednictvím veterinárního vyšetření).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</a:pPr>
            <a:r>
              <a:rPr lang="cs-CZ" sz="2000" dirty="0" smtClean="0">
                <a:solidFill>
                  <a:srgbClr val="0070C0"/>
                </a:solidFill>
              </a:rPr>
              <a:t>N</a:t>
            </a:r>
            <a:r>
              <a:rPr lang="en-GB" sz="2000" dirty="0" err="1" smtClean="0">
                <a:solidFill>
                  <a:srgbClr val="0070C0"/>
                </a:solidFill>
              </a:rPr>
              <a:t>ejpřesnější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odhad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začátku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další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říje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= </a:t>
            </a:r>
            <a:r>
              <a:rPr lang="en-GB" sz="2000" dirty="0" err="1" smtClean="0">
                <a:solidFill>
                  <a:srgbClr val="0070C0"/>
                </a:solidFill>
              </a:rPr>
              <a:t>připočítat</a:t>
            </a:r>
            <a:r>
              <a:rPr lang="en-GB" sz="2000" dirty="0" smtClean="0">
                <a:solidFill>
                  <a:srgbClr val="0070C0"/>
                </a:solidFill>
              </a:rPr>
              <a:t> k </a:t>
            </a:r>
            <a:r>
              <a:rPr lang="en-GB" sz="2000" dirty="0" err="1" smtClean="0">
                <a:solidFill>
                  <a:srgbClr val="0070C0"/>
                </a:solidFill>
              </a:rPr>
              <a:t>datu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skončení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jedné</a:t>
            </a:r>
            <a:r>
              <a:rPr lang="en-GB" sz="2000" dirty="0" smtClean="0">
                <a:solidFill>
                  <a:srgbClr val="0070C0"/>
                </a:solidFill>
              </a:rPr>
              <a:t> </a:t>
            </a:r>
            <a:r>
              <a:rPr lang="en-GB" sz="2000" dirty="0" err="1" smtClean="0">
                <a:solidFill>
                  <a:srgbClr val="0070C0"/>
                </a:solidFill>
              </a:rPr>
              <a:t>říje</a:t>
            </a:r>
            <a:r>
              <a:rPr lang="en-GB" sz="2000" dirty="0" smtClean="0">
                <a:solidFill>
                  <a:srgbClr val="0070C0"/>
                </a:solidFill>
              </a:rPr>
              <a:t> 16 </a:t>
            </a:r>
            <a:r>
              <a:rPr lang="en-GB" sz="2000" dirty="0" err="1" smtClean="0">
                <a:solidFill>
                  <a:srgbClr val="0070C0"/>
                </a:solidFill>
              </a:rPr>
              <a:t>dní</a:t>
            </a:r>
            <a:r>
              <a:rPr lang="cs-CZ" sz="2000" dirty="0" smtClean="0">
                <a:solidFill>
                  <a:srgbClr val="0070C0"/>
                </a:solidFill>
              </a:rPr>
              <a:t>.</a:t>
            </a:r>
          </a:p>
          <a:p>
            <a:pPr algn="just">
              <a:lnSpc>
                <a:spcPct val="90000"/>
              </a:lnSpc>
              <a:buClr>
                <a:schemeClr val="tx1"/>
              </a:buClr>
              <a:buNone/>
            </a:pPr>
            <a:endParaRPr lang="cs-CZ" sz="2000" dirty="0" smtClean="0">
              <a:solidFill>
                <a:srgbClr val="7030A0"/>
              </a:solidFill>
            </a:endParaRP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Pohlavní ústrojí klisny A HŘEBCE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14450" y="1907381"/>
            <a:ext cx="6667500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Připouštění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2000" dirty="0" smtClean="0">
                <a:solidFill>
                  <a:srgbClr val="7030A0"/>
                </a:solidFill>
              </a:rPr>
              <a:t>Poporodní říje – kolem 9. dne (5. – 15. den).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Zapuštění je vhodné v případě že:</a:t>
            </a:r>
          </a:p>
          <a:p>
            <a:pPr lvl="1" algn="just"/>
            <a:r>
              <a:rPr lang="cs-CZ" sz="2000" dirty="0" smtClean="0">
                <a:solidFill>
                  <a:srgbClr val="0070C0"/>
                </a:solidFill>
              </a:rPr>
              <a:t>klisna má říji,</a:t>
            </a:r>
          </a:p>
          <a:p>
            <a:pPr lvl="1" algn="just"/>
            <a:r>
              <a:rPr lang="cs-CZ" sz="2000" dirty="0" smtClean="0">
                <a:solidFill>
                  <a:srgbClr val="0070C0"/>
                </a:solidFill>
              </a:rPr>
              <a:t>na vaječníku je Graafův folikul a cervikální hlen je čistý</a:t>
            </a:r>
          </a:p>
          <a:p>
            <a:pPr lvl="1" algn="just"/>
            <a:r>
              <a:rPr lang="cs-CZ" sz="2000" dirty="0" smtClean="0">
                <a:solidFill>
                  <a:srgbClr val="0070C0"/>
                </a:solidFill>
              </a:rPr>
              <a:t>porod proběhl normálním způsobem a klisna se zčistila do 2 hodin po porodu</a:t>
            </a:r>
          </a:p>
          <a:p>
            <a:pPr lvl="1" algn="just"/>
            <a:r>
              <a:rPr lang="cs-CZ" sz="2000" dirty="0" smtClean="0">
                <a:solidFill>
                  <a:srgbClr val="0070C0"/>
                </a:solidFill>
              </a:rPr>
              <a:t>involuce dělohy proběhla normálním způsobem</a:t>
            </a:r>
          </a:p>
          <a:p>
            <a:pPr algn="just"/>
            <a:r>
              <a:rPr lang="cs-CZ" sz="2200" dirty="0" smtClean="0">
                <a:solidFill>
                  <a:srgbClr val="7030A0"/>
                </a:solidFill>
              </a:rPr>
              <a:t>Zapuštění by mělo předcházet době ovulace.  </a:t>
            </a:r>
          </a:p>
          <a:p>
            <a:pPr algn="just"/>
            <a:r>
              <a:rPr lang="cs-CZ" sz="2200" dirty="0" smtClean="0">
                <a:solidFill>
                  <a:srgbClr val="0070C0"/>
                </a:solidFill>
              </a:rPr>
              <a:t>K určení doby ovulace lze využít:</a:t>
            </a:r>
          </a:p>
          <a:p>
            <a:pPr lvl="1" algn="just"/>
            <a:r>
              <a:rPr lang="cs-CZ" sz="2200" dirty="0" smtClean="0">
                <a:solidFill>
                  <a:srgbClr val="0070C0"/>
                </a:solidFill>
              </a:rPr>
              <a:t>rektálního vyšetření růstu a vývoje folikulu</a:t>
            </a:r>
          </a:p>
          <a:p>
            <a:pPr lvl="1" algn="just"/>
            <a:r>
              <a:rPr lang="cs-CZ" sz="2200" dirty="0" smtClean="0">
                <a:solidFill>
                  <a:srgbClr val="0070C0"/>
                </a:solidFill>
              </a:rPr>
              <a:t>konzistence cervikálního hlenu </a:t>
            </a:r>
          </a:p>
          <a:p>
            <a:pPr lvl="1" algn="just"/>
            <a:r>
              <a:rPr lang="cs-CZ" sz="2200" dirty="0" smtClean="0">
                <a:solidFill>
                  <a:srgbClr val="0070C0"/>
                </a:solidFill>
              </a:rPr>
              <a:t>délku a intenzitu vnějších </a:t>
            </a:r>
            <a:r>
              <a:rPr lang="cs-CZ" sz="2200" dirty="0" err="1" smtClean="0">
                <a:solidFill>
                  <a:srgbClr val="0070C0"/>
                </a:solidFill>
              </a:rPr>
              <a:t>říjových</a:t>
            </a:r>
            <a:r>
              <a:rPr lang="cs-CZ" sz="2200" dirty="0" smtClean="0">
                <a:solidFill>
                  <a:srgbClr val="0070C0"/>
                </a:solidFill>
              </a:rPr>
              <a:t> projevů klisny  </a:t>
            </a:r>
          </a:p>
          <a:p>
            <a:pPr lvl="1" algn="just"/>
            <a:endParaRPr lang="cs-CZ" sz="2200" dirty="0" smtClean="0">
              <a:solidFill>
                <a:srgbClr val="0070C0"/>
              </a:solidFill>
            </a:endParaRPr>
          </a:p>
          <a:p>
            <a:pPr lvl="1" algn="just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Plemenitba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7030A0"/>
                </a:solidFill>
              </a:rPr>
              <a:t>Přirozená plemenitba – z ruky volně. U plemen A1/1 a Arabský plnokrevník se používá výhradně přirozená plemenitba</a:t>
            </a:r>
            <a:r>
              <a:rPr lang="cs-CZ" sz="2000" dirty="0" smtClean="0"/>
              <a:t>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Klisny jsou zapouštěny na jaře (A 1/1, Arab) nebo po celý rok (ostatní plemena).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Umělá plemenitba – inseminace mraženým spermatem, čerstvým spermatem, </a:t>
            </a:r>
            <a:r>
              <a:rPr lang="cs-CZ" sz="2000" dirty="0" err="1" smtClean="0">
                <a:solidFill>
                  <a:srgbClr val="7030A0"/>
                </a:solidFill>
              </a:rPr>
              <a:t>embryotransfer</a:t>
            </a:r>
            <a:r>
              <a:rPr lang="cs-CZ" sz="2000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Divoké připouštění v přírodě, skupinové – používá se při stádovém chovu.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Během říje je klisna zapouštěna několikrát. Nejvhodnější dobou pro připouštění je čas krátce před ovulací.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Pro správné určení ovulace se provádí vyšetření </a:t>
            </a:r>
            <a:r>
              <a:rPr lang="cs-CZ" sz="2000" dirty="0" err="1" smtClean="0">
                <a:solidFill>
                  <a:srgbClr val="0070C0"/>
                </a:solidFill>
              </a:rPr>
              <a:t>sonografem</a:t>
            </a:r>
            <a:r>
              <a:rPr lang="cs-CZ" sz="2000" dirty="0" smtClean="0">
                <a:solidFill>
                  <a:srgbClr val="0070C0"/>
                </a:solidFill>
              </a:rPr>
              <a:t> a palpací </a:t>
            </a:r>
          </a:p>
          <a:p>
            <a:r>
              <a:rPr lang="cs-CZ" sz="2000" dirty="0" smtClean="0">
                <a:solidFill>
                  <a:srgbClr val="0070C0"/>
                </a:solidFill>
              </a:rPr>
              <a:t>- posuzuje se konzistence folikulu, tvar a velikost, síla stěny folikulu.</a:t>
            </a:r>
          </a:p>
          <a:p>
            <a:pPr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 </a:t>
            </a:r>
          </a:p>
          <a:p>
            <a:endParaRPr lang="cs-CZ" sz="2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203201244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3384376" cy="23762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1" name="Obrázek 20" descr="inseminace klis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548680"/>
            <a:ext cx="3384376" cy="23762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2" name="Obrázek 21" descr="Inseminace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71800" y="3645024"/>
            <a:ext cx="3312368" cy="25202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4" name="TextovéPole 23"/>
          <p:cNvSpPr txBox="1"/>
          <p:nvPr/>
        </p:nvSpPr>
        <p:spPr>
          <a:xfrm>
            <a:off x="755576" y="3068960"/>
            <a:ext cx="2364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Přirozená plemenitba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76056" y="3140968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Inseminace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75856" y="645333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Inseminace – průřez </a:t>
            </a:r>
            <a:endParaRPr lang="cs-CZ" dirty="0"/>
          </a:p>
        </p:txBody>
      </p:sp>
    </p:spTree>
  </p:cSld>
  <p:clrMapOvr>
    <a:masterClrMapping/>
  </p:clrMapOvr>
  <p:transition spd="med" advTm="300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Citace – tištěná media: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</a:t>
            </a:r>
            <a:r>
              <a:rPr lang="cs-CZ" sz="2000" b="1" dirty="0" smtClean="0">
                <a:solidFill>
                  <a:srgbClr val="0070C0"/>
                </a:solidFill>
              </a:rPr>
              <a:t>CHOV KONÍ</a:t>
            </a:r>
            <a:r>
              <a:rPr lang="cs-CZ" sz="2000" dirty="0" smtClean="0"/>
              <a:t>, Jaromír Dušek, DrSc.,doc.,ing., a kolektiv,1.vydání, 1999, Praha, </a:t>
            </a:r>
            <a:r>
              <a:rPr lang="cs-CZ" sz="2000" dirty="0" smtClean="0">
                <a:solidFill>
                  <a:schemeClr val="tx1"/>
                </a:solidFill>
              </a:rPr>
              <a:t>nakladatelství </a:t>
            </a:r>
            <a:r>
              <a:rPr lang="cs-CZ" sz="2000" dirty="0" smtClean="0"/>
              <a:t>Brázda, 352 STR.,ISBN 80-209-0282-1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Citace – foto</a:t>
            </a:r>
            <a:r>
              <a:rPr lang="cs-CZ" sz="2000" dirty="0" smtClean="0"/>
              <a:t>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lovekoneponici.blog.cz/1111/konske-slovicka-lekce-1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smtClean="0">
                <a:solidFill>
                  <a:srgbClr val="C00000"/>
                </a:solidFill>
              </a:rPr>
              <a:t>vlastní </a:t>
            </a:r>
            <a:r>
              <a:rPr lang="cs-CZ" sz="2000" dirty="0" smtClean="0">
                <a:solidFill>
                  <a:srgbClr val="C00000"/>
                </a:solidFill>
              </a:rPr>
              <a:t>archív autorky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</TotalTime>
  <Words>345</Words>
  <Application>Microsoft Office PowerPoint</Application>
  <PresentationFormat>Předvádění na obrazovce (4:3)</PresentationFormat>
  <Paragraphs>78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REPRODUKCE KONÍ - PORODNICTVÍ</vt:lpstr>
      <vt:lpstr>Pohlavní cyklus klisen</vt:lpstr>
      <vt:lpstr>Ovulace a ovulační cykly</vt:lpstr>
      <vt:lpstr>Pohlavní ústrojí klisny A HŘEBCE</vt:lpstr>
      <vt:lpstr>Připouštění</vt:lpstr>
      <vt:lpstr>Plemenitba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REPRODUKCE KONÍ - PORODNICTVÍ</dc:title>
  <dc:creator>Lada</dc:creator>
  <cp:lastModifiedBy>Dum</cp:lastModifiedBy>
  <cp:revision>40</cp:revision>
  <dcterms:created xsi:type="dcterms:W3CDTF">2012-10-28T10:49:14Z</dcterms:created>
  <dcterms:modified xsi:type="dcterms:W3CDTF">2014-06-18T16:13:39Z</dcterms:modified>
</cp:coreProperties>
</file>