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0" r:id="rId4"/>
    <p:sldId id="259" r:id="rId5"/>
    <p:sldId id="256" r:id="rId6"/>
    <p:sldId id="257" r:id="rId7"/>
    <p:sldId id="266" r:id="rId8"/>
    <p:sldId id="269" r:id="rId9"/>
    <p:sldId id="270" r:id="rId10"/>
    <p:sldId id="271" r:id="rId11"/>
    <p:sldId id="258" r:id="rId12"/>
    <p:sldId id="262" r:id="rId13"/>
    <p:sldId id="267" r:id="rId14"/>
    <p:sldId id="268" r:id="rId15"/>
    <p:sldId id="263" r:id="rId16"/>
    <p:sldId id="264" r:id="rId17"/>
    <p:sldId id="265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690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942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50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77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050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2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52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085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901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979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154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9324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3416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3920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14261337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508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1204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4587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3465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3748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5730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8774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1275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8501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6675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1692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7879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8067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5602436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1018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9280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5803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0959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7050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9193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201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553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0662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1163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F6B2-79D6-4FAC-9093-573F6F21BE45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33C09-BD91-4252-A0A2-60743AE7C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548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541360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539651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USA na přelomu 19. a 20. století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6555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VY_32_INOVACE_5.DE.05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44056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 problematikou </a:t>
            </a:r>
            <a:r>
              <a:rPr lang="cs-CZ" sz="1100" dirty="0" smtClean="0">
                <a:solidFill>
                  <a:prstClr val="black"/>
                </a:solidFill>
              </a:rPr>
              <a:t>formování USA po občanské válce, všímá si problematiky přistěhovalectví, indiánských válek i zlaté horečky na Aljašce. </a:t>
            </a:r>
            <a:r>
              <a:rPr lang="cs-CZ" sz="1100" dirty="0">
                <a:solidFill>
                  <a:prstClr val="black"/>
                </a:solidFill>
              </a:rPr>
              <a:t>Pomůcky: interaktivní </a:t>
            </a:r>
            <a:r>
              <a:rPr lang="cs-CZ" sz="1100" dirty="0" smtClean="0">
                <a:solidFill>
                  <a:prstClr val="black"/>
                </a:solidFill>
              </a:rPr>
              <a:t>tabule, </a:t>
            </a:r>
            <a:r>
              <a:rPr lang="cs-CZ" sz="1100" dirty="0">
                <a:solidFill>
                  <a:prstClr val="black"/>
                </a:solidFill>
              </a:rPr>
              <a:t>učebnice.</a:t>
            </a:r>
          </a:p>
        </p:txBody>
      </p:sp>
    </p:spTree>
    <p:extLst>
      <p:ext uri="{BB962C8B-B14F-4D97-AF65-F5344CB8AC3E}">
        <p14:creationId xmlns:p14="http://schemas.microsoft.com/office/powerpoint/2010/main" val="3651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USA na přelomu 19. a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29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po občanské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Období rekonstrukce jihu (1865 – 1877) </a:t>
            </a:r>
            <a:r>
              <a:rPr lang="cs-CZ" dirty="0" smtClean="0">
                <a:latin typeface="Times New Roman"/>
                <a:cs typeface="Times New Roman"/>
              </a:rPr>
              <a:t>→ vojenská diktatura (zřízeny vojenské okresy, jmenováni prozatímní guvernéři)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ozvrácená ekonomika, zničená krajina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latin typeface="Times New Roman"/>
                <a:cs typeface="Times New Roman"/>
              </a:rPr>
              <a:t>j</a:t>
            </a:r>
            <a:r>
              <a:rPr lang="cs-CZ" dirty="0" smtClean="0">
                <a:latin typeface="Times New Roman"/>
                <a:cs typeface="Times New Roman"/>
              </a:rPr>
              <a:t>ižní státy znovu přijímány do Unie → přijmout třináctý dodatek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latin typeface="Times New Roman"/>
                <a:cs typeface="Times New Roman"/>
              </a:rPr>
              <a:t>o</a:t>
            </a:r>
            <a:r>
              <a:rPr lang="cs-CZ" dirty="0" smtClean="0">
                <a:latin typeface="Times New Roman"/>
                <a:cs typeface="Times New Roman"/>
              </a:rPr>
              <a:t>tázka vlastizrady činitelů Jihu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latin typeface="Times New Roman"/>
                <a:cs typeface="Times New Roman"/>
              </a:rPr>
              <a:t>o</a:t>
            </a:r>
            <a:r>
              <a:rPr lang="cs-CZ" dirty="0" smtClean="0">
                <a:latin typeface="Times New Roman"/>
                <a:cs typeface="Times New Roman"/>
              </a:rPr>
              <a:t>tázka, co s osvobozenými otroky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252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rekonstrukce Jihu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Ekonomická obnova Jihu: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rozvoj textilního průmyslu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abákový průmysl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ěžba uhlí (Virginie)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ýroba oceli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ýroba elektrické energie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dřevařství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3455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 válce budování transkontinentálních železnic (Pacifická železnice)</a:t>
            </a:r>
          </a:p>
          <a:p>
            <a:r>
              <a:rPr lang="cs-CZ" dirty="0"/>
              <a:t>r</a:t>
            </a:r>
            <a:r>
              <a:rPr lang="cs-CZ" dirty="0" smtClean="0"/>
              <a:t>ozvoj elektrotechnického průmyslu (</a:t>
            </a:r>
            <a:r>
              <a:rPr lang="cs-CZ" dirty="0" err="1" smtClean="0"/>
              <a:t>Th</a:t>
            </a:r>
            <a:r>
              <a:rPr lang="cs-CZ" dirty="0" smtClean="0"/>
              <a:t>. A. Edison, Georg </a:t>
            </a:r>
            <a:r>
              <a:rPr lang="cs-CZ" dirty="0" err="1" smtClean="0"/>
              <a:t>Westinghaus</a:t>
            </a:r>
            <a:r>
              <a:rPr lang="cs-CZ" dirty="0" smtClean="0"/>
              <a:t>)</a:t>
            </a:r>
          </a:p>
          <a:p>
            <a:r>
              <a:rPr lang="cs-CZ" dirty="0"/>
              <a:t>k</a:t>
            </a:r>
            <a:r>
              <a:rPr lang="cs-CZ" dirty="0" smtClean="0"/>
              <a:t>omunikační technologie (Atlantický kabel; Alexandr Bell)</a:t>
            </a:r>
          </a:p>
          <a:p>
            <a:r>
              <a:rPr lang="cs-CZ" dirty="0"/>
              <a:t>n</a:t>
            </a:r>
            <a:r>
              <a:rPr lang="cs-CZ" dirty="0" smtClean="0"/>
              <a:t>aftový průmysl (John Rockefeller)</a:t>
            </a:r>
          </a:p>
          <a:p>
            <a:r>
              <a:rPr lang="cs-CZ" dirty="0"/>
              <a:t>f</a:t>
            </a:r>
            <a:r>
              <a:rPr lang="cs-CZ" dirty="0" smtClean="0"/>
              <a:t>inanční a investiční kapitál (John Morgan)</a:t>
            </a:r>
          </a:p>
          <a:p>
            <a:pPr marL="0" indent="0">
              <a:buNone/>
            </a:pP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/>
              <a:t>kolem roku 1890 se USA staly nejprůmyslovějším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státem světa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651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Zahraniční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r</a:t>
            </a:r>
            <a:r>
              <a:rPr lang="cs-CZ" dirty="0" smtClean="0"/>
              <a:t>ozhodující vliv v Latinské Americe</a:t>
            </a:r>
          </a:p>
          <a:p>
            <a:r>
              <a:rPr lang="cs-CZ" dirty="0"/>
              <a:t>s</a:t>
            </a:r>
            <a:r>
              <a:rPr lang="cs-CZ" dirty="0" smtClean="0"/>
              <a:t>féry zájmů (Kuba – vyhledávané luxusní rekreační středisko Američanů)</a:t>
            </a:r>
          </a:p>
          <a:p>
            <a:r>
              <a:rPr lang="cs-CZ" dirty="0"/>
              <a:t>a</a:t>
            </a:r>
            <a:r>
              <a:rPr lang="cs-CZ" dirty="0" smtClean="0"/>
              <a:t>nexe Havajských ostrovů</a:t>
            </a:r>
          </a:p>
          <a:p>
            <a:r>
              <a:rPr lang="cs-CZ" dirty="0" smtClean="0"/>
              <a:t>Panama (Panamský průplav)</a:t>
            </a:r>
          </a:p>
          <a:p>
            <a:r>
              <a:rPr lang="cs-CZ" dirty="0"/>
              <a:t>p</a:t>
            </a:r>
            <a:r>
              <a:rPr lang="cs-CZ" dirty="0" smtClean="0"/>
              <a:t>ostoupeno Portoriko (od r. 1952 volně přidružený stát USA s vnitřní autonomií)</a:t>
            </a:r>
          </a:p>
          <a:p>
            <a:r>
              <a:rPr lang="cs-CZ" dirty="0"/>
              <a:t>s</a:t>
            </a:r>
            <a:r>
              <a:rPr lang="cs-CZ" dirty="0" smtClean="0"/>
              <a:t>oupeření o nadvládu a Dálném východě (pronikání do Číny)</a:t>
            </a:r>
          </a:p>
        </p:txBody>
      </p:sp>
    </p:spTree>
    <p:extLst>
      <p:ext uri="{BB962C8B-B14F-4D97-AF65-F5344CB8AC3E}">
        <p14:creationId xmlns:p14="http://schemas.microsoft.com/office/powerpoint/2010/main" val="2878968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xpanze na západ (od r. 1861 do roku 1914 vzniklo 15 dalších států)</a:t>
            </a:r>
          </a:p>
          <a:p>
            <a:r>
              <a:rPr lang="cs-CZ" dirty="0" smtClean="0"/>
              <a:t>1867 odkoupena Aljaška od Ruska</a:t>
            </a:r>
          </a:p>
          <a:p>
            <a:r>
              <a:rPr lang="cs-CZ" dirty="0" smtClean="0"/>
              <a:t>přistěhovalectví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481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Ku-klux-klan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 řečtiny </a:t>
            </a:r>
            <a:r>
              <a:rPr lang="cs-CZ" i="1" dirty="0" err="1" smtClean="0"/>
              <a:t>kyklos</a:t>
            </a:r>
            <a:r>
              <a:rPr lang="cs-CZ" dirty="0" smtClean="0"/>
              <a:t> = kruh; klan = kmenová pospolitost svázaná pokrevními svazky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1200" dirty="0" smtClean="0"/>
              <a:t>Obrázek č. 1                                                                                              Obrázek č. 2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92613"/>
            <a:ext cx="3816424" cy="3074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5329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481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Ku-klux-klan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organizace vznikla r. 1866 v Tennessee</a:t>
            </a:r>
          </a:p>
          <a:p>
            <a:r>
              <a:rPr lang="cs-CZ" dirty="0"/>
              <a:t>b</a:t>
            </a:r>
            <a:r>
              <a:rPr lang="cs-CZ" dirty="0" smtClean="0"/>
              <a:t>ílé pláště a kápě</a:t>
            </a:r>
          </a:p>
          <a:p>
            <a:r>
              <a:rPr lang="cs-CZ" dirty="0"/>
              <a:t>c</a:t>
            </a:r>
            <a:r>
              <a:rPr lang="cs-CZ" dirty="0" smtClean="0"/>
              <a:t>ílem rasová segregace, nadřazení bílé rasy v sociální a politické oblasti</a:t>
            </a:r>
          </a:p>
          <a:p>
            <a:r>
              <a:rPr lang="cs-CZ" dirty="0"/>
              <a:t>t</a:t>
            </a:r>
            <a:r>
              <a:rPr lang="cs-CZ" dirty="0" smtClean="0"/>
              <a:t>erorizování černých obyvatel</a:t>
            </a:r>
          </a:p>
          <a:p>
            <a:r>
              <a:rPr lang="cs-CZ" dirty="0"/>
              <a:t>r</a:t>
            </a:r>
            <a:r>
              <a:rPr lang="cs-CZ" dirty="0" smtClean="0"/>
              <a:t>oku 1869 rozpuštěna</a:t>
            </a:r>
          </a:p>
          <a:p>
            <a:r>
              <a:rPr lang="cs-CZ" dirty="0"/>
              <a:t>r</a:t>
            </a:r>
            <a:r>
              <a:rPr lang="cs-CZ" dirty="0" smtClean="0"/>
              <a:t>oku 1915 obnovena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867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Indiánské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1864 masakr u </a:t>
            </a:r>
            <a:r>
              <a:rPr lang="cs-CZ" dirty="0" err="1" smtClean="0"/>
              <a:t>Sand</a:t>
            </a:r>
            <a:r>
              <a:rPr lang="cs-CZ" dirty="0" smtClean="0"/>
              <a:t> Creeku (zabito na 450 </a:t>
            </a:r>
            <a:r>
              <a:rPr lang="cs-CZ" dirty="0" err="1" smtClean="0"/>
              <a:t>čejenských</a:t>
            </a:r>
            <a:r>
              <a:rPr lang="cs-CZ" dirty="0" smtClean="0"/>
              <a:t> indiánů)</a:t>
            </a:r>
          </a:p>
          <a:p>
            <a:r>
              <a:rPr lang="cs-CZ" dirty="0" smtClean="0"/>
              <a:t>1876 – 1877 Velká </a:t>
            </a:r>
            <a:r>
              <a:rPr lang="cs-CZ" dirty="0" err="1" smtClean="0"/>
              <a:t>siouxská</a:t>
            </a:r>
            <a:r>
              <a:rPr lang="cs-CZ" dirty="0" smtClean="0"/>
              <a:t> válka </a:t>
            </a:r>
            <a:r>
              <a:rPr lang="cs-CZ" dirty="0" smtClean="0">
                <a:latin typeface="Times New Roman"/>
                <a:cs typeface="Times New Roman"/>
              </a:rPr>
              <a:t>→ kouzelník Sedící býk → střetnutí u </a:t>
            </a:r>
            <a:r>
              <a:rPr lang="cs-CZ" b="1" dirty="0" err="1" smtClean="0">
                <a:latin typeface="Times New Roman"/>
                <a:cs typeface="Times New Roman"/>
              </a:rPr>
              <a:t>Little</a:t>
            </a:r>
            <a:r>
              <a:rPr lang="cs-CZ" b="1" dirty="0" smtClean="0">
                <a:latin typeface="Times New Roman"/>
                <a:cs typeface="Times New Roman"/>
              </a:rPr>
              <a:t> </a:t>
            </a:r>
            <a:r>
              <a:rPr lang="cs-CZ" b="1" dirty="0" err="1" smtClean="0">
                <a:latin typeface="Times New Roman"/>
                <a:cs typeface="Times New Roman"/>
              </a:rPr>
              <a:t>Bighorn</a:t>
            </a:r>
            <a:r>
              <a:rPr lang="cs-CZ" b="1" dirty="0" smtClean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(gen. </a:t>
            </a:r>
            <a:r>
              <a:rPr lang="cs-CZ" b="1" dirty="0" smtClean="0">
                <a:latin typeface="Times New Roman"/>
                <a:cs typeface="Times New Roman"/>
              </a:rPr>
              <a:t>George Armstrong Custer</a:t>
            </a:r>
            <a:r>
              <a:rPr lang="cs-CZ" dirty="0" smtClean="0">
                <a:latin typeface="Times New Roman"/>
                <a:cs typeface="Times New Roman"/>
              </a:rPr>
              <a:t>; 7. kavalérie)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1871 – 1886 povstání Apačů; náčelník </a:t>
            </a:r>
            <a:r>
              <a:rPr lang="cs-CZ" dirty="0" err="1" smtClean="0">
                <a:latin typeface="Times New Roman"/>
                <a:cs typeface="Times New Roman"/>
              </a:rPr>
              <a:t>Geronimo</a:t>
            </a:r>
            <a:endParaRPr lang="cs-CZ" dirty="0" smtClean="0">
              <a:latin typeface="Times New Roman"/>
              <a:cs typeface="Times New Roman"/>
            </a:endParaRPr>
          </a:p>
          <a:p>
            <a:r>
              <a:rPr lang="cs-CZ" dirty="0" smtClean="0">
                <a:latin typeface="Times New Roman"/>
                <a:cs typeface="Times New Roman"/>
              </a:rPr>
              <a:t>Prosinec 1890 masakr u </a:t>
            </a:r>
            <a:r>
              <a:rPr lang="cs-CZ" dirty="0" err="1" smtClean="0">
                <a:latin typeface="Times New Roman"/>
                <a:cs typeface="Times New Roman"/>
              </a:rPr>
              <a:t>Wounded</a:t>
            </a:r>
            <a:r>
              <a:rPr lang="cs-CZ" dirty="0" smtClean="0">
                <a:latin typeface="Times New Roman"/>
                <a:cs typeface="Times New Roman"/>
              </a:rPr>
              <a:t> </a:t>
            </a:r>
            <a:r>
              <a:rPr lang="cs-CZ" dirty="0" err="1" smtClean="0">
                <a:latin typeface="Times New Roman"/>
                <a:cs typeface="Times New Roman"/>
              </a:rPr>
              <a:t>Knee</a:t>
            </a:r>
            <a:r>
              <a:rPr lang="cs-CZ" dirty="0" smtClean="0">
                <a:latin typeface="Times New Roman"/>
                <a:cs typeface="Times New Roman"/>
              </a:rPr>
              <a:t> (jižní Dakota; masakr více jak 200 mužů, žen a dětí → poslední velké střetnutí)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6729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hnutí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ůst dělnického hnutí</a:t>
            </a:r>
          </a:p>
          <a:p>
            <a:r>
              <a:rPr lang="cs-CZ" dirty="0"/>
              <a:t>v</a:t>
            </a:r>
            <a:r>
              <a:rPr lang="cs-CZ" dirty="0" smtClean="0"/>
              <a:t>znik jednotných odborů (Americká federace práce)</a:t>
            </a:r>
          </a:p>
          <a:p>
            <a:r>
              <a:rPr lang="cs-CZ" dirty="0"/>
              <a:t>p</a:t>
            </a:r>
            <a:r>
              <a:rPr lang="cs-CZ" dirty="0" smtClean="0"/>
              <a:t>ožadavek osmihodinové pracovní doby</a:t>
            </a:r>
          </a:p>
          <a:p>
            <a:r>
              <a:rPr lang="cs-CZ" b="1" dirty="0"/>
              <a:t>g</a:t>
            </a:r>
            <a:r>
              <a:rPr lang="cs-CZ" b="1" dirty="0" smtClean="0"/>
              <a:t>enerální stávka v Chicagu (nepokoje)</a:t>
            </a:r>
          </a:p>
          <a:p>
            <a:r>
              <a:rPr lang="cs-CZ" dirty="0" smtClean="0"/>
              <a:t>7 představitelů stávky odsouzeno k smrti </a:t>
            </a:r>
            <a:r>
              <a:rPr lang="cs-CZ" dirty="0" smtClean="0">
                <a:latin typeface="Times New Roman"/>
                <a:cs typeface="Times New Roman"/>
              </a:rPr>
              <a:t>→ 4 popraveni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1. máj 1890 (Svátek práce)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016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Zlatá horečka na Aljašce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vypukla v letech 1896 – 1897</a:t>
            </a:r>
          </a:p>
          <a:p>
            <a:r>
              <a:rPr lang="cs-CZ" dirty="0"/>
              <a:t>p</a:t>
            </a:r>
            <a:r>
              <a:rPr lang="cs-CZ" dirty="0" smtClean="0"/>
              <a:t>řítoky řeky </a:t>
            </a:r>
            <a:r>
              <a:rPr lang="cs-CZ" dirty="0" err="1" smtClean="0"/>
              <a:t>Klondike</a:t>
            </a:r>
            <a:r>
              <a:rPr lang="cs-CZ" dirty="0" smtClean="0"/>
              <a:t>, údolí řeky Yukon</a:t>
            </a:r>
          </a:p>
          <a:p>
            <a:r>
              <a:rPr lang="cs-CZ" dirty="0"/>
              <a:t>s</a:t>
            </a:r>
            <a:r>
              <a:rPr lang="cs-CZ" dirty="0" smtClean="0"/>
              <a:t>tředisko </a:t>
            </a:r>
            <a:r>
              <a:rPr lang="cs-CZ" dirty="0" err="1" smtClean="0"/>
              <a:t>Dawson</a:t>
            </a:r>
            <a:r>
              <a:rPr lang="cs-CZ" dirty="0" smtClean="0"/>
              <a:t> City (až 30 000 obyvatel, dnes 1300; je zde pochován Jan Eskymo </a:t>
            </a:r>
            <a:r>
              <a:rPr lang="cs-CZ" dirty="0" err="1" smtClean="0"/>
              <a:t>Welzl</a:t>
            </a:r>
            <a:r>
              <a:rPr lang="cs-CZ" dirty="0" smtClean="0"/>
              <a:t>)</a:t>
            </a:r>
          </a:p>
          <a:p>
            <a:r>
              <a:rPr lang="cs-CZ" dirty="0"/>
              <a:t>c</a:t>
            </a:r>
            <a:r>
              <a:rPr lang="cs-CZ" dirty="0" smtClean="0"/>
              <a:t>elkem asi 100 000 lidí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093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Obrázek č.: </a:t>
            </a:r>
            <a:r>
              <a:rPr lang="cs-CZ" dirty="0" smtClean="0">
                <a:effectLst/>
              </a:rPr>
              <a:t>Nepřetržitý zástup lidí překonávajících průsmyk </a:t>
            </a:r>
            <a:r>
              <a:rPr lang="cs-CZ" dirty="0" err="1" smtClean="0">
                <a:effectLst/>
              </a:rPr>
              <a:t>Chilkoot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1628800"/>
            <a:ext cx="6443444" cy="5066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34344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Obrázek č.: </a:t>
            </a:r>
            <a:r>
              <a:rPr lang="cs-CZ" dirty="0" smtClean="0">
                <a:effectLst/>
              </a:rPr>
              <a:t>Těžba zlata na potoce Bonanza Creek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174" y="1598498"/>
            <a:ext cx="6797194" cy="448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250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BEZ AUTORA. </a:t>
            </a:r>
            <a:r>
              <a:rPr lang="cs-CZ" i="1" dirty="0" err="1"/>
              <a:t>Soubor:Klan-in-gainesville.jpg</a:t>
            </a:r>
            <a:r>
              <a:rPr lang="cs-CZ" dirty="0"/>
              <a:t> [online]. [cit. 31.1.2013]. Dostupný na WWW: http://cs.wikipedia.org/wiki/Soubor:Klan-in-gainesville.jpg </a:t>
            </a:r>
            <a:r>
              <a:rPr lang="cs-CZ" dirty="0" smtClean="0"/>
              <a:t>(obrázek č. 1 – Shromáždění Ku-klux-klanu)</a:t>
            </a:r>
          </a:p>
          <a:p>
            <a:r>
              <a:rPr lang="cs-CZ" dirty="0"/>
              <a:t>KAMIKAZOW. </a:t>
            </a:r>
            <a:r>
              <a:rPr lang="cs-CZ" i="1" dirty="0" err="1"/>
              <a:t>Soubor:KKK.svg</a:t>
            </a:r>
            <a:r>
              <a:rPr lang="cs-CZ" dirty="0"/>
              <a:t> [online]. [cit. 31.1.2013]. Dostupný na WWW: http://cs.wikipedia.org/wiki/Soubor:KKK.svg </a:t>
            </a:r>
            <a:r>
              <a:rPr lang="cs-CZ" dirty="0" smtClean="0"/>
              <a:t>(obrázek č. 2 – Symbol Ku-klux-klanu)</a:t>
            </a:r>
          </a:p>
          <a:p>
            <a:r>
              <a:rPr lang="cs-CZ" dirty="0"/>
              <a:t>HEGG, </a:t>
            </a:r>
            <a:r>
              <a:rPr lang="cs-CZ" dirty="0" smtClean="0"/>
              <a:t>E. A. </a:t>
            </a:r>
            <a:r>
              <a:rPr lang="cs-CZ" i="1" dirty="0" err="1"/>
              <a:t>Soubor:Miners</a:t>
            </a:r>
            <a:r>
              <a:rPr lang="cs-CZ" i="1" dirty="0"/>
              <a:t> </a:t>
            </a:r>
            <a:r>
              <a:rPr lang="cs-CZ" i="1" dirty="0" err="1"/>
              <a:t>climb</a:t>
            </a:r>
            <a:r>
              <a:rPr lang="cs-CZ" i="1" dirty="0"/>
              <a:t> Chilkoot.jpg</a:t>
            </a:r>
            <a:r>
              <a:rPr lang="cs-CZ" dirty="0"/>
              <a:t> [online]. [cit. 31.1.2013]. Dostupný na WWW: http://cs.wikipedia.org/wiki/Soubor:Miners_climb_Chilkoot.jpg </a:t>
            </a:r>
            <a:r>
              <a:rPr lang="cs-CZ" dirty="0" smtClean="0"/>
              <a:t>(obrázek č. 3 - </a:t>
            </a:r>
            <a:r>
              <a:rPr lang="cs-CZ" dirty="0"/>
              <a:t>Nepřetržitý zástup lidí překonávajících průsmyk </a:t>
            </a:r>
            <a:r>
              <a:rPr lang="cs-CZ" dirty="0" err="1" smtClean="0"/>
              <a:t>Chilkoot</a:t>
            </a:r>
            <a:r>
              <a:rPr lang="cs-CZ" dirty="0" smtClean="0"/>
              <a:t>)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Soubor:Klondike</a:t>
            </a:r>
            <a:r>
              <a:rPr lang="cs-CZ" i="1" dirty="0"/>
              <a:t> </a:t>
            </a:r>
            <a:r>
              <a:rPr lang="cs-CZ" i="1" dirty="0" err="1"/>
              <a:t>mining</a:t>
            </a:r>
            <a:r>
              <a:rPr lang="cs-CZ" i="1" dirty="0"/>
              <a:t> camp.jpg</a:t>
            </a:r>
            <a:r>
              <a:rPr lang="cs-CZ" dirty="0"/>
              <a:t> [online]. [cit. 31.1.2013]. Dostupný na WWW: http://</a:t>
            </a:r>
            <a:r>
              <a:rPr lang="cs-CZ" dirty="0" smtClean="0"/>
              <a:t>cs.wikipedia.org/wiki/Soubor:Klondike_mining_camp.jpg (obrázek č. 4 - </a:t>
            </a:r>
            <a:r>
              <a:rPr lang="cs-CZ" dirty="0"/>
              <a:t>Těžba zlata na potoce Bonanza </a:t>
            </a:r>
            <a:r>
              <a:rPr lang="cs-CZ" dirty="0" smtClean="0"/>
              <a:t>Creek)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96024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603</Words>
  <Application>Microsoft Office PowerPoint</Application>
  <PresentationFormat>Předvádění na obrazovce (4:3)</PresentationFormat>
  <Paragraphs>99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Motiv systému Office</vt:lpstr>
      <vt:lpstr>projekt</vt:lpstr>
      <vt:lpstr>1_projekt</vt:lpstr>
      <vt:lpstr>USA na přelomu 19. a 20. století</vt:lpstr>
      <vt:lpstr>ANOTACE</vt:lpstr>
      <vt:lpstr>USA na přelomu 19. a 20. století</vt:lpstr>
      <vt:lpstr>Období po občanské válce</vt:lpstr>
      <vt:lpstr>Období rekonstrukce Jihu</vt:lpstr>
      <vt:lpstr>Hospodářství USA</vt:lpstr>
      <vt:lpstr>Zahraniční politika</vt:lpstr>
      <vt:lpstr>Domácí politika</vt:lpstr>
      <vt:lpstr>Ku-klux-klan</vt:lpstr>
      <vt:lpstr>Ku-klux-klan</vt:lpstr>
      <vt:lpstr>Indiánské války</vt:lpstr>
      <vt:lpstr>Sociální hnutí</vt:lpstr>
      <vt:lpstr>Zlatá horečka na Aljašce</vt:lpstr>
      <vt:lpstr>Obrázek č.: Nepřetržitý zástup lidí překonávajících průsmyk Chilkoot</vt:lpstr>
      <vt:lpstr>Obrázek č.: Těžba zlata na potoce Bonanza Creek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 na přelomu 19. a 20. století</dc:title>
  <dc:creator>ve</dc:creator>
  <cp:lastModifiedBy>ve</cp:lastModifiedBy>
  <cp:revision>12</cp:revision>
  <dcterms:created xsi:type="dcterms:W3CDTF">2013-01-24T11:30:48Z</dcterms:created>
  <dcterms:modified xsi:type="dcterms:W3CDTF">2013-01-31T15:37:22Z</dcterms:modified>
</cp:coreProperties>
</file>