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6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6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C6DA66-3AAF-45B5-8D28-15B7EF0C0E25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44915E-2BCD-476D-8627-0968513837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C6DA66-3AAF-45B5-8D28-15B7EF0C0E25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44915E-2BCD-476D-8627-0968513837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C6DA66-3AAF-45B5-8D28-15B7EF0C0E25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44915E-2BCD-476D-8627-0968513837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C6DA66-3AAF-45B5-8D28-15B7EF0C0E25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44915E-2BCD-476D-8627-0968513837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C6DA66-3AAF-45B5-8D28-15B7EF0C0E25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44915E-2BCD-476D-8627-0968513837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C6DA66-3AAF-45B5-8D28-15B7EF0C0E25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44915E-2BCD-476D-8627-0968513837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C6DA66-3AAF-45B5-8D28-15B7EF0C0E25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44915E-2BCD-476D-8627-0968513837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C6DA66-3AAF-45B5-8D28-15B7EF0C0E25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44915E-2BCD-476D-8627-0968513837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C6DA66-3AAF-45B5-8D28-15B7EF0C0E25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44915E-2BCD-476D-8627-0968513837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C6DA66-3AAF-45B5-8D28-15B7EF0C0E25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44915E-2BCD-476D-8627-0968513837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C6DA66-3AAF-45B5-8D28-15B7EF0C0E25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44915E-2BCD-476D-8627-09685138376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C6DA66-3AAF-45B5-8D28-15B7EF0C0E25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44915E-2BCD-476D-8627-09685138376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soptik.mysteria.cz/soptik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3"/>
          <p:cNvSpPr>
            <a:spLocks noGrp="1" noChangeArrowheads="1"/>
          </p:cNvSpPr>
          <p:nvPr>
            <p:ph type="subTitle" idx="4294967295"/>
          </p:nvPr>
        </p:nvSpPr>
        <p:spPr>
          <a:xfrm>
            <a:off x="1476375" y="1916113"/>
            <a:ext cx="6400800" cy="10795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1200" b="1" dirty="0" smtClean="0"/>
              <a:t>Číslo projektu školy 	CZ.1.07/1.5.00/34.0963 </a:t>
            </a:r>
          </a:p>
          <a:p>
            <a:pPr eaLnBrk="1" hangingPunct="1">
              <a:lnSpc>
                <a:spcPct val="90000"/>
              </a:lnSpc>
            </a:pPr>
            <a:r>
              <a:rPr lang="cs-CZ" sz="1200" b="1" dirty="0" smtClean="0"/>
              <a:t>Číslo a název šablony </a:t>
            </a:r>
          </a:p>
          <a:p>
            <a:pPr eaLnBrk="1" hangingPunct="1">
              <a:lnSpc>
                <a:spcPct val="90000"/>
              </a:lnSpc>
            </a:pPr>
            <a:r>
              <a:rPr lang="cs-CZ" sz="1200" b="1" dirty="0" smtClean="0"/>
              <a:t>klíčové aktivity 	III/2 Inovace a zkvalitnění výuky prostřednictvím ICT</a:t>
            </a:r>
          </a:p>
          <a:p>
            <a:pPr eaLnBrk="1" hangingPunct="1">
              <a:lnSpc>
                <a:spcPct val="90000"/>
              </a:lnSpc>
            </a:pPr>
            <a:r>
              <a:rPr lang="cs-CZ" sz="1200" b="1" dirty="0" smtClean="0"/>
              <a:t>Číslo materiálu	VY_32_INOVACE_</a:t>
            </a:r>
            <a:r>
              <a:rPr lang="cs-CZ" sz="1200" b="1" dirty="0" err="1" smtClean="0"/>
              <a:t>OdP</a:t>
            </a:r>
            <a:r>
              <a:rPr lang="cs-CZ" sz="1200" b="1" dirty="0" smtClean="0"/>
              <a:t>_S1_05</a:t>
            </a:r>
          </a:p>
        </p:txBody>
      </p:sp>
      <p:pic>
        <p:nvPicPr>
          <p:cNvPr id="27651" name="obrázek 1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619250" y="333375"/>
            <a:ext cx="6011863" cy="1470025"/>
          </a:xfrm>
          <a:solidFill>
            <a:srgbClr val="FFFFFF"/>
          </a:solidFill>
        </p:spPr>
      </p:pic>
      <p:sp>
        <p:nvSpPr>
          <p:cNvPr id="27652" name="Text Box 6"/>
          <p:cNvSpPr txBox="1">
            <a:spLocks noChangeArrowheads="1"/>
          </p:cNvSpPr>
          <p:nvPr/>
        </p:nvSpPr>
        <p:spPr bwMode="auto">
          <a:xfrm>
            <a:off x="1476375" y="2852738"/>
            <a:ext cx="6553200" cy="24929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 dirty="0"/>
              <a:t>Popis výukového materiálu	</a:t>
            </a:r>
            <a:endParaRPr lang="cs-CZ" sz="1200" dirty="0" smtClean="0"/>
          </a:p>
          <a:p>
            <a:r>
              <a:rPr lang="cs-CZ" sz="1200" dirty="0" smtClean="0"/>
              <a:t>Název</a:t>
            </a:r>
            <a:r>
              <a:rPr lang="cs-CZ" sz="1200" dirty="0"/>
              <a:t>:			</a:t>
            </a:r>
            <a:r>
              <a:rPr lang="cs-CZ" sz="1200" dirty="0" smtClean="0"/>
              <a:t>Právní aspekty podnikání v hotelnictví a CR I.</a:t>
            </a:r>
          </a:p>
          <a:p>
            <a:r>
              <a:rPr lang="cs-CZ" sz="1200" dirty="0" smtClean="0"/>
              <a:t>Autor:			Bc. Pavel Lang</a:t>
            </a:r>
          </a:p>
          <a:p>
            <a:r>
              <a:rPr lang="cs-CZ" sz="1200" dirty="0" smtClean="0"/>
              <a:t>Datum</a:t>
            </a:r>
            <a:r>
              <a:rPr lang="cs-CZ" sz="1200" dirty="0"/>
              <a:t>:			23.12.2013 </a:t>
            </a:r>
          </a:p>
          <a:p>
            <a:r>
              <a:rPr lang="cs-CZ" sz="1200" dirty="0"/>
              <a:t>Obor:			a) 65-41-L/01   Gastronomie  (nástavbové studium)</a:t>
            </a:r>
          </a:p>
          <a:p>
            <a:r>
              <a:rPr lang="cs-CZ" sz="1200" dirty="0"/>
              <a:t>			b) 65-41-L/01   Gastronomie</a:t>
            </a:r>
          </a:p>
          <a:p>
            <a:r>
              <a:rPr lang="cs-CZ" sz="1200" dirty="0"/>
              <a:t>Ročník:			a) - 2. ročník a b) - 4. ročník </a:t>
            </a:r>
          </a:p>
          <a:p>
            <a:r>
              <a:rPr lang="cs-CZ" sz="1200" dirty="0"/>
              <a:t>Předmět:			Hotelový provoz</a:t>
            </a:r>
          </a:p>
          <a:p>
            <a:r>
              <a:rPr lang="cs-CZ" sz="1200" dirty="0"/>
              <a:t>Anotace výukového materiálu</a:t>
            </a:r>
          </a:p>
          <a:p>
            <a:endParaRPr lang="cs-CZ" sz="1200" dirty="0"/>
          </a:p>
          <a:p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27653" name="Obdélník 4"/>
          <p:cNvSpPr>
            <a:spLocks noChangeArrowheads="1"/>
          </p:cNvSpPr>
          <p:nvPr/>
        </p:nvSpPr>
        <p:spPr bwMode="auto">
          <a:xfrm>
            <a:off x="1476375" y="4652963"/>
            <a:ext cx="6911975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 dirty="0"/>
              <a:t>1. Materiál je určen pro výuku předmětu Hotelový provoz </a:t>
            </a:r>
            <a:r>
              <a:rPr lang="cs-CZ" sz="1200" dirty="0" smtClean="0"/>
              <a:t> a </a:t>
            </a:r>
            <a:r>
              <a:rPr lang="cs-CZ" sz="1200" smtClean="0"/>
              <a:t>Cestovní ruch a </a:t>
            </a:r>
            <a:r>
              <a:rPr lang="cs-CZ" sz="1200" dirty="0"/>
              <a:t>je v souladu s ŠVP </a:t>
            </a:r>
          </a:p>
          <a:p>
            <a:r>
              <a:rPr lang="cs-CZ" sz="1200" dirty="0"/>
              <a:t>2. Materiál je prezentován žákům prostřednictvím ICT s výkladem a doplněním při  </a:t>
            </a:r>
          </a:p>
          <a:p>
            <a:r>
              <a:rPr lang="cs-CZ" sz="1200" dirty="0"/>
              <a:t>    současném použití učebnic Moderní řízení hotelového provozu (Ing. J. Beránek a kol., </a:t>
            </a:r>
          </a:p>
          <a:p>
            <a:r>
              <a:rPr lang="cs-CZ" sz="1200" dirty="0"/>
              <a:t>    </a:t>
            </a:r>
            <a:r>
              <a:rPr lang="cs-CZ" sz="1200" dirty="0" err="1"/>
              <a:t>Magconsulting</a:t>
            </a:r>
            <a:r>
              <a:rPr lang="cs-CZ" sz="1200" dirty="0"/>
              <a:t> 2013) a Cestovní ruch pro střední školy a pro veřejnost (D. Drobná a </a:t>
            </a:r>
          </a:p>
          <a:p>
            <a:r>
              <a:rPr lang="cs-CZ" sz="1200" dirty="0"/>
              <a:t>    E. Morávková, </a:t>
            </a:r>
            <a:r>
              <a:rPr lang="cs-CZ" sz="1200" dirty="0" err="1"/>
              <a:t>nakl</a:t>
            </a:r>
            <a:r>
              <a:rPr lang="cs-CZ" sz="1200" dirty="0"/>
              <a:t>. Fortuna Praha 2004)</a:t>
            </a:r>
          </a:p>
          <a:p>
            <a:r>
              <a:rPr lang="cs-CZ" sz="1200" dirty="0"/>
              <a:t>    Součástí materiálu je krátký test s označením odpovědí. Další formou zpětné vazby je </a:t>
            </a:r>
          </a:p>
          <a:p>
            <a:r>
              <a:rPr lang="cs-CZ" sz="1200" dirty="0"/>
              <a:t>    test jako souhrn několika realizovaných materiálů.	</a:t>
            </a:r>
          </a:p>
          <a:p>
            <a:r>
              <a:rPr lang="cs-CZ" sz="1200" dirty="0"/>
              <a:t>    Pro výuku je použit - PC s </a:t>
            </a:r>
            <a:r>
              <a:rPr lang="cs-CZ" sz="1200" dirty="0" err="1"/>
              <a:t>dataprojektorem</a:t>
            </a:r>
            <a:endParaRPr lang="cs-CZ" sz="1200" dirty="0"/>
          </a:p>
          <a:p>
            <a:r>
              <a:rPr lang="cs-CZ" sz="1200" dirty="0"/>
              <a:t>	              - interaktivní tabule</a:t>
            </a:r>
          </a:p>
          <a:p>
            <a:r>
              <a:rPr lang="cs-CZ" sz="1200" dirty="0"/>
              <a:t>	              - interaktivní </a:t>
            </a:r>
            <a:r>
              <a:rPr lang="cs-CZ" sz="1200" dirty="0" err="1"/>
              <a:t>dataprojektor</a:t>
            </a:r>
            <a:endParaRPr lang="cs-CZ" sz="1200" dirty="0"/>
          </a:p>
          <a:p>
            <a:r>
              <a:rPr lang="cs-CZ" sz="1200" dirty="0"/>
              <a:t>  	              - učebnice</a:t>
            </a:r>
          </a:p>
          <a:p>
            <a:r>
              <a:rPr lang="cs-CZ" sz="1200" dirty="0"/>
              <a:t>	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1172344"/>
            <a:ext cx="6400800" cy="3120752"/>
          </a:xfrm>
        </p:spPr>
        <p:txBody>
          <a:bodyPr>
            <a:normAutofit fontScale="92500" lnSpcReduction="10000"/>
          </a:bodyPr>
          <a:lstStyle/>
          <a:p>
            <a:r>
              <a:rPr lang="cs-CZ" sz="5400" dirty="0" smtClean="0">
                <a:solidFill>
                  <a:srgbClr val="CC0066"/>
                </a:solidFill>
              </a:rPr>
              <a:t>Právní aspekty podnikání v hotelnictví a CR</a:t>
            </a:r>
          </a:p>
          <a:p>
            <a:r>
              <a:rPr lang="cs-CZ" sz="5400" dirty="0" smtClean="0">
                <a:solidFill>
                  <a:srgbClr val="CC0066"/>
                </a:solidFill>
              </a:rPr>
              <a:t>I.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004048" y="5589240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Bc. Pavel Lang</a:t>
            </a:r>
            <a:endParaRPr lang="cs-CZ" sz="2800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Živnostenské úřady 1/2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43397"/>
            <a:ext cx="8229600" cy="4525963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  <a:buFontTx/>
              <a:buNone/>
            </a:pPr>
            <a:r>
              <a:rPr lang="cs-CZ" dirty="0" smtClean="0">
                <a:solidFill>
                  <a:srgbClr val="C00000"/>
                </a:solidFill>
              </a:rPr>
              <a:t>Zákon č. 570/1991 Sb. (o živnostenských úřadech, v </a:t>
            </a:r>
            <a:r>
              <a:rPr lang="cs-CZ" dirty="0" err="1" smtClean="0">
                <a:solidFill>
                  <a:srgbClr val="C00000"/>
                </a:solidFill>
              </a:rPr>
              <a:t>pl</a:t>
            </a:r>
            <a:r>
              <a:rPr lang="cs-CZ" dirty="0" smtClean="0">
                <a:solidFill>
                  <a:srgbClr val="C00000"/>
                </a:solidFill>
              </a:rPr>
              <a:t>. </a:t>
            </a:r>
            <a:r>
              <a:rPr lang="cs-CZ" dirty="0" smtClean="0">
                <a:solidFill>
                  <a:srgbClr val="C00000"/>
                </a:solidFill>
              </a:rPr>
              <a:t>znění), zákon č. 455/1991 Sb. (o živnostenském podnikání, v </a:t>
            </a:r>
            <a:r>
              <a:rPr lang="cs-CZ" dirty="0" err="1" smtClean="0">
                <a:solidFill>
                  <a:srgbClr val="C00000"/>
                </a:solidFill>
              </a:rPr>
              <a:t>pl</a:t>
            </a:r>
            <a:r>
              <a:rPr lang="cs-CZ" dirty="0" smtClean="0">
                <a:solidFill>
                  <a:srgbClr val="C00000"/>
                </a:solidFill>
              </a:rPr>
              <a:t>. znění)</a:t>
            </a:r>
          </a:p>
          <a:p>
            <a:pPr>
              <a:lnSpc>
                <a:spcPct val="90000"/>
              </a:lnSpc>
            </a:pPr>
            <a:r>
              <a:rPr lang="cs-CZ" dirty="0" smtClean="0">
                <a:solidFill>
                  <a:srgbClr val="C00000"/>
                </a:solidFill>
              </a:rPr>
              <a:t>předmět kontroly: povinnosti stanovené živnostenským zákonem jako je rozsah a platnost živnostenského oprávnění, podmínky provozování živnosti uložené v koncesní listině, označení provozovny, atd.</a:t>
            </a:r>
          </a:p>
          <a:p>
            <a:pPr>
              <a:lnSpc>
                <a:spcPct val="90000"/>
              </a:lnSpc>
            </a:pPr>
            <a:endParaRPr lang="cs-CZ" sz="2800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Živnostenské úřady 2/2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864" y="2575445"/>
            <a:ext cx="8229600" cy="45259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dirty="0" smtClean="0">
                <a:solidFill>
                  <a:srgbClr val="C00000"/>
                </a:solidFill>
              </a:rPr>
              <a:t>prokazování: služební průkaz</a:t>
            </a:r>
          </a:p>
          <a:p>
            <a:pPr>
              <a:lnSpc>
                <a:spcPct val="90000"/>
              </a:lnSpc>
            </a:pPr>
            <a:r>
              <a:rPr lang="cs-CZ" dirty="0" smtClean="0">
                <a:solidFill>
                  <a:srgbClr val="C00000"/>
                </a:solidFill>
              </a:rPr>
              <a:t>sankce: podnikání bez </a:t>
            </a:r>
            <a:r>
              <a:rPr lang="cs-CZ" dirty="0" err="1" smtClean="0">
                <a:solidFill>
                  <a:srgbClr val="C00000"/>
                </a:solidFill>
              </a:rPr>
              <a:t>ž</a:t>
            </a:r>
            <a:r>
              <a:rPr lang="cs-CZ" dirty="0" smtClean="0">
                <a:solidFill>
                  <a:srgbClr val="C00000"/>
                </a:solidFill>
              </a:rPr>
              <a:t>. oprávnění – dle charakteru činnosti, rozsahu majetkového prospěchu a v případě PO pokuta do výše 1 mil. Kč; jiná porušení pokuta do výše 100 tis. Kč, bloková pokuta do výše 5 tis. Kč (zaplacení na místě)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  <a:cs typeface="Times New Roman" charset="0"/>
              </a:rPr>
              <a:t>Státní po</a:t>
            </a:r>
            <a:r>
              <a:rPr lang="cs-CZ" dirty="0" smtClean="0">
                <a:solidFill>
                  <a:srgbClr val="C00000"/>
                </a:solidFill>
              </a:rPr>
              <a:t>ž</a:t>
            </a:r>
            <a:r>
              <a:rPr lang="cs-CZ" dirty="0" smtClean="0">
                <a:solidFill>
                  <a:srgbClr val="C00000"/>
                </a:solidFill>
                <a:cs typeface="Times New Roman" charset="0"/>
              </a:rPr>
              <a:t>ární dozor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buFontTx/>
              <a:buNone/>
            </a:pPr>
            <a:r>
              <a:rPr lang="cs-CZ" dirty="0" smtClean="0">
                <a:solidFill>
                  <a:srgbClr val="C00000"/>
                </a:solidFill>
              </a:rPr>
              <a:t>Zákon č</a:t>
            </a:r>
            <a:r>
              <a:rPr lang="cs-CZ" dirty="0" smtClean="0">
                <a:solidFill>
                  <a:srgbClr val="C00000"/>
                </a:solidFill>
                <a:cs typeface="Times New Roman" charset="0"/>
              </a:rPr>
              <a:t>. 133/1985 Sb. </a:t>
            </a:r>
            <a:r>
              <a:rPr lang="cs-CZ" dirty="0" smtClean="0">
                <a:solidFill>
                  <a:srgbClr val="C00000"/>
                </a:solidFill>
              </a:rPr>
              <a:t>(o požární ochraně, v </a:t>
            </a:r>
            <a:r>
              <a:rPr lang="cs-CZ" dirty="0" err="1" smtClean="0">
                <a:solidFill>
                  <a:srgbClr val="C00000"/>
                </a:solidFill>
              </a:rPr>
              <a:t>pl</a:t>
            </a:r>
            <a:r>
              <a:rPr lang="cs-CZ" dirty="0" smtClean="0">
                <a:solidFill>
                  <a:srgbClr val="C00000"/>
                </a:solidFill>
              </a:rPr>
              <a:t>. znění</a:t>
            </a:r>
            <a:r>
              <a:rPr lang="cs-CZ" dirty="0" smtClean="0">
                <a:solidFill>
                  <a:srgbClr val="C00000"/>
                </a:solidFill>
                <a:cs typeface="Times New Roman" charset="0"/>
              </a:rPr>
              <a:t>)</a:t>
            </a:r>
            <a:endParaRPr lang="cs-CZ" dirty="0" smtClean="0">
              <a:solidFill>
                <a:srgbClr val="C00000"/>
              </a:solidFill>
            </a:endParaRPr>
          </a:p>
          <a:p>
            <a:r>
              <a:rPr lang="cs-CZ" dirty="0" smtClean="0">
                <a:solidFill>
                  <a:srgbClr val="C00000"/>
                </a:solidFill>
              </a:rPr>
              <a:t>předmět kontroly</a:t>
            </a:r>
            <a:r>
              <a:rPr lang="cs-CZ" dirty="0" smtClean="0">
                <a:solidFill>
                  <a:srgbClr val="C00000"/>
                </a:solidFill>
                <a:cs typeface="Times New Roman" charset="0"/>
              </a:rPr>
              <a:t>: </a:t>
            </a:r>
            <a:r>
              <a:rPr lang="cs-CZ" dirty="0" smtClean="0">
                <a:solidFill>
                  <a:srgbClr val="C00000"/>
                </a:solidFill>
              </a:rPr>
              <a:t>např. zabezpečení požární techniky </a:t>
            </a:r>
            <a:br>
              <a:rPr lang="cs-CZ" dirty="0" smtClean="0">
                <a:solidFill>
                  <a:srgbClr val="C00000"/>
                </a:solidFill>
              </a:rPr>
            </a:br>
            <a:r>
              <a:rPr lang="cs-CZ" dirty="0" smtClean="0">
                <a:solidFill>
                  <a:srgbClr val="C00000"/>
                </a:solidFill>
              </a:rPr>
              <a:t>v potřebném množství a druzích, označení provozovny bezpečnostními značkami a pokyny, zabezpečení pravidelného školení personálu, a další</a:t>
            </a:r>
          </a:p>
          <a:p>
            <a:r>
              <a:rPr lang="cs-CZ" dirty="0" smtClean="0">
                <a:solidFill>
                  <a:srgbClr val="C00000"/>
                </a:solidFill>
                <a:cs typeface="Times New Roman" charset="0"/>
              </a:rPr>
              <a:t>prokazování: slu</a:t>
            </a:r>
            <a:r>
              <a:rPr lang="cs-CZ" dirty="0" smtClean="0">
                <a:solidFill>
                  <a:srgbClr val="C00000"/>
                </a:solidFill>
              </a:rPr>
              <a:t>ž</a:t>
            </a:r>
            <a:r>
              <a:rPr lang="cs-CZ" dirty="0" smtClean="0">
                <a:solidFill>
                  <a:srgbClr val="C00000"/>
                </a:solidFill>
                <a:cs typeface="Times New Roman" charset="0"/>
              </a:rPr>
              <a:t>ební pr</a:t>
            </a:r>
            <a:r>
              <a:rPr lang="cs-CZ" dirty="0" smtClean="0">
                <a:solidFill>
                  <a:srgbClr val="C00000"/>
                </a:solidFill>
              </a:rPr>
              <a:t>ů</a:t>
            </a:r>
            <a:r>
              <a:rPr lang="cs-CZ" dirty="0" smtClean="0">
                <a:solidFill>
                  <a:srgbClr val="C00000"/>
                </a:solidFill>
                <a:cs typeface="Times New Roman" charset="0"/>
              </a:rPr>
              <a:t>kaz</a:t>
            </a:r>
          </a:p>
          <a:p>
            <a:r>
              <a:rPr lang="cs-CZ" dirty="0" smtClean="0">
                <a:solidFill>
                  <a:srgbClr val="C00000"/>
                </a:solidFill>
                <a:cs typeface="Times New Roman" charset="0"/>
              </a:rPr>
              <a:t>sankce: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smtClean="0">
                <a:solidFill>
                  <a:srgbClr val="C00000"/>
                </a:solidFill>
                <a:cs typeface="Times New Roman" charset="0"/>
              </a:rPr>
              <a:t>pokuta do výše 250 tis. K</a:t>
            </a:r>
            <a:r>
              <a:rPr lang="cs-CZ" dirty="0" smtClean="0">
                <a:solidFill>
                  <a:srgbClr val="C00000"/>
                </a:solidFill>
              </a:rPr>
              <a:t>č, </a:t>
            </a:r>
            <a:r>
              <a:rPr lang="cs-CZ" dirty="0" smtClean="0">
                <a:solidFill>
                  <a:srgbClr val="C00000"/>
                </a:solidFill>
                <a:cs typeface="Times New Roman" charset="0"/>
              </a:rPr>
              <a:t>do výše 500 tis. K</a:t>
            </a:r>
            <a:r>
              <a:rPr lang="cs-CZ" dirty="0" smtClean="0">
                <a:solidFill>
                  <a:srgbClr val="C00000"/>
                </a:solidFill>
              </a:rPr>
              <a:t>č</a:t>
            </a:r>
            <a:r>
              <a:rPr lang="cs-CZ" dirty="0" smtClean="0">
                <a:solidFill>
                  <a:srgbClr val="C00000"/>
                </a:solidFill>
                <a:cs typeface="Times New Roman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</a:rPr>
              <a:t>(</a:t>
            </a:r>
            <a:r>
              <a:rPr lang="cs-CZ" dirty="0" smtClean="0">
                <a:solidFill>
                  <a:srgbClr val="C00000"/>
                </a:solidFill>
                <a:cs typeface="Times New Roman" charset="0"/>
              </a:rPr>
              <a:t>vá</a:t>
            </a:r>
            <a:r>
              <a:rPr lang="cs-CZ" dirty="0" smtClean="0">
                <a:solidFill>
                  <a:srgbClr val="C00000"/>
                </a:solidFill>
              </a:rPr>
              <a:t>ž</a:t>
            </a:r>
            <a:r>
              <a:rPr lang="cs-CZ" dirty="0" smtClean="0">
                <a:solidFill>
                  <a:srgbClr val="C00000"/>
                </a:solidFill>
                <a:cs typeface="Times New Roman" charset="0"/>
              </a:rPr>
              <a:t>n</a:t>
            </a:r>
            <a:r>
              <a:rPr lang="cs-CZ" dirty="0" smtClean="0">
                <a:solidFill>
                  <a:srgbClr val="C00000"/>
                </a:solidFill>
              </a:rPr>
              <a:t>ě</a:t>
            </a:r>
            <a:r>
              <a:rPr lang="cs-CZ" dirty="0" smtClean="0">
                <a:solidFill>
                  <a:srgbClr val="C00000"/>
                </a:solidFill>
                <a:cs typeface="Times New Roman" charset="0"/>
              </a:rPr>
              <a:t>jší porušení</a:t>
            </a:r>
            <a:r>
              <a:rPr lang="cs-CZ" dirty="0" smtClean="0">
                <a:solidFill>
                  <a:srgbClr val="C00000"/>
                </a:solidFill>
              </a:rPr>
              <a:t>,</a:t>
            </a:r>
            <a:r>
              <a:rPr lang="cs-CZ" dirty="0" smtClean="0">
                <a:solidFill>
                  <a:srgbClr val="C00000"/>
                </a:solidFill>
                <a:cs typeface="Times New Roman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</a:rPr>
              <a:t>provozovatel</a:t>
            </a:r>
            <a:r>
              <a:rPr lang="cs-CZ" dirty="0" smtClean="0">
                <a:solidFill>
                  <a:srgbClr val="C00000"/>
                </a:solidFill>
                <a:cs typeface="Times New Roman" charset="0"/>
              </a:rPr>
              <a:t> </a:t>
            </a:r>
            <a:r>
              <a:rPr lang="cs-CZ" dirty="0" smtClean="0">
                <a:solidFill>
                  <a:srgbClr val="C00000"/>
                </a:solidFill>
              </a:rPr>
              <a:t>č</a:t>
            </a:r>
            <a:r>
              <a:rPr lang="cs-CZ" dirty="0" smtClean="0">
                <a:solidFill>
                  <a:srgbClr val="C00000"/>
                </a:solidFill>
                <a:cs typeface="Times New Roman" charset="0"/>
              </a:rPr>
              <a:t>innost</a:t>
            </a:r>
            <a:r>
              <a:rPr lang="cs-CZ" dirty="0" smtClean="0">
                <a:solidFill>
                  <a:srgbClr val="C00000"/>
                </a:solidFill>
              </a:rPr>
              <a:t>i</a:t>
            </a:r>
            <a:r>
              <a:rPr lang="cs-CZ" dirty="0" smtClean="0">
                <a:solidFill>
                  <a:srgbClr val="C00000"/>
                </a:solidFill>
                <a:cs typeface="Times New Roman" charset="0"/>
              </a:rPr>
              <a:t> se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smtClean="0">
                <a:solidFill>
                  <a:srgbClr val="C00000"/>
                </a:solidFill>
                <a:cs typeface="Times New Roman" charset="0"/>
              </a:rPr>
              <a:t>zvýšeným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pož</a:t>
            </a:r>
            <a:r>
              <a:rPr lang="cs-CZ" dirty="0" smtClean="0">
                <a:solidFill>
                  <a:srgbClr val="C00000"/>
                </a:solidFill>
              </a:rPr>
              <a:t>. </a:t>
            </a:r>
            <a:r>
              <a:rPr lang="cs-CZ" dirty="0" smtClean="0">
                <a:solidFill>
                  <a:srgbClr val="C00000"/>
                </a:solidFill>
                <a:cs typeface="Times New Roman" charset="0"/>
              </a:rPr>
              <a:t>nebezpe</a:t>
            </a:r>
            <a:r>
              <a:rPr lang="cs-CZ" dirty="0" smtClean="0">
                <a:solidFill>
                  <a:srgbClr val="C00000"/>
                </a:solidFill>
              </a:rPr>
              <a:t>č</a:t>
            </a:r>
            <a:r>
              <a:rPr lang="cs-CZ" dirty="0" smtClean="0">
                <a:solidFill>
                  <a:srgbClr val="C00000"/>
                </a:solidFill>
                <a:cs typeface="Times New Roman" charset="0"/>
              </a:rPr>
              <a:t>ím</a:t>
            </a:r>
            <a:r>
              <a:rPr lang="cs-CZ" dirty="0" smtClean="0">
                <a:solidFill>
                  <a:srgbClr val="C00000"/>
                </a:solidFill>
              </a:rPr>
              <a:t>), až</a:t>
            </a:r>
            <a:r>
              <a:rPr lang="cs-CZ" dirty="0" smtClean="0">
                <a:solidFill>
                  <a:srgbClr val="C00000"/>
                </a:solidFill>
                <a:cs typeface="Times New Roman" charset="0"/>
              </a:rPr>
              <a:t> do výše dvojnásobku p</a:t>
            </a:r>
            <a:r>
              <a:rPr lang="cs-CZ" dirty="0" smtClean="0">
                <a:solidFill>
                  <a:srgbClr val="C00000"/>
                </a:solidFill>
              </a:rPr>
              <a:t>ř</a:t>
            </a:r>
            <a:r>
              <a:rPr lang="cs-CZ" dirty="0" smtClean="0">
                <a:solidFill>
                  <a:srgbClr val="C00000"/>
                </a:solidFill>
                <a:cs typeface="Times New Roman" charset="0"/>
              </a:rPr>
              <a:t>i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smtClean="0">
                <a:solidFill>
                  <a:srgbClr val="C00000"/>
                </a:solidFill>
                <a:cs typeface="Times New Roman" charset="0"/>
              </a:rPr>
              <a:t>opakovaném porušení b</a:t>
            </a:r>
            <a:r>
              <a:rPr lang="cs-CZ" dirty="0" smtClean="0">
                <a:solidFill>
                  <a:srgbClr val="C00000"/>
                </a:solidFill>
              </a:rPr>
              <a:t>ě</a:t>
            </a:r>
            <a:r>
              <a:rPr lang="cs-CZ" dirty="0" smtClean="0">
                <a:solidFill>
                  <a:srgbClr val="C00000"/>
                </a:solidFill>
                <a:cs typeface="Times New Roman" charset="0"/>
              </a:rPr>
              <a:t>hem 3 let</a:t>
            </a:r>
            <a:r>
              <a:rPr lang="cs-CZ" dirty="0" smtClean="0">
                <a:solidFill>
                  <a:srgbClr val="C00000"/>
                </a:solidFill>
              </a:rPr>
              <a:t>, p</a:t>
            </a:r>
            <a:r>
              <a:rPr lang="cs-CZ" dirty="0" smtClean="0">
                <a:solidFill>
                  <a:srgbClr val="C00000"/>
                </a:solidFill>
                <a:cs typeface="Times New Roman" charset="0"/>
              </a:rPr>
              <a:t>okuty</a:t>
            </a:r>
            <a:r>
              <a:rPr lang="cs-CZ" dirty="0" smtClean="0">
                <a:solidFill>
                  <a:srgbClr val="C00000"/>
                </a:solidFill>
              </a:rPr>
              <a:t>                    </a:t>
            </a:r>
            <a:r>
              <a:rPr lang="cs-CZ" dirty="0" smtClean="0">
                <a:solidFill>
                  <a:srgbClr val="C00000"/>
                </a:solidFill>
                <a:cs typeface="Times New Roman" charset="0"/>
              </a:rPr>
              <a:t>za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smtClean="0">
                <a:solidFill>
                  <a:srgbClr val="C00000"/>
                </a:solidFill>
                <a:cs typeface="Times New Roman" charset="0"/>
              </a:rPr>
              <a:t>p</a:t>
            </a:r>
            <a:r>
              <a:rPr lang="cs-CZ" dirty="0" smtClean="0">
                <a:solidFill>
                  <a:srgbClr val="C00000"/>
                </a:solidFill>
              </a:rPr>
              <a:t>ř</a:t>
            </a:r>
            <a:r>
              <a:rPr lang="cs-CZ" dirty="0" smtClean="0">
                <a:solidFill>
                  <a:srgbClr val="C00000"/>
                </a:solidFill>
                <a:cs typeface="Times New Roman" charset="0"/>
              </a:rPr>
              <a:t>estupky do výše 25 tis. K</a:t>
            </a:r>
            <a:r>
              <a:rPr lang="cs-CZ" dirty="0" smtClean="0">
                <a:solidFill>
                  <a:srgbClr val="C00000"/>
                </a:solidFill>
              </a:rPr>
              <a:t>č</a:t>
            </a:r>
          </a:p>
          <a:p>
            <a:endParaRPr lang="cs-CZ" dirty="0"/>
          </a:p>
        </p:txBody>
      </p:sp>
      <p:pic>
        <p:nvPicPr>
          <p:cNvPr id="4" name="Picture 4" descr="soptik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68926" y="4941168"/>
            <a:ext cx="1379538" cy="148113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C00000"/>
                </a:solidFill>
                <a:cs typeface="Times New Roman" charset="0"/>
              </a:rPr>
              <a:t>Státní ú</a:t>
            </a:r>
            <a:r>
              <a:rPr lang="cs-CZ" dirty="0" smtClean="0">
                <a:solidFill>
                  <a:srgbClr val="C00000"/>
                </a:solidFill>
              </a:rPr>
              <a:t>ř</a:t>
            </a:r>
            <a:r>
              <a:rPr lang="cs-CZ" dirty="0" smtClean="0">
                <a:solidFill>
                  <a:srgbClr val="C00000"/>
                </a:solidFill>
                <a:cs typeface="Times New Roman" charset="0"/>
              </a:rPr>
              <a:t>ad inspekce práce </a:t>
            </a:r>
            <a:r>
              <a:rPr lang="cs-CZ" dirty="0" smtClean="0">
                <a:solidFill>
                  <a:srgbClr val="C00000"/>
                </a:solidFill>
              </a:rPr>
              <a:t/>
            </a:r>
            <a:br>
              <a:rPr lang="cs-CZ" dirty="0" smtClean="0">
                <a:solidFill>
                  <a:srgbClr val="C00000"/>
                </a:solidFill>
              </a:rPr>
            </a:br>
            <a:r>
              <a:rPr lang="cs-CZ" dirty="0" smtClean="0">
                <a:solidFill>
                  <a:srgbClr val="C00000"/>
                </a:solidFill>
                <a:cs typeface="Times New Roman" charset="0"/>
              </a:rPr>
              <a:t>a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smtClean="0">
                <a:solidFill>
                  <a:srgbClr val="C00000"/>
                </a:solidFill>
                <a:cs typeface="Times New Roman" charset="0"/>
              </a:rPr>
              <a:t>oblastní inspektoráty prác</a:t>
            </a:r>
            <a:r>
              <a:rPr lang="cs-CZ" dirty="0" smtClean="0">
                <a:solidFill>
                  <a:srgbClr val="C00000"/>
                </a:solidFill>
              </a:rPr>
              <a:t>e 1/2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27373"/>
            <a:ext cx="8229600" cy="4525963"/>
          </a:xfrm>
        </p:spPr>
        <p:txBody>
          <a:bodyPr>
            <a:normAutofit fontScale="92500"/>
          </a:bodyPr>
          <a:lstStyle/>
          <a:p>
            <a:pPr>
              <a:lnSpc>
                <a:spcPct val="90000"/>
              </a:lnSpc>
              <a:buFontTx/>
              <a:buNone/>
            </a:pPr>
            <a:r>
              <a:rPr lang="cs-CZ" sz="3600" dirty="0" smtClean="0">
                <a:solidFill>
                  <a:srgbClr val="C00000"/>
                </a:solidFill>
              </a:rPr>
              <a:t>Z</a:t>
            </a:r>
            <a:r>
              <a:rPr lang="cs-CZ" sz="3600" dirty="0" smtClean="0">
                <a:solidFill>
                  <a:srgbClr val="C00000"/>
                </a:solidFill>
                <a:cs typeface="Times New Roman" charset="0"/>
              </a:rPr>
              <a:t>ákon </a:t>
            </a:r>
            <a:r>
              <a:rPr lang="cs-CZ" sz="3600" dirty="0" smtClean="0">
                <a:solidFill>
                  <a:srgbClr val="C00000"/>
                </a:solidFill>
              </a:rPr>
              <a:t>č</a:t>
            </a:r>
            <a:r>
              <a:rPr lang="cs-CZ" sz="3600" dirty="0" smtClean="0">
                <a:solidFill>
                  <a:srgbClr val="C00000"/>
                </a:solidFill>
                <a:cs typeface="Times New Roman" charset="0"/>
              </a:rPr>
              <a:t>. 251/2005 Sb.</a:t>
            </a:r>
            <a:r>
              <a:rPr lang="cs-CZ" sz="3600" dirty="0" smtClean="0">
                <a:solidFill>
                  <a:srgbClr val="C00000"/>
                </a:solidFill>
              </a:rPr>
              <a:t> (o inspekci práce, v </a:t>
            </a:r>
            <a:r>
              <a:rPr lang="cs-CZ" sz="3600" dirty="0" err="1" smtClean="0">
                <a:solidFill>
                  <a:srgbClr val="C00000"/>
                </a:solidFill>
              </a:rPr>
              <a:t>pl</a:t>
            </a:r>
            <a:r>
              <a:rPr lang="cs-CZ" sz="3600" dirty="0" smtClean="0">
                <a:solidFill>
                  <a:srgbClr val="C00000"/>
                </a:solidFill>
              </a:rPr>
              <a:t>. znění)</a:t>
            </a:r>
          </a:p>
          <a:p>
            <a:pPr>
              <a:lnSpc>
                <a:spcPct val="90000"/>
              </a:lnSpc>
            </a:pPr>
            <a:r>
              <a:rPr lang="cs-CZ" sz="3600" dirty="0" smtClean="0">
                <a:solidFill>
                  <a:srgbClr val="C00000"/>
                </a:solidFill>
              </a:rPr>
              <a:t>předmět kontroly: dodržování povinností v oblasti bezpečnosti a ochrany zdraví při práci, odměňování zaměstnanců, náhradě mzdy a výdajů, stanovení pracovní doby a doby odpočinku, zaměstnávání mladistvých zaměstnanců, </a:t>
            </a:r>
            <a:r>
              <a:rPr lang="cs-CZ" sz="3600" dirty="0" err="1" smtClean="0">
                <a:solidFill>
                  <a:srgbClr val="C00000"/>
                </a:solidFill>
              </a:rPr>
              <a:t>zaměstnanců</a:t>
            </a:r>
            <a:r>
              <a:rPr lang="cs-CZ" sz="3600" dirty="0" smtClean="0">
                <a:solidFill>
                  <a:srgbClr val="C00000"/>
                </a:solidFill>
              </a:rPr>
              <a:t> pečujících </a:t>
            </a:r>
            <a:br>
              <a:rPr lang="cs-CZ" sz="3600" dirty="0" smtClean="0">
                <a:solidFill>
                  <a:srgbClr val="C00000"/>
                </a:solidFill>
              </a:rPr>
            </a:br>
            <a:r>
              <a:rPr lang="cs-CZ" sz="3600" dirty="0" smtClean="0">
                <a:solidFill>
                  <a:srgbClr val="C00000"/>
                </a:solidFill>
              </a:rPr>
              <a:t>o </a:t>
            </a:r>
            <a:r>
              <a:rPr lang="cs-CZ" sz="3600" dirty="0" smtClean="0">
                <a:solidFill>
                  <a:srgbClr val="C00000"/>
                </a:solidFill>
              </a:rPr>
              <a:t>děti </a:t>
            </a:r>
            <a:r>
              <a:rPr lang="cs-CZ" sz="3600" dirty="0" smtClean="0">
                <a:solidFill>
                  <a:srgbClr val="C00000"/>
                </a:solidFill>
              </a:rPr>
              <a:t>a další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C00000"/>
                </a:solidFill>
                <a:cs typeface="Times New Roman" charset="0"/>
              </a:rPr>
              <a:t>Státní ú</a:t>
            </a:r>
            <a:r>
              <a:rPr lang="cs-CZ" dirty="0" smtClean="0">
                <a:solidFill>
                  <a:srgbClr val="C00000"/>
                </a:solidFill>
              </a:rPr>
              <a:t>ř</a:t>
            </a:r>
            <a:r>
              <a:rPr lang="cs-CZ" dirty="0" smtClean="0">
                <a:solidFill>
                  <a:srgbClr val="C00000"/>
                </a:solidFill>
                <a:cs typeface="Times New Roman" charset="0"/>
              </a:rPr>
              <a:t>ad inspekce práce </a:t>
            </a:r>
            <a:r>
              <a:rPr lang="cs-CZ" dirty="0" smtClean="0">
                <a:solidFill>
                  <a:srgbClr val="C00000"/>
                </a:solidFill>
              </a:rPr>
              <a:t/>
            </a:r>
            <a:br>
              <a:rPr lang="cs-CZ" dirty="0" smtClean="0">
                <a:solidFill>
                  <a:srgbClr val="C00000"/>
                </a:solidFill>
              </a:rPr>
            </a:br>
            <a:r>
              <a:rPr lang="cs-CZ" dirty="0" smtClean="0">
                <a:solidFill>
                  <a:srgbClr val="C00000"/>
                </a:solidFill>
                <a:cs typeface="Times New Roman" charset="0"/>
              </a:rPr>
              <a:t>a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smtClean="0">
                <a:solidFill>
                  <a:srgbClr val="C00000"/>
                </a:solidFill>
                <a:cs typeface="Times New Roman" charset="0"/>
              </a:rPr>
              <a:t>oblastní inspektoráty prác</a:t>
            </a:r>
            <a:r>
              <a:rPr lang="cs-CZ" dirty="0" smtClean="0">
                <a:solidFill>
                  <a:srgbClr val="C00000"/>
                </a:solidFill>
              </a:rPr>
              <a:t>e 2/2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87413"/>
            <a:ext cx="8229600" cy="4525963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z="3600" dirty="0" smtClean="0">
                <a:solidFill>
                  <a:srgbClr val="C00000"/>
                </a:solidFill>
                <a:cs typeface="Times New Roman" charset="0"/>
              </a:rPr>
              <a:t>prokazování: pr</a:t>
            </a:r>
            <a:r>
              <a:rPr lang="cs-CZ" sz="3600" dirty="0" smtClean="0">
                <a:solidFill>
                  <a:srgbClr val="C00000"/>
                </a:solidFill>
              </a:rPr>
              <a:t>ů</a:t>
            </a:r>
            <a:r>
              <a:rPr lang="cs-CZ" sz="3600" dirty="0" smtClean="0">
                <a:solidFill>
                  <a:srgbClr val="C00000"/>
                </a:solidFill>
                <a:cs typeface="Times New Roman" charset="0"/>
              </a:rPr>
              <a:t>kaz inspektora</a:t>
            </a:r>
          </a:p>
          <a:p>
            <a:pPr>
              <a:lnSpc>
                <a:spcPct val="90000"/>
              </a:lnSpc>
            </a:pPr>
            <a:r>
              <a:rPr lang="cs-CZ" sz="3600" dirty="0" smtClean="0">
                <a:solidFill>
                  <a:srgbClr val="C00000"/>
                </a:solidFill>
              </a:rPr>
              <a:t>sankce: pokuta do výše 200 tis. Kč (např. nedostatečná součinnost), do výše 400 tis. Kč (např. nerovné zacházení se zaměstnanci), do výše 2 mil. Kč (např. nedostatky při zajištění bezpečnosti práce)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Úřady práce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Tx/>
              <a:buNone/>
            </a:pPr>
            <a:r>
              <a:rPr lang="cs-CZ" dirty="0" smtClean="0">
                <a:solidFill>
                  <a:srgbClr val="C00000"/>
                </a:solidFill>
              </a:rPr>
              <a:t>Zákon č. 435/2004 Sb. (o zaměstnanosti, v </a:t>
            </a:r>
            <a:r>
              <a:rPr lang="cs-CZ" dirty="0" err="1" smtClean="0">
                <a:solidFill>
                  <a:srgbClr val="C00000"/>
                </a:solidFill>
              </a:rPr>
              <a:t>pl</a:t>
            </a:r>
            <a:r>
              <a:rPr lang="cs-CZ" dirty="0" smtClean="0">
                <a:solidFill>
                  <a:srgbClr val="C00000"/>
                </a:solidFill>
              </a:rPr>
              <a:t>. znění</a:t>
            </a:r>
            <a:r>
              <a:rPr lang="cs-CZ" dirty="0" smtClean="0">
                <a:solidFill>
                  <a:srgbClr val="C00000"/>
                </a:solidFill>
                <a:cs typeface="Times New Roman" charset="0"/>
              </a:rPr>
              <a:t>)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předmět kontroly: dodržování právních předpisů o zaměstnanosti a o ochraně zaměstnanců při platební neschopnosti zaměstnavatele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prokazování: služební průkaz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sankce: pokuta do výše 1 mil. Kč (např. porušení zákazu diskriminace), do výše 2 mil. Kč (např. umožnění výkonu nelegální práce), pro zaměstnance pokuta do 10 tis. Kč (např. výkon nelegální práce)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Finanční orgány 1/2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Tx/>
              <a:buNone/>
            </a:pPr>
            <a:r>
              <a:rPr lang="cs-CZ" dirty="0" smtClean="0">
                <a:solidFill>
                  <a:srgbClr val="C00000"/>
                </a:solidFill>
              </a:rPr>
              <a:t>Finanční úřady a finanční ředitelství – působnost dle zákona </a:t>
            </a:r>
            <a:br>
              <a:rPr lang="cs-CZ" dirty="0" smtClean="0">
                <a:solidFill>
                  <a:srgbClr val="C00000"/>
                </a:solidFill>
              </a:rPr>
            </a:br>
            <a:r>
              <a:rPr lang="cs-CZ" dirty="0" smtClean="0">
                <a:solidFill>
                  <a:srgbClr val="C00000"/>
                </a:solidFill>
              </a:rPr>
              <a:t>č. 531/1990 Sb. (v plném znění), odborné útvary obecních (místních) úřadů – působnost dle zákona č. 565/1990 Sb. (v plném znění)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předmět kontroly: vedení účetnictví předepsaným způsobem, vykazování a odvody daní a poplatků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Finanční orgány 2/2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600" dirty="0" smtClean="0">
                <a:solidFill>
                  <a:srgbClr val="C00000"/>
                </a:solidFill>
              </a:rPr>
              <a:t>prokazování: služební průkaz</a:t>
            </a:r>
          </a:p>
          <a:p>
            <a:r>
              <a:rPr lang="cs-CZ" sz="3600" dirty="0" smtClean="0">
                <a:solidFill>
                  <a:srgbClr val="C00000"/>
                </a:solidFill>
              </a:rPr>
              <a:t>sankce: blok. pokuty do výše 5 tis. Kč, pokuta do výše   2 mil. Kč (při daňovém řízení), pozastavení podnikatelské činnosti až na 30 dní, včas nezaplacené místní poplatky může obec zvýšit až na trojnásobek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Česká národní banka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Tx/>
              <a:buNone/>
            </a:pPr>
            <a:r>
              <a:rPr lang="cs-CZ" dirty="0" smtClean="0">
                <a:solidFill>
                  <a:srgbClr val="C00000"/>
                </a:solidFill>
              </a:rPr>
              <a:t>Zákon č. 6/1993 Sb. (o ČNB), zákon č. 219/1995 Sb. (devizový zákon, v plném znění)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předmět kontroly: dodržování devizových předpisů, kontrola směnárenské činnosti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prokazování: služební průkaz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sankce: pokuta do výše 1 mil. Kč, zrušení devizového povolení, omezení, pozastavení nebo odejmutí devizové licence, návrh na pozastavení nebo odejmutí koncesní listiny k směnárenské činnosti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36512" y="44624"/>
            <a:ext cx="4104456" cy="114300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Výstupy - TEST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55576" y="1196752"/>
            <a:ext cx="784887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/>
            <a:r>
              <a:rPr lang="cs-CZ" sz="2800" dirty="0" smtClean="0">
                <a:solidFill>
                  <a:srgbClr val="C00000"/>
                </a:solidFill>
              </a:rPr>
              <a:t>1. Jaká činnost je především předmětem kontroly </a:t>
            </a:r>
          </a:p>
          <a:p>
            <a:pPr marL="514350" indent="-514350"/>
            <a:r>
              <a:rPr lang="cs-CZ" sz="2800" dirty="0" smtClean="0">
                <a:solidFill>
                  <a:srgbClr val="C00000"/>
                </a:solidFill>
              </a:rPr>
              <a:t>    živnostenských úřadů? 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55576" y="2348880"/>
            <a:ext cx="756084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2. Jaká činnost je především předmětem kontroly </a:t>
            </a:r>
          </a:p>
          <a:p>
            <a:r>
              <a:rPr lang="cs-CZ" sz="2800" dirty="0">
                <a:solidFill>
                  <a:srgbClr val="C00000"/>
                </a:solidFill>
              </a:rPr>
              <a:t> </a:t>
            </a:r>
            <a:r>
              <a:rPr lang="cs-CZ" sz="2800" dirty="0" smtClean="0">
                <a:solidFill>
                  <a:srgbClr val="C00000"/>
                </a:solidFill>
              </a:rPr>
              <a:t>   státního požárního dozoru? 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55576" y="3429000"/>
            <a:ext cx="799288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3. Jaká činnost je především předmětem kontroly </a:t>
            </a:r>
          </a:p>
          <a:p>
            <a:r>
              <a:rPr lang="cs-CZ" sz="2800" dirty="0">
                <a:solidFill>
                  <a:srgbClr val="C00000"/>
                </a:solidFill>
                <a:cs typeface="Times New Roman" charset="0"/>
              </a:rPr>
              <a:t> </a:t>
            </a:r>
            <a:r>
              <a:rPr lang="cs-CZ" sz="2800" dirty="0" smtClean="0">
                <a:solidFill>
                  <a:srgbClr val="C00000"/>
                </a:solidFill>
                <a:cs typeface="Times New Roman" charset="0"/>
              </a:rPr>
              <a:t>   státního ú</a:t>
            </a:r>
            <a:r>
              <a:rPr lang="cs-CZ" sz="2800" dirty="0" smtClean="0">
                <a:solidFill>
                  <a:srgbClr val="C00000"/>
                </a:solidFill>
              </a:rPr>
              <a:t>ř</a:t>
            </a:r>
            <a:r>
              <a:rPr lang="cs-CZ" sz="2800" dirty="0" smtClean="0">
                <a:solidFill>
                  <a:srgbClr val="C00000"/>
                </a:solidFill>
                <a:cs typeface="Times New Roman" charset="0"/>
              </a:rPr>
              <a:t>adu inspekce práce a</a:t>
            </a:r>
            <a:r>
              <a:rPr lang="cs-CZ" sz="2800" dirty="0" smtClean="0">
                <a:solidFill>
                  <a:srgbClr val="C00000"/>
                </a:solidFill>
              </a:rPr>
              <a:t> </a:t>
            </a:r>
            <a:r>
              <a:rPr lang="cs-CZ" sz="2800" dirty="0" smtClean="0">
                <a:solidFill>
                  <a:srgbClr val="C00000"/>
                </a:solidFill>
                <a:cs typeface="Times New Roman" charset="0"/>
              </a:rPr>
              <a:t>oblastních  </a:t>
            </a:r>
          </a:p>
          <a:p>
            <a:r>
              <a:rPr lang="cs-CZ" sz="2800" dirty="0">
                <a:solidFill>
                  <a:srgbClr val="C00000"/>
                </a:solidFill>
                <a:cs typeface="Times New Roman" charset="0"/>
              </a:rPr>
              <a:t> </a:t>
            </a:r>
            <a:r>
              <a:rPr lang="cs-CZ" sz="2800" dirty="0" smtClean="0">
                <a:solidFill>
                  <a:srgbClr val="C00000"/>
                </a:solidFill>
                <a:cs typeface="Times New Roman" charset="0"/>
              </a:rPr>
              <a:t>   inspektorátů prác</a:t>
            </a:r>
            <a:r>
              <a:rPr lang="cs-CZ" sz="2800" dirty="0" smtClean="0">
                <a:solidFill>
                  <a:srgbClr val="C00000"/>
                </a:solidFill>
              </a:rPr>
              <a:t>e 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55576" y="4941168"/>
            <a:ext cx="712879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4. Jaká činnost je především předmětem </a:t>
            </a:r>
          </a:p>
          <a:p>
            <a:r>
              <a:rPr lang="cs-CZ" sz="2800" dirty="0">
                <a:solidFill>
                  <a:srgbClr val="C00000"/>
                </a:solidFill>
              </a:rPr>
              <a:t> </a:t>
            </a:r>
            <a:r>
              <a:rPr lang="cs-CZ" sz="2800" dirty="0" smtClean="0">
                <a:solidFill>
                  <a:srgbClr val="C00000"/>
                </a:solidFill>
              </a:rPr>
              <a:t>   kontroly finančních orgánů?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23928" y="6093296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Děkuji za pozornost  -  Bc. Pavel Lang</a:t>
            </a:r>
            <a:endParaRPr lang="cs-CZ" sz="2400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</TotalTime>
  <Words>656</Words>
  <Application>Microsoft Office PowerPoint</Application>
  <PresentationFormat>Předvádění na obrazovce (4:3)</PresentationFormat>
  <Paragraphs>74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Snímek 2</vt:lpstr>
      <vt:lpstr>Živnostenské úřady 1/2</vt:lpstr>
      <vt:lpstr>Živnostenské úřady 2/2</vt:lpstr>
      <vt:lpstr>Státní požární dozor</vt:lpstr>
      <vt:lpstr>Státní úřad inspekce práce  a oblastní inspektoráty práce 1/2</vt:lpstr>
      <vt:lpstr>Státní úřad inspekce práce  a oblastní inspektoráty práce 2/2</vt:lpstr>
      <vt:lpstr>Úřady práce</vt:lpstr>
      <vt:lpstr>Finanční orgány 1/2</vt:lpstr>
      <vt:lpstr>Finanční orgány 2/2</vt:lpstr>
      <vt:lpstr>Česká národní banka</vt:lpstr>
      <vt:lpstr>Výstupy - TEST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Pavel</dc:creator>
  <cp:lastModifiedBy>Dum</cp:lastModifiedBy>
  <cp:revision>7</cp:revision>
  <dcterms:created xsi:type="dcterms:W3CDTF">2014-01-03T18:01:48Z</dcterms:created>
  <dcterms:modified xsi:type="dcterms:W3CDTF">2014-06-20T17:28:18Z</dcterms:modified>
</cp:coreProperties>
</file>