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handoutMasterIdLst>
    <p:handoutMasterId r:id="rId19"/>
  </p:handoutMasterIdLst>
  <p:sldIdLst>
    <p:sldId id="297" r:id="rId2"/>
    <p:sldId id="256" r:id="rId3"/>
    <p:sldId id="265" r:id="rId4"/>
    <p:sldId id="267" r:id="rId5"/>
    <p:sldId id="295" r:id="rId6"/>
    <p:sldId id="268" r:id="rId7"/>
    <p:sldId id="269" r:id="rId8"/>
    <p:sldId id="270" r:id="rId9"/>
    <p:sldId id="272" r:id="rId10"/>
    <p:sldId id="273" r:id="rId11"/>
    <p:sldId id="275" r:id="rId12"/>
    <p:sldId id="274" r:id="rId13"/>
    <p:sldId id="296" r:id="rId14"/>
    <p:sldId id="276" r:id="rId15"/>
    <p:sldId id="278" r:id="rId16"/>
    <p:sldId id="279" r:id="rId17"/>
    <p:sldId id="28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6" autoAdjust="0"/>
    <p:restoredTop sz="90929"/>
  </p:normalViewPr>
  <p:slideViewPr>
    <p:cSldViewPr>
      <p:cViewPr varScale="1">
        <p:scale>
          <a:sx n="95" d="100"/>
          <a:sy n="95" d="100"/>
        </p:scale>
        <p:origin x="-31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8" d="100"/>
          <a:sy n="58" d="100"/>
        </p:scale>
        <p:origin x="-1728" y="-6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B1B66BBB-6D70-4708-B4E7-BF84D5998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8263"/>
            <a:ext cx="8678863" cy="6713537"/>
            <a:chOff x="0" y="43"/>
            <a:chExt cx="5467" cy="4229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auto">
            <a:xfrm>
              <a:off x="692" y="494"/>
              <a:ext cx="4775" cy="936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43"/>
              <a:ext cx="624" cy="4229"/>
              <a:chOff x="0" y="43"/>
              <a:chExt cx="624" cy="4229"/>
            </a:xfrm>
          </p:grpSpPr>
          <p:sp>
            <p:nvSpPr>
              <p:cNvPr id="7" name="Line 5"/>
              <p:cNvSpPr>
                <a:spLocks noChangeShapeType="1"/>
              </p:cNvSpPr>
              <p:nvPr userDrawn="1"/>
            </p:nvSpPr>
            <p:spPr bwMode="auto">
              <a:xfrm>
                <a:off x="0" y="4203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" name="Line 6"/>
              <p:cNvSpPr>
                <a:spLocks noChangeShapeType="1"/>
              </p:cNvSpPr>
              <p:nvPr userDrawn="1"/>
            </p:nvSpPr>
            <p:spPr bwMode="auto">
              <a:xfrm>
                <a:off x="0" y="4239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" name="Line 7"/>
              <p:cNvSpPr>
                <a:spLocks noChangeShapeType="1"/>
              </p:cNvSpPr>
              <p:nvPr userDrawn="1"/>
            </p:nvSpPr>
            <p:spPr bwMode="auto">
              <a:xfrm>
                <a:off x="0" y="4272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Line 8"/>
              <p:cNvSpPr>
                <a:spLocks noChangeShapeType="1"/>
              </p:cNvSpPr>
              <p:nvPr userDrawn="1"/>
            </p:nvSpPr>
            <p:spPr bwMode="auto">
              <a:xfrm>
                <a:off x="0" y="4113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Line 9"/>
              <p:cNvSpPr>
                <a:spLocks noChangeShapeType="1"/>
              </p:cNvSpPr>
              <p:nvPr userDrawn="1"/>
            </p:nvSpPr>
            <p:spPr bwMode="auto">
              <a:xfrm>
                <a:off x="0" y="4065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Line 10"/>
              <p:cNvSpPr>
                <a:spLocks noChangeShapeType="1"/>
              </p:cNvSpPr>
              <p:nvPr userDrawn="1"/>
            </p:nvSpPr>
            <p:spPr bwMode="auto">
              <a:xfrm>
                <a:off x="0" y="4158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Line 11"/>
              <p:cNvSpPr>
                <a:spLocks noChangeShapeType="1"/>
              </p:cNvSpPr>
              <p:nvPr userDrawn="1"/>
            </p:nvSpPr>
            <p:spPr bwMode="auto">
              <a:xfrm>
                <a:off x="0" y="366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4" name="Line 12"/>
              <p:cNvSpPr>
                <a:spLocks noChangeShapeType="1"/>
              </p:cNvSpPr>
              <p:nvPr userDrawn="1"/>
            </p:nvSpPr>
            <p:spPr bwMode="auto">
              <a:xfrm>
                <a:off x="0" y="3639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" name="Line 13"/>
              <p:cNvSpPr>
                <a:spLocks noChangeShapeType="1"/>
              </p:cNvSpPr>
              <p:nvPr userDrawn="1"/>
            </p:nvSpPr>
            <p:spPr bwMode="auto">
              <a:xfrm>
                <a:off x="0" y="4020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6" name="Line 14"/>
              <p:cNvSpPr>
                <a:spLocks noChangeShapeType="1"/>
              </p:cNvSpPr>
              <p:nvPr userDrawn="1"/>
            </p:nvSpPr>
            <p:spPr bwMode="auto">
              <a:xfrm>
                <a:off x="0" y="3894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7" name="Line 15"/>
              <p:cNvSpPr>
                <a:spLocks noChangeShapeType="1"/>
              </p:cNvSpPr>
              <p:nvPr userDrawn="1"/>
            </p:nvSpPr>
            <p:spPr bwMode="auto">
              <a:xfrm>
                <a:off x="0" y="3813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" name="Line 16"/>
              <p:cNvSpPr>
                <a:spLocks noChangeShapeType="1"/>
              </p:cNvSpPr>
              <p:nvPr userDrawn="1"/>
            </p:nvSpPr>
            <p:spPr bwMode="auto">
              <a:xfrm>
                <a:off x="0" y="3999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" name="Line 17"/>
              <p:cNvSpPr>
                <a:spLocks noChangeShapeType="1"/>
              </p:cNvSpPr>
              <p:nvPr userDrawn="1"/>
            </p:nvSpPr>
            <p:spPr bwMode="auto">
              <a:xfrm>
                <a:off x="0" y="3687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" name="Line 18"/>
              <p:cNvSpPr>
                <a:spLocks noChangeShapeType="1"/>
              </p:cNvSpPr>
              <p:nvPr userDrawn="1"/>
            </p:nvSpPr>
            <p:spPr bwMode="auto">
              <a:xfrm>
                <a:off x="0" y="3741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" name="Line 19"/>
              <p:cNvSpPr>
                <a:spLocks noChangeShapeType="1"/>
              </p:cNvSpPr>
              <p:nvPr userDrawn="1"/>
            </p:nvSpPr>
            <p:spPr bwMode="auto">
              <a:xfrm>
                <a:off x="0" y="393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" name="Line 20"/>
              <p:cNvSpPr>
                <a:spLocks noChangeShapeType="1"/>
              </p:cNvSpPr>
              <p:nvPr userDrawn="1"/>
            </p:nvSpPr>
            <p:spPr bwMode="auto">
              <a:xfrm>
                <a:off x="0" y="391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" name="Line 21"/>
              <p:cNvSpPr>
                <a:spLocks noChangeShapeType="1"/>
              </p:cNvSpPr>
              <p:nvPr userDrawn="1"/>
            </p:nvSpPr>
            <p:spPr bwMode="auto">
              <a:xfrm>
                <a:off x="0" y="351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4" name="Line 22"/>
              <p:cNvSpPr>
                <a:spLocks noChangeShapeType="1"/>
              </p:cNvSpPr>
              <p:nvPr userDrawn="1"/>
            </p:nvSpPr>
            <p:spPr bwMode="auto">
              <a:xfrm>
                <a:off x="0" y="354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Line 23"/>
              <p:cNvSpPr>
                <a:spLocks noChangeShapeType="1"/>
              </p:cNvSpPr>
              <p:nvPr userDrawn="1"/>
            </p:nvSpPr>
            <p:spPr bwMode="auto">
              <a:xfrm>
                <a:off x="0" y="357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6" name="Line 24"/>
              <p:cNvSpPr>
                <a:spLocks noChangeShapeType="1"/>
              </p:cNvSpPr>
              <p:nvPr userDrawn="1"/>
            </p:nvSpPr>
            <p:spPr bwMode="auto">
              <a:xfrm>
                <a:off x="0" y="3420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7" name="Line 25"/>
              <p:cNvSpPr>
                <a:spLocks noChangeShapeType="1"/>
              </p:cNvSpPr>
              <p:nvPr userDrawn="1"/>
            </p:nvSpPr>
            <p:spPr bwMode="auto">
              <a:xfrm>
                <a:off x="0" y="3372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8" name="Line 26"/>
              <p:cNvSpPr>
                <a:spLocks noChangeShapeType="1"/>
              </p:cNvSpPr>
              <p:nvPr userDrawn="1"/>
            </p:nvSpPr>
            <p:spPr bwMode="auto">
              <a:xfrm>
                <a:off x="0" y="3465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9" name="Line 27"/>
              <p:cNvSpPr>
                <a:spLocks noChangeShapeType="1"/>
              </p:cNvSpPr>
              <p:nvPr userDrawn="1"/>
            </p:nvSpPr>
            <p:spPr bwMode="auto">
              <a:xfrm>
                <a:off x="0" y="2973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0" name="Line 28"/>
              <p:cNvSpPr>
                <a:spLocks noChangeShapeType="1"/>
              </p:cNvSpPr>
              <p:nvPr userDrawn="1"/>
            </p:nvSpPr>
            <p:spPr bwMode="auto">
              <a:xfrm>
                <a:off x="0" y="294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1" name="Line 29"/>
              <p:cNvSpPr>
                <a:spLocks noChangeShapeType="1"/>
              </p:cNvSpPr>
              <p:nvPr userDrawn="1"/>
            </p:nvSpPr>
            <p:spPr bwMode="auto">
              <a:xfrm>
                <a:off x="0" y="3327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2" name="Line 30"/>
              <p:cNvSpPr>
                <a:spLocks noChangeShapeType="1"/>
              </p:cNvSpPr>
              <p:nvPr userDrawn="1"/>
            </p:nvSpPr>
            <p:spPr bwMode="auto">
              <a:xfrm>
                <a:off x="0" y="3201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3" name="Line 31"/>
              <p:cNvSpPr>
                <a:spLocks noChangeShapeType="1"/>
              </p:cNvSpPr>
              <p:nvPr userDrawn="1"/>
            </p:nvSpPr>
            <p:spPr bwMode="auto">
              <a:xfrm>
                <a:off x="0" y="3120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4" name="Line 32"/>
              <p:cNvSpPr>
                <a:spLocks noChangeShapeType="1"/>
              </p:cNvSpPr>
              <p:nvPr userDrawn="1"/>
            </p:nvSpPr>
            <p:spPr bwMode="auto">
              <a:xfrm>
                <a:off x="0" y="330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5" name="Line 33"/>
              <p:cNvSpPr>
                <a:spLocks noChangeShapeType="1"/>
              </p:cNvSpPr>
              <p:nvPr userDrawn="1"/>
            </p:nvSpPr>
            <p:spPr bwMode="auto">
              <a:xfrm>
                <a:off x="0" y="2994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6" name="Line 34"/>
              <p:cNvSpPr>
                <a:spLocks noChangeShapeType="1"/>
              </p:cNvSpPr>
              <p:nvPr userDrawn="1"/>
            </p:nvSpPr>
            <p:spPr bwMode="auto">
              <a:xfrm>
                <a:off x="0" y="304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7" name="Line 35"/>
              <p:cNvSpPr>
                <a:spLocks noChangeShapeType="1"/>
              </p:cNvSpPr>
              <p:nvPr userDrawn="1"/>
            </p:nvSpPr>
            <p:spPr bwMode="auto">
              <a:xfrm>
                <a:off x="0" y="324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8" name="Line 36"/>
              <p:cNvSpPr>
                <a:spLocks noChangeShapeType="1"/>
              </p:cNvSpPr>
              <p:nvPr userDrawn="1"/>
            </p:nvSpPr>
            <p:spPr bwMode="auto">
              <a:xfrm>
                <a:off x="0" y="3225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9" name="Line 37"/>
              <p:cNvSpPr>
                <a:spLocks noChangeShapeType="1"/>
              </p:cNvSpPr>
              <p:nvPr userDrawn="1"/>
            </p:nvSpPr>
            <p:spPr bwMode="auto">
              <a:xfrm>
                <a:off x="0" y="2831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0" name="Line 38"/>
              <p:cNvSpPr>
                <a:spLocks noChangeShapeType="1"/>
              </p:cNvSpPr>
              <p:nvPr userDrawn="1"/>
            </p:nvSpPr>
            <p:spPr bwMode="auto">
              <a:xfrm>
                <a:off x="0" y="2750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1" name="Line 39"/>
              <p:cNvSpPr>
                <a:spLocks noChangeShapeType="1"/>
              </p:cNvSpPr>
              <p:nvPr userDrawn="1"/>
            </p:nvSpPr>
            <p:spPr bwMode="auto">
              <a:xfrm>
                <a:off x="0" y="267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2" name="Line 40"/>
              <p:cNvSpPr>
                <a:spLocks noChangeShapeType="1"/>
              </p:cNvSpPr>
              <p:nvPr userDrawn="1"/>
            </p:nvSpPr>
            <p:spPr bwMode="auto">
              <a:xfrm>
                <a:off x="0" y="287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" name="Line 41"/>
              <p:cNvSpPr>
                <a:spLocks noChangeShapeType="1"/>
              </p:cNvSpPr>
              <p:nvPr userDrawn="1"/>
            </p:nvSpPr>
            <p:spPr bwMode="auto">
              <a:xfrm>
                <a:off x="0" y="2855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4" name="Line 42"/>
              <p:cNvSpPr>
                <a:spLocks noChangeShapeType="1"/>
              </p:cNvSpPr>
              <p:nvPr userDrawn="1"/>
            </p:nvSpPr>
            <p:spPr bwMode="auto">
              <a:xfrm>
                <a:off x="0" y="2554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5" name="Line 43"/>
              <p:cNvSpPr>
                <a:spLocks noChangeShapeType="1"/>
              </p:cNvSpPr>
              <p:nvPr userDrawn="1"/>
            </p:nvSpPr>
            <p:spPr bwMode="auto">
              <a:xfrm>
                <a:off x="0" y="2590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6" name="Line 44"/>
              <p:cNvSpPr>
                <a:spLocks noChangeShapeType="1"/>
              </p:cNvSpPr>
              <p:nvPr userDrawn="1"/>
            </p:nvSpPr>
            <p:spPr bwMode="auto">
              <a:xfrm>
                <a:off x="0" y="2623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7" name="Line 45"/>
              <p:cNvSpPr>
                <a:spLocks noChangeShapeType="1"/>
              </p:cNvSpPr>
              <p:nvPr userDrawn="1"/>
            </p:nvSpPr>
            <p:spPr bwMode="auto">
              <a:xfrm>
                <a:off x="0" y="2464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8" name="Line 46"/>
              <p:cNvSpPr>
                <a:spLocks noChangeShapeType="1"/>
              </p:cNvSpPr>
              <p:nvPr userDrawn="1"/>
            </p:nvSpPr>
            <p:spPr bwMode="auto">
              <a:xfrm>
                <a:off x="0" y="2416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9" name="Line 47"/>
              <p:cNvSpPr>
                <a:spLocks noChangeShapeType="1"/>
              </p:cNvSpPr>
              <p:nvPr userDrawn="1"/>
            </p:nvSpPr>
            <p:spPr bwMode="auto">
              <a:xfrm>
                <a:off x="0" y="250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0" name="Line 48"/>
              <p:cNvSpPr>
                <a:spLocks noChangeShapeType="1"/>
              </p:cNvSpPr>
              <p:nvPr userDrawn="1"/>
            </p:nvSpPr>
            <p:spPr bwMode="auto">
              <a:xfrm>
                <a:off x="0" y="2371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" name="Line 49"/>
              <p:cNvSpPr>
                <a:spLocks noChangeShapeType="1"/>
              </p:cNvSpPr>
              <p:nvPr userDrawn="1"/>
            </p:nvSpPr>
            <p:spPr bwMode="auto">
              <a:xfrm>
                <a:off x="0" y="2245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" name="Line 50"/>
              <p:cNvSpPr>
                <a:spLocks noChangeShapeType="1"/>
              </p:cNvSpPr>
              <p:nvPr userDrawn="1"/>
            </p:nvSpPr>
            <p:spPr bwMode="auto">
              <a:xfrm>
                <a:off x="0" y="235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3" name="Line 51"/>
              <p:cNvSpPr>
                <a:spLocks noChangeShapeType="1"/>
              </p:cNvSpPr>
              <p:nvPr userDrawn="1"/>
            </p:nvSpPr>
            <p:spPr bwMode="auto">
              <a:xfrm>
                <a:off x="0" y="2290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4" name="Line 52"/>
              <p:cNvSpPr>
                <a:spLocks noChangeShapeType="1"/>
              </p:cNvSpPr>
              <p:nvPr userDrawn="1"/>
            </p:nvSpPr>
            <p:spPr bwMode="auto">
              <a:xfrm>
                <a:off x="0" y="2269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5" name="Line 53"/>
              <p:cNvSpPr>
                <a:spLocks noChangeShapeType="1"/>
              </p:cNvSpPr>
              <p:nvPr userDrawn="1"/>
            </p:nvSpPr>
            <p:spPr bwMode="auto">
              <a:xfrm>
                <a:off x="0" y="213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6" name="Line 54"/>
              <p:cNvSpPr>
                <a:spLocks noChangeShapeType="1"/>
              </p:cNvSpPr>
              <p:nvPr userDrawn="1"/>
            </p:nvSpPr>
            <p:spPr bwMode="auto">
              <a:xfrm>
                <a:off x="0" y="216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7" name="Line 55"/>
              <p:cNvSpPr>
                <a:spLocks noChangeShapeType="1"/>
              </p:cNvSpPr>
              <p:nvPr userDrawn="1"/>
            </p:nvSpPr>
            <p:spPr bwMode="auto">
              <a:xfrm>
                <a:off x="0" y="219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8" name="Line 56"/>
              <p:cNvSpPr>
                <a:spLocks noChangeShapeType="1"/>
              </p:cNvSpPr>
              <p:nvPr userDrawn="1"/>
            </p:nvSpPr>
            <p:spPr bwMode="auto">
              <a:xfrm>
                <a:off x="0" y="2040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9" name="Line 57"/>
              <p:cNvSpPr>
                <a:spLocks noChangeShapeType="1"/>
              </p:cNvSpPr>
              <p:nvPr userDrawn="1"/>
            </p:nvSpPr>
            <p:spPr bwMode="auto">
              <a:xfrm>
                <a:off x="0" y="1992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0" name="Line 58"/>
              <p:cNvSpPr>
                <a:spLocks noChangeShapeType="1"/>
              </p:cNvSpPr>
              <p:nvPr userDrawn="1"/>
            </p:nvSpPr>
            <p:spPr bwMode="auto">
              <a:xfrm>
                <a:off x="0" y="2085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" name="Line 59"/>
              <p:cNvSpPr>
                <a:spLocks noChangeShapeType="1"/>
              </p:cNvSpPr>
              <p:nvPr userDrawn="1"/>
            </p:nvSpPr>
            <p:spPr bwMode="auto">
              <a:xfrm>
                <a:off x="0" y="1593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" name="Line 60"/>
              <p:cNvSpPr>
                <a:spLocks noChangeShapeType="1"/>
              </p:cNvSpPr>
              <p:nvPr userDrawn="1"/>
            </p:nvSpPr>
            <p:spPr bwMode="auto">
              <a:xfrm>
                <a:off x="0" y="156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3" name="Line 61"/>
              <p:cNvSpPr>
                <a:spLocks noChangeShapeType="1"/>
              </p:cNvSpPr>
              <p:nvPr userDrawn="1"/>
            </p:nvSpPr>
            <p:spPr bwMode="auto">
              <a:xfrm>
                <a:off x="0" y="1947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" name="Line 62"/>
              <p:cNvSpPr>
                <a:spLocks noChangeShapeType="1"/>
              </p:cNvSpPr>
              <p:nvPr userDrawn="1"/>
            </p:nvSpPr>
            <p:spPr bwMode="auto">
              <a:xfrm>
                <a:off x="0" y="1821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" name="Line 63"/>
              <p:cNvSpPr>
                <a:spLocks noChangeShapeType="1"/>
              </p:cNvSpPr>
              <p:nvPr userDrawn="1"/>
            </p:nvSpPr>
            <p:spPr bwMode="auto">
              <a:xfrm>
                <a:off x="0" y="1740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6" name="Line 64"/>
              <p:cNvSpPr>
                <a:spLocks noChangeShapeType="1"/>
              </p:cNvSpPr>
              <p:nvPr userDrawn="1"/>
            </p:nvSpPr>
            <p:spPr bwMode="auto">
              <a:xfrm>
                <a:off x="0" y="192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7" name="Line 65"/>
              <p:cNvSpPr>
                <a:spLocks noChangeShapeType="1"/>
              </p:cNvSpPr>
              <p:nvPr userDrawn="1"/>
            </p:nvSpPr>
            <p:spPr bwMode="auto">
              <a:xfrm>
                <a:off x="0" y="1614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8" name="Line 66"/>
              <p:cNvSpPr>
                <a:spLocks noChangeShapeType="1"/>
              </p:cNvSpPr>
              <p:nvPr userDrawn="1"/>
            </p:nvSpPr>
            <p:spPr bwMode="auto">
              <a:xfrm>
                <a:off x="0" y="166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9" name="Line 67"/>
              <p:cNvSpPr>
                <a:spLocks noChangeShapeType="1"/>
              </p:cNvSpPr>
              <p:nvPr userDrawn="1"/>
            </p:nvSpPr>
            <p:spPr bwMode="auto">
              <a:xfrm>
                <a:off x="0" y="186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0" name="Line 68"/>
              <p:cNvSpPr>
                <a:spLocks noChangeShapeType="1"/>
              </p:cNvSpPr>
              <p:nvPr userDrawn="1"/>
            </p:nvSpPr>
            <p:spPr bwMode="auto">
              <a:xfrm>
                <a:off x="0" y="1845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1" name="Line 69"/>
              <p:cNvSpPr>
                <a:spLocks noChangeShapeType="1"/>
              </p:cNvSpPr>
              <p:nvPr userDrawn="1"/>
            </p:nvSpPr>
            <p:spPr bwMode="auto">
              <a:xfrm>
                <a:off x="0" y="1437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" name="Line 70"/>
              <p:cNvSpPr>
                <a:spLocks noChangeShapeType="1"/>
              </p:cNvSpPr>
              <p:nvPr userDrawn="1"/>
            </p:nvSpPr>
            <p:spPr bwMode="auto">
              <a:xfrm>
                <a:off x="0" y="1473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" name="Line 71"/>
              <p:cNvSpPr>
                <a:spLocks noChangeShapeType="1"/>
              </p:cNvSpPr>
              <p:nvPr userDrawn="1"/>
            </p:nvSpPr>
            <p:spPr bwMode="auto">
              <a:xfrm>
                <a:off x="0" y="150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4" name="Line 72"/>
              <p:cNvSpPr>
                <a:spLocks noChangeShapeType="1"/>
              </p:cNvSpPr>
              <p:nvPr userDrawn="1"/>
            </p:nvSpPr>
            <p:spPr bwMode="auto">
              <a:xfrm>
                <a:off x="0" y="1347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5" name="Line 73"/>
              <p:cNvSpPr>
                <a:spLocks noChangeShapeType="1"/>
              </p:cNvSpPr>
              <p:nvPr userDrawn="1"/>
            </p:nvSpPr>
            <p:spPr bwMode="auto">
              <a:xfrm>
                <a:off x="0" y="1392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6" name="Line 74"/>
              <p:cNvSpPr>
                <a:spLocks noChangeShapeType="1"/>
              </p:cNvSpPr>
              <p:nvPr userDrawn="1"/>
            </p:nvSpPr>
            <p:spPr bwMode="auto">
              <a:xfrm>
                <a:off x="0" y="101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7" name="Line 75"/>
              <p:cNvSpPr>
                <a:spLocks noChangeShapeType="1"/>
              </p:cNvSpPr>
              <p:nvPr userDrawn="1"/>
            </p:nvSpPr>
            <p:spPr bwMode="auto">
              <a:xfrm>
                <a:off x="0" y="989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8" name="Line 76"/>
              <p:cNvSpPr>
                <a:spLocks noChangeShapeType="1"/>
              </p:cNvSpPr>
              <p:nvPr userDrawn="1"/>
            </p:nvSpPr>
            <p:spPr bwMode="auto">
              <a:xfrm>
                <a:off x="0" y="1244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9" name="Line 77"/>
              <p:cNvSpPr>
                <a:spLocks noChangeShapeType="1"/>
              </p:cNvSpPr>
              <p:nvPr userDrawn="1"/>
            </p:nvSpPr>
            <p:spPr bwMode="auto">
              <a:xfrm>
                <a:off x="0" y="1163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0" name="Line 78"/>
              <p:cNvSpPr>
                <a:spLocks noChangeShapeType="1"/>
              </p:cNvSpPr>
              <p:nvPr userDrawn="1"/>
            </p:nvSpPr>
            <p:spPr bwMode="auto">
              <a:xfrm>
                <a:off x="0" y="1037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" name="Line 79"/>
              <p:cNvSpPr>
                <a:spLocks noChangeShapeType="1"/>
              </p:cNvSpPr>
              <p:nvPr userDrawn="1"/>
            </p:nvSpPr>
            <p:spPr bwMode="auto">
              <a:xfrm>
                <a:off x="0" y="1091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" name="Line 80"/>
              <p:cNvSpPr>
                <a:spLocks noChangeShapeType="1"/>
              </p:cNvSpPr>
              <p:nvPr userDrawn="1"/>
            </p:nvSpPr>
            <p:spPr bwMode="auto">
              <a:xfrm>
                <a:off x="0" y="128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3" name="Line 81"/>
              <p:cNvSpPr>
                <a:spLocks noChangeShapeType="1"/>
              </p:cNvSpPr>
              <p:nvPr userDrawn="1"/>
            </p:nvSpPr>
            <p:spPr bwMode="auto">
              <a:xfrm>
                <a:off x="0" y="126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4" name="Line 82"/>
              <p:cNvSpPr>
                <a:spLocks noChangeShapeType="1"/>
              </p:cNvSpPr>
              <p:nvPr userDrawn="1"/>
            </p:nvSpPr>
            <p:spPr bwMode="auto">
              <a:xfrm>
                <a:off x="0" y="86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5" name="Line 83"/>
              <p:cNvSpPr>
                <a:spLocks noChangeShapeType="1"/>
              </p:cNvSpPr>
              <p:nvPr userDrawn="1"/>
            </p:nvSpPr>
            <p:spPr bwMode="auto">
              <a:xfrm>
                <a:off x="0" y="89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6" name="Line 84"/>
              <p:cNvSpPr>
                <a:spLocks noChangeShapeType="1"/>
              </p:cNvSpPr>
              <p:nvPr userDrawn="1"/>
            </p:nvSpPr>
            <p:spPr bwMode="auto">
              <a:xfrm>
                <a:off x="0" y="92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7" name="Line 85"/>
              <p:cNvSpPr>
                <a:spLocks noChangeShapeType="1"/>
              </p:cNvSpPr>
              <p:nvPr userDrawn="1"/>
            </p:nvSpPr>
            <p:spPr bwMode="auto">
              <a:xfrm>
                <a:off x="0" y="770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8" name="Line 86"/>
              <p:cNvSpPr>
                <a:spLocks noChangeShapeType="1"/>
              </p:cNvSpPr>
              <p:nvPr userDrawn="1"/>
            </p:nvSpPr>
            <p:spPr bwMode="auto">
              <a:xfrm>
                <a:off x="0" y="815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9" name="Line 87"/>
              <p:cNvSpPr>
                <a:spLocks noChangeShapeType="1"/>
              </p:cNvSpPr>
              <p:nvPr userDrawn="1"/>
            </p:nvSpPr>
            <p:spPr bwMode="auto">
              <a:xfrm>
                <a:off x="0" y="71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0" name="Line 88"/>
              <p:cNvSpPr>
                <a:spLocks noChangeShapeType="1"/>
              </p:cNvSpPr>
              <p:nvPr userDrawn="1"/>
            </p:nvSpPr>
            <p:spPr bwMode="auto">
              <a:xfrm>
                <a:off x="0" y="646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1" name="Line 89"/>
              <p:cNvSpPr>
                <a:spLocks noChangeShapeType="1"/>
              </p:cNvSpPr>
              <p:nvPr userDrawn="1"/>
            </p:nvSpPr>
            <p:spPr bwMode="auto">
              <a:xfrm>
                <a:off x="0" y="52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" name="Line 90"/>
              <p:cNvSpPr>
                <a:spLocks noChangeShapeType="1"/>
              </p:cNvSpPr>
              <p:nvPr userDrawn="1"/>
            </p:nvSpPr>
            <p:spPr bwMode="auto">
              <a:xfrm>
                <a:off x="0" y="558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3" name="Line 91"/>
              <p:cNvSpPr>
                <a:spLocks noChangeShapeType="1"/>
              </p:cNvSpPr>
              <p:nvPr userDrawn="1"/>
            </p:nvSpPr>
            <p:spPr bwMode="auto">
              <a:xfrm>
                <a:off x="0" y="591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4" name="Line 92"/>
              <p:cNvSpPr>
                <a:spLocks noChangeShapeType="1"/>
              </p:cNvSpPr>
              <p:nvPr userDrawn="1"/>
            </p:nvSpPr>
            <p:spPr bwMode="auto">
              <a:xfrm>
                <a:off x="0" y="432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5" name="Line 93"/>
              <p:cNvSpPr>
                <a:spLocks noChangeShapeType="1"/>
              </p:cNvSpPr>
              <p:nvPr userDrawn="1"/>
            </p:nvSpPr>
            <p:spPr bwMode="auto">
              <a:xfrm>
                <a:off x="0" y="384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6" name="Line 94"/>
              <p:cNvSpPr>
                <a:spLocks noChangeShapeType="1"/>
              </p:cNvSpPr>
              <p:nvPr userDrawn="1"/>
            </p:nvSpPr>
            <p:spPr bwMode="auto">
              <a:xfrm>
                <a:off x="0" y="477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7" name="Line 95"/>
              <p:cNvSpPr>
                <a:spLocks noChangeShapeType="1"/>
              </p:cNvSpPr>
              <p:nvPr userDrawn="1"/>
            </p:nvSpPr>
            <p:spPr bwMode="auto">
              <a:xfrm>
                <a:off x="0" y="33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8" name="Line 96"/>
              <p:cNvSpPr>
                <a:spLocks noChangeShapeType="1"/>
              </p:cNvSpPr>
              <p:nvPr userDrawn="1"/>
            </p:nvSpPr>
            <p:spPr bwMode="auto">
              <a:xfrm>
                <a:off x="0" y="31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9" name="Line 97"/>
              <p:cNvSpPr>
                <a:spLocks noChangeShapeType="1"/>
              </p:cNvSpPr>
              <p:nvPr userDrawn="1"/>
            </p:nvSpPr>
            <p:spPr bwMode="auto">
              <a:xfrm>
                <a:off x="0" y="258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0" name="Line 98"/>
              <p:cNvSpPr>
                <a:spLocks noChangeShapeType="1"/>
              </p:cNvSpPr>
              <p:nvPr userDrawn="1"/>
            </p:nvSpPr>
            <p:spPr bwMode="auto">
              <a:xfrm>
                <a:off x="0" y="7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1" name="Line 99"/>
              <p:cNvSpPr>
                <a:spLocks noChangeShapeType="1"/>
              </p:cNvSpPr>
              <p:nvPr userDrawn="1"/>
            </p:nvSpPr>
            <p:spPr bwMode="auto">
              <a:xfrm>
                <a:off x="0" y="43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2" name="Line 100"/>
              <p:cNvSpPr>
                <a:spLocks noChangeShapeType="1"/>
              </p:cNvSpPr>
              <p:nvPr userDrawn="1"/>
            </p:nvSpPr>
            <p:spPr bwMode="auto">
              <a:xfrm>
                <a:off x="0" y="91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" name="Line 101"/>
              <p:cNvSpPr>
                <a:spLocks noChangeShapeType="1"/>
              </p:cNvSpPr>
              <p:nvPr userDrawn="1"/>
            </p:nvSpPr>
            <p:spPr bwMode="auto">
              <a:xfrm>
                <a:off x="0" y="145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" name="Line 102"/>
              <p:cNvSpPr>
                <a:spLocks noChangeShapeType="1"/>
              </p:cNvSpPr>
              <p:nvPr userDrawn="1"/>
            </p:nvSpPr>
            <p:spPr bwMode="auto">
              <a:xfrm>
                <a:off x="0" y="202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5" name="Rectangle 108"/>
          <p:cNvSpPr>
            <a:spLocks noChangeArrowheads="1"/>
          </p:cNvSpPr>
          <p:nvPr/>
        </p:nvSpPr>
        <p:spPr bwMode="auto">
          <a:xfrm>
            <a:off x="3017838" y="2120900"/>
            <a:ext cx="5662612" cy="77788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6" name="Rectangle 109"/>
          <p:cNvSpPr>
            <a:spLocks noChangeArrowheads="1"/>
          </p:cNvSpPr>
          <p:nvPr/>
        </p:nvSpPr>
        <p:spPr bwMode="auto">
          <a:xfrm>
            <a:off x="1098550" y="862013"/>
            <a:ext cx="5662613" cy="77787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62570" name="Rectangle 106"/>
          <p:cNvSpPr>
            <a:spLocks noGrp="1" noChangeArrowheads="1"/>
          </p:cNvSpPr>
          <p:nvPr>
            <p:ph type="ctrTitle"/>
          </p:nvPr>
        </p:nvSpPr>
        <p:spPr>
          <a:xfrm>
            <a:off x="1169988" y="1046163"/>
            <a:ext cx="7380287" cy="10128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2571" name="Rectangle 107"/>
          <p:cNvSpPr>
            <a:spLocks noGrp="1" noChangeArrowheads="1"/>
          </p:cNvSpPr>
          <p:nvPr>
            <p:ph type="subTitle" idx="1"/>
          </p:nvPr>
        </p:nvSpPr>
        <p:spPr>
          <a:xfrm>
            <a:off x="1566863" y="2693988"/>
            <a:ext cx="6662737" cy="2994025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07" name="Rectangle 103"/>
          <p:cNvSpPr>
            <a:spLocks noGrp="1" noChangeArrowheads="1"/>
          </p:cNvSpPr>
          <p:nvPr>
            <p:ph type="dt" sz="half" idx="10"/>
          </p:nvPr>
        </p:nvSpPr>
        <p:spPr>
          <a:xfrm>
            <a:off x="1387475" y="63579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8" name="Rectangle 104"/>
          <p:cNvSpPr>
            <a:spLocks noGrp="1" noChangeArrowheads="1"/>
          </p:cNvSpPr>
          <p:nvPr>
            <p:ph type="ftr" sz="quarter" idx="11"/>
          </p:nvPr>
        </p:nvSpPr>
        <p:spPr>
          <a:xfrm>
            <a:off x="3722688" y="6357938"/>
            <a:ext cx="227171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9" name="Rectangle 10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464300" y="6361113"/>
            <a:ext cx="190658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54295F-FC87-45C2-89A2-95D695D9F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" grpId="0" animBg="1" autoUpdateAnimBg="0"/>
      <p:bldP spid="106" grpId="0" animBg="1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FDD64F-694B-49C4-9DC6-18747F135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FE6450-7F70-430B-9138-1267E621B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955658-09A0-4222-A8B0-2A261A20C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75C08E-1C7C-4B4C-9EA6-E69A7B457E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C2D14C-860E-4038-A507-892DDEEFF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8111B8-DD5F-4220-A55C-E611D410A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6F0461-32B2-437B-BF82-99B84F6E2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A84B16-1146-4400-80FB-0869F352C0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3D3C9F-8FE3-47B2-936C-839119FD9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78625" y="609600"/>
            <a:ext cx="1989138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09625" y="609600"/>
            <a:ext cx="58166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6A6268-07C4-4AAF-90E0-2F76B61F6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8263"/>
            <a:ext cx="8915400" cy="6713537"/>
            <a:chOff x="0" y="43"/>
            <a:chExt cx="5616" cy="4229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43"/>
              <a:ext cx="408" cy="4229"/>
              <a:chOff x="0" y="43"/>
              <a:chExt cx="5760" cy="4229"/>
            </a:xfrm>
          </p:grpSpPr>
          <p:sp>
            <p:nvSpPr>
              <p:cNvPr id="1038" name="Line 4"/>
              <p:cNvSpPr>
                <a:spLocks noChangeShapeType="1"/>
              </p:cNvSpPr>
              <p:nvPr userDrawn="1"/>
            </p:nvSpPr>
            <p:spPr bwMode="auto">
              <a:xfrm>
                <a:off x="0" y="4203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Line 5"/>
              <p:cNvSpPr>
                <a:spLocks noChangeShapeType="1"/>
              </p:cNvSpPr>
              <p:nvPr userDrawn="1"/>
            </p:nvSpPr>
            <p:spPr bwMode="auto">
              <a:xfrm>
                <a:off x="0" y="4239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0" name="Line 6"/>
              <p:cNvSpPr>
                <a:spLocks noChangeShapeType="1"/>
              </p:cNvSpPr>
              <p:nvPr userDrawn="1"/>
            </p:nvSpPr>
            <p:spPr bwMode="auto">
              <a:xfrm>
                <a:off x="0" y="4272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1" name="Line 7"/>
              <p:cNvSpPr>
                <a:spLocks noChangeShapeType="1"/>
              </p:cNvSpPr>
              <p:nvPr userDrawn="1"/>
            </p:nvSpPr>
            <p:spPr bwMode="auto">
              <a:xfrm>
                <a:off x="0" y="4113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2" name="Line 8"/>
              <p:cNvSpPr>
                <a:spLocks noChangeShapeType="1"/>
              </p:cNvSpPr>
              <p:nvPr userDrawn="1"/>
            </p:nvSpPr>
            <p:spPr bwMode="auto">
              <a:xfrm>
                <a:off x="0" y="4065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" name="Line 9"/>
              <p:cNvSpPr>
                <a:spLocks noChangeShapeType="1"/>
              </p:cNvSpPr>
              <p:nvPr userDrawn="1"/>
            </p:nvSpPr>
            <p:spPr bwMode="auto">
              <a:xfrm>
                <a:off x="0" y="4158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" name="Line 10"/>
              <p:cNvSpPr>
                <a:spLocks noChangeShapeType="1"/>
              </p:cNvSpPr>
              <p:nvPr userDrawn="1"/>
            </p:nvSpPr>
            <p:spPr bwMode="auto">
              <a:xfrm>
                <a:off x="0" y="366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5" name="Line 11"/>
              <p:cNvSpPr>
                <a:spLocks noChangeShapeType="1"/>
              </p:cNvSpPr>
              <p:nvPr userDrawn="1"/>
            </p:nvSpPr>
            <p:spPr bwMode="auto">
              <a:xfrm>
                <a:off x="0" y="3639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6" name="Line 12"/>
              <p:cNvSpPr>
                <a:spLocks noChangeShapeType="1"/>
              </p:cNvSpPr>
              <p:nvPr userDrawn="1"/>
            </p:nvSpPr>
            <p:spPr bwMode="auto">
              <a:xfrm>
                <a:off x="0" y="4020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7" name="Line 13"/>
              <p:cNvSpPr>
                <a:spLocks noChangeShapeType="1"/>
              </p:cNvSpPr>
              <p:nvPr userDrawn="1"/>
            </p:nvSpPr>
            <p:spPr bwMode="auto">
              <a:xfrm>
                <a:off x="0" y="3894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8" name="Line 14"/>
              <p:cNvSpPr>
                <a:spLocks noChangeShapeType="1"/>
              </p:cNvSpPr>
              <p:nvPr userDrawn="1"/>
            </p:nvSpPr>
            <p:spPr bwMode="auto">
              <a:xfrm>
                <a:off x="0" y="3813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9" name="Line 15"/>
              <p:cNvSpPr>
                <a:spLocks noChangeShapeType="1"/>
              </p:cNvSpPr>
              <p:nvPr userDrawn="1"/>
            </p:nvSpPr>
            <p:spPr bwMode="auto">
              <a:xfrm>
                <a:off x="0" y="3999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0" name="Line 16"/>
              <p:cNvSpPr>
                <a:spLocks noChangeShapeType="1"/>
              </p:cNvSpPr>
              <p:nvPr userDrawn="1"/>
            </p:nvSpPr>
            <p:spPr bwMode="auto">
              <a:xfrm>
                <a:off x="0" y="3687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1" name="Line 17"/>
              <p:cNvSpPr>
                <a:spLocks noChangeShapeType="1"/>
              </p:cNvSpPr>
              <p:nvPr userDrawn="1"/>
            </p:nvSpPr>
            <p:spPr bwMode="auto">
              <a:xfrm>
                <a:off x="0" y="3741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2" name="Line 18"/>
              <p:cNvSpPr>
                <a:spLocks noChangeShapeType="1"/>
              </p:cNvSpPr>
              <p:nvPr userDrawn="1"/>
            </p:nvSpPr>
            <p:spPr bwMode="auto">
              <a:xfrm>
                <a:off x="0" y="393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3" name="Line 19"/>
              <p:cNvSpPr>
                <a:spLocks noChangeShapeType="1"/>
              </p:cNvSpPr>
              <p:nvPr userDrawn="1"/>
            </p:nvSpPr>
            <p:spPr bwMode="auto">
              <a:xfrm>
                <a:off x="0" y="3918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4" name="Line 20"/>
              <p:cNvSpPr>
                <a:spLocks noChangeShapeType="1"/>
              </p:cNvSpPr>
              <p:nvPr userDrawn="1"/>
            </p:nvSpPr>
            <p:spPr bwMode="auto">
              <a:xfrm>
                <a:off x="0" y="351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5" name="Line 21"/>
              <p:cNvSpPr>
                <a:spLocks noChangeShapeType="1"/>
              </p:cNvSpPr>
              <p:nvPr userDrawn="1"/>
            </p:nvSpPr>
            <p:spPr bwMode="auto">
              <a:xfrm>
                <a:off x="0" y="354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6" name="Line 22"/>
              <p:cNvSpPr>
                <a:spLocks noChangeShapeType="1"/>
              </p:cNvSpPr>
              <p:nvPr userDrawn="1"/>
            </p:nvSpPr>
            <p:spPr bwMode="auto">
              <a:xfrm>
                <a:off x="0" y="357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7" name="Line 23"/>
              <p:cNvSpPr>
                <a:spLocks noChangeShapeType="1"/>
              </p:cNvSpPr>
              <p:nvPr userDrawn="1"/>
            </p:nvSpPr>
            <p:spPr bwMode="auto">
              <a:xfrm>
                <a:off x="0" y="3420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8" name="Line 24"/>
              <p:cNvSpPr>
                <a:spLocks noChangeShapeType="1"/>
              </p:cNvSpPr>
              <p:nvPr userDrawn="1"/>
            </p:nvSpPr>
            <p:spPr bwMode="auto">
              <a:xfrm>
                <a:off x="0" y="3372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9" name="Line 25"/>
              <p:cNvSpPr>
                <a:spLocks noChangeShapeType="1"/>
              </p:cNvSpPr>
              <p:nvPr userDrawn="1"/>
            </p:nvSpPr>
            <p:spPr bwMode="auto">
              <a:xfrm>
                <a:off x="0" y="3465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0" name="Line 26"/>
              <p:cNvSpPr>
                <a:spLocks noChangeShapeType="1"/>
              </p:cNvSpPr>
              <p:nvPr userDrawn="1"/>
            </p:nvSpPr>
            <p:spPr bwMode="auto">
              <a:xfrm>
                <a:off x="0" y="2973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1" name="Line 27"/>
              <p:cNvSpPr>
                <a:spLocks noChangeShapeType="1"/>
              </p:cNvSpPr>
              <p:nvPr userDrawn="1"/>
            </p:nvSpPr>
            <p:spPr bwMode="auto">
              <a:xfrm>
                <a:off x="0" y="294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2" name="Line 28"/>
              <p:cNvSpPr>
                <a:spLocks noChangeShapeType="1"/>
              </p:cNvSpPr>
              <p:nvPr userDrawn="1"/>
            </p:nvSpPr>
            <p:spPr bwMode="auto">
              <a:xfrm>
                <a:off x="0" y="3327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3" name="Line 29"/>
              <p:cNvSpPr>
                <a:spLocks noChangeShapeType="1"/>
              </p:cNvSpPr>
              <p:nvPr userDrawn="1"/>
            </p:nvSpPr>
            <p:spPr bwMode="auto">
              <a:xfrm>
                <a:off x="0" y="3201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4" name="Line 30"/>
              <p:cNvSpPr>
                <a:spLocks noChangeShapeType="1"/>
              </p:cNvSpPr>
              <p:nvPr userDrawn="1"/>
            </p:nvSpPr>
            <p:spPr bwMode="auto">
              <a:xfrm>
                <a:off x="0" y="3120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5" name="Line 31"/>
              <p:cNvSpPr>
                <a:spLocks noChangeShapeType="1"/>
              </p:cNvSpPr>
              <p:nvPr userDrawn="1"/>
            </p:nvSpPr>
            <p:spPr bwMode="auto">
              <a:xfrm>
                <a:off x="0" y="330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6" name="Line 32"/>
              <p:cNvSpPr>
                <a:spLocks noChangeShapeType="1"/>
              </p:cNvSpPr>
              <p:nvPr userDrawn="1"/>
            </p:nvSpPr>
            <p:spPr bwMode="auto">
              <a:xfrm>
                <a:off x="0" y="2994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7" name="Line 33"/>
              <p:cNvSpPr>
                <a:spLocks noChangeShapeType="1"/>
              </p:cNvSpPr>
              <p:nvPr userDrawn="1"/>
            </p:nvSpPr>
            <p:spPr bwMode="auto">
              <a:xfrm>
                <a:off x="0" y="304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8" name="Line 34"/>
              <p:cNvSpPr>
                <a:spLocks noChangeShapeType="1"/>
              </p:cNvSpPr>
              <p:nvPr userDrawn="1"/>
            </p:nvSpPr>
            <p:spPr bwMode="auto">
              <a:xfrm>
                <a:off x="0" y="324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9" name="Line 35"/>
              <p:cNvSpPr>
                <a:spLocks noChangeShapeType="1"/>
              </p:cNvSpPr>
              <p:nvPr userDrawn="1"/>
            </p:nvSpPr>
            <p:spPr bwMode="auto">
              <a:xfrm>
                <a:off x="0" y="3225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0" name="Line 36"/>
              <p:cNvSpPr>
                <a:spLocks noChangeShapeType="1"/>
              </p:cNvSpPr>
              <p:nvPr userDrawn="1"/>
            </p:nvSpPr>
            <p:spPr bwMode="auto">
              <a:xfrm>
                <a:off x="0" y="2831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1" name="Line 37"/>
              <p:cNvSpPr>
                <a:spLocks noChangeShapeType="1"/>
              </p:cNvSpPr>
              <p:nvPr userDrawn="1"/>
            </p:nvSpPr>
            <p:spPr bwMode="auto">
              <a:xfrm>
                <a:off x="0" y="2750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2" name="Line 38"/>
              <p:cNvSpPr>
                <a:spLocks noChangeShapeType="1"/>
              </p:cNvSpPr>
              <p:nvPr userDrawn="1"/>
            </p:nvSpPr>
            <p:spPr bwMode="auto">
              <a:xfrm>
                <a:off x="0" y="267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3" name="Line 39"/>
              <p:cNvSpPr>
                <a:spLocks noChangeShapeType="1"/>
              </p:cNvSpPr>
              <p:nvPr userDrawn="1"/>
            </p:nvSpPr>
            <p:spPr bwMode="auto">
              <a:xfrm>
                <a:off x="0" y="287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4" name="Line 40"/>
              <p:cNvSpPr>
                <a:spLocks noChangeShapeType="1"/>
              </p:cNvSpPr>
              <p:nvPr userDrawn="1"/>
            </p:nvSpPr>
            <p:spPr bwMode="auto">
              <a:xfrm>
                <a:off x="0" y="2855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5" name="Line 41"/>
              <p:cNvSpPr>
                <a:spLocks noChangeShapeType="1"/>
              </p:cNvSpPr>
              <p:nvPr userDrawn="1"/>
            </p:nvSpPr>
            <p:spPr bwMode="auto">
              <a:xfrm>
                <a:off x="0" y="2554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6" name="Line 42"/>
              <p:cNvSpPr>
                <a:spLocks noChangeShapeType="1"/>
              </p:cNvSpPr>
              <p:nvPr userDrawn="1"/>
            </p:nvSpPr>
            <p:spPr bwMode="auto">
              <a:xfrm>
                <a:off x="0" y="2590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7" name="Line 43"/>
              <p:cNvSpPr>
                <a:spLocks noChangeShapeType="1"/>
              </p:cNvSpPr>
              <p:nvPr userDrawn="1"/>
            </p:nvSpPr>
            <p:spPr bwMode="auto">
              <a:xfrm>
                <a:off x="0" y="2623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8" name="Line 44"/>
              <p:cNvSpPr>
                <a:spLocks noChangeShapeType="1"/>
              </p:cNvSpPr>
              <p:nvPr userDrawn="1"/>
            </p:nvSpPr>
            <p:spPr bwMode="auto">
              <a:xfrm>
                <a:off x="0" y="2464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9" name="Line 45"/>
              <p:cNvSpPr>
                <a:spLocks noChangeShapeType="1"/>
              </p:cNvSpPr>
              <p:nvPr userDrawn="1"/>
            </p:nvSpPr>
            <p:spPr bwMode="auto">
              <a:xfrm>
                <a:off x="0" y="2416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0" name="Line 46"/>
              <p:cNvSpPr>
                <a:spLocks noChangeShapeType="1"/>
              </p:cNvSpPr>
              <p:nvPr userDrawn="1"/>
            </p:nvSpPr>
            <p:spPr bwMode="auto">
              <a:xfrm>
                <a:off x="0" y="250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1" name="Line 47"/>
              <p:cNvSpPr>
                <a:spLocks noChangeShapeType="1"/>
              </p:cNvSpPr>
              <p:nvPr userDrawn="1"/>
            </p:nvSpPr>
            <p:spPr bwMode="auto">
              <a:xfrm>
                <a:off x="0" y="2371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2" name="Line 48"/>
              <p:cNvSpPr>
                <a:spLocks noChangeShapeType="1"/>
              </p:cNvSpPr>
              <p:nvPr userDrawn="1"/>
            </p:nvSpPr>
            <p:spPr bwMode="auto">
              <a:xfrm>
                <a:off x="0" y="2245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3" name="Line 49"/>
              <p:cNvSpPr>
                <a:spLocks noChangeShapeType="1"/>
              </p:cNvSpPr>
              <p:nvPr userDrawn="1"/>
            </p:nvSpPr>
            <p:spPr bwMode="auto">
              <a:xfrm>
                <a:off x="0" y="235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4" name="Line 50"/>
              <p:cNvSpPr>
                <a:spLocks noChangeShapeType="1"/>
              </p:cNvSpPr>
              <p:nvPr userDrawn="1"/>
            </p:nvSpPr>
            <p:spPr bwMode="auto">
              <a:xfrm>
                <a:off x="0" y="2290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5" name="Line 51"/>
              <p:cNvSpPr>
                <a:spLocks noChangeShapeType="1"/>
              </p:cNvSpPr>
              <p:nvPr userDrawn="1"/>
            </p:nvSpPr>
            <p:spPr bwMode="auto">
              <a:xfrm>
                <a:off x="0" y="2269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6" name="Line 52"/>
              <p:cNvSpPr>
                <a:spLocks noChangeShapeType="1"/>
              </p:cNvSpPr>
              <p:nvPr userDrawn="1"/>
            </p:nvSpPr>
            <p:spPr bwMode="auto">
              <a:xfrm>
                <a:off x="0" y="213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7" name="Line 53"/>
              <p:cNvSpPr>
                <a:spLocks noChangeShapeType="1"/>
              </p:cNvSpPr>
              <p:nvPr userDrawn="1"/>
            </p:nvSpPr>
            <p:spPr bwMode="auto">
              <a:xfrm>
                <a:off x="0" y="216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8" name="Line 54"/>
              <p:cNvSpPr>
                <a:spLocks noChangeShapeType="1"/>
              </p:cNvSpPr>
              <p:nvPr userDrawn="1"/>
            </p:nvSpPr>
            <p:spPr bwMode="auto">
              <a:xfrm>
                <a:off x="0" y="219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9" name="Line 55"/>
              <p:cNvSpPr>
                <a:spLocks noChangeShapeType="1"/>
              </p:cNvSpPr>
              <p:nvPr userDrawn="1"/>
            </p:nvSpPr>
            <p:spPr bwMode="auto">
              <a:xfrm>
                <a:off x="0" y="2040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0" name="Line 56"/>
              <p:cNvSpPr>
                <a:spLocks noChangeShapeType="1"/>
              </p:cNvSpPr>
              <p:nvPr userDrawn="1"/>
            </p:nvSpPr>
            <p:spPr bwMode="auto">
              <a:xfrm>
                <a:off x="0" y="1992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1" name="Line 57"/>
              <p:cNvSpPr>
                <a:spLocks noChangeShapeType="1"/>
              </p:cNvSpPr>
              <p:nvPr userDrawn="1"/>
            </p:nvSpPr>
            <p:spPr bwMode="auto">
              <a:xfrm>
                <a:off x="0" y="2085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2" name="Line 58"/>
              <p:cNvSpPr>
                <a:spLocks noChangeShapeType="1"/>
              </p:cNvSpPr>
              <p:nvPr userDrawn="1"/>
            </p:nvSpPr>
            <p:spPr bwMode="auto">
              <a:xfrm>
                <a:off x="0" y="1593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3" name="Line 59"/>
              <p:cNvSpPr>
                <a:spLocks noChangeShapeType="1"/>
              </p:cNvSpPr>
              <p:nvPr userDrawn="1"/>
            </p:nvSpPr>
            <p:spPr bwMode="auto">
              <a:xfrm>
                <a:off x="0" y="156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4" name="Line 60"/>
              <p:cNvSpPr>
                <a:spLocks noChangeShapeType="1"/>
              </p:cNvSpPr>
              <p:nvPr userDrawn="1"/>
            </p:nvSpPr>
            <p:spPr bwMode="auto">
              <a:xfrm>
                <a:off x="0" y="1947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5" name="Line 61"/>
              <p:cNvSpPr>
                <a:spLocks noChangeShapeType="1"/>
              </p:cNvSpPr>
              <p:nvPr userDrawn="1"/>
            </p:nvSpPr>
            <p:spPr bwMode="auto">
              <a:xfrm>
                <a:off x="0" y="1821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6" name="Line 62"/>
              <p:cNvSpPr>
                <a:spLocks noChangeShapeType="1"/>
              </p:cNvSpPr>
              <p:nvPr userDrawn="1"/>
            </p:nvSpPr>
            <p:spPr bwMode="auto">
              <a:xfrm>
                <a:off x="0" y="1740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7" name="Line 63"/>
              <p:cNvSpPr>
                <a:spLocks noChangeShapeType="1"/>
              </p:cNvSpPr>
              <p:nvPr userDrawn="1"/>
            </p:nvSpPr>
            <p:spPr bwMode="auto">
              <a:xfrm>
                <a:off x="0" y="192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8" name="Line 64"/>
              <p:cNvSpPr>
                <a:spLocks noChangeShapeType="1"/>
              </p:cNvSpPr>
              <p:nvPr userDrawn="1"/>
            </p:nvSpPr>
            <p:spPr bwMode="auto">
              <a:xfrm>
                <a:off x="0" y="1614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9" name="Line 65"/>
              <p:cNvSpPr>
                <a:spLocks noChangeShapeType="1"/>
              </p:cNvSpPr>
              <p:nvPr userDrawn="1"/>
            </p:nvSpPr>
            <p:spPr bwMode="auto">
              <a:xfrm>
                <a:off x="0" y="166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0" name="Line 66"/>
              <p:cNvSpPr>
                <a:spLocks noChangeShapeType="1"/>
              </p:cNvSpPr>
              <p:nvPr userDrawn="1"/>
            </p:nvSpPr>
            <p:spPr bwMode="auto">
              <a:xfrm>
                <a:off x="0" y="186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1" name="Line 67"/>
              <p:cNvSpPr>
                <a:spLocks noChangeShapeType="1"/>
              </p:cNvSpPr>
              <p:nvPr userDrawn="1"/>
            </p:nvSpPr>
            <p:spPr bwMode="auto">
              <a:xfrm>
                <a:off x="0" y="1845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2" name="Line 68"/>
              <p:cNvSpPr>
                <a:spLocks noChangeShapeType="1"/>
              </p:cNvSpPr>
              <p:nvPr userDrawn="1"/>
            </p:nvSpPr>
            <p:spPr bwMode="auto">
              <a:xfrm>
                <a:off x="0" y="1437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3" name="Line 69"/>
              <p:cNvSpPr>
                <a:spLocks noChangeShapeType="1"/>
              </p:cNvSpPr>
              <p:nvPr userDrawn="1"/>
            </p:nvSpPr>
            <p:spPr bwMode="auto">
              <a:xfrm>
                <a:off x="0" y="1473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4" name="Line 70"/>
              <p:cNvSpPr>
                <a:spLocks noChangeShapeType="1"/>
              </p:cNvSpPr>
              <p:nvPr userDrawn="1"/>
            </p:nvSpPr>
            <p:spPr bwMode="auto">
              <a:xfrm>
                <a:off x="0" y="150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5" name="Line 71"/>
              <p:cNvSpPr>
                <a:spLocks noChangeShapeType="1"/>
              </p:cNvSpPr>
              <p:nvPr userDrawn="1"/>
            </p:nvSpPr>
            <p:spPr bwMode="auto">
              <a:xfrm>
                <a:off x="0" y="1347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6" name="Line 72"/>
              <p:cNvSpPr>
                <a:spLocks noChangeShapeType="1"/>
              </p:cNvSpPr>
              <p:nvPr userDrawn="1"/>
            </p:nvSpPr>
            <p:spPr bwMode="auto">
              <a:xfrm>
                <a:off x="0" y="1392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7" name="Line 73"/>
              <p:cNvSpPr>
                <a:spLocks noChangeShapeType="1"/>
              </p:cNvSpPr>
              <p:nvPr userDrawn="1"/>
            </p:nvSpPr>
            <p:spPr bwMode="auto">
              <a:xfrm>
                <a:off x="0" y="101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8" name="Line 74"/>
              <p:cNvSpPr>
                <a:spLocks noChangeShapeType="1"/>
              </p:cNvSpPr>
              <p:nvPr userDrawn="1"/>
            </p:nvSpPr>
            <p:spPr bwMode="auto">
              <a:xfrm>
                <a:off x="0" y="989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9" name="Line 75"/>
              <p:cNvSpPr>
                <a:spLocks noChangeShapeType="1"/>
              </p:cNvSpPr>
              <p:nvPr userDrawn="1"/>
            </p:nvSpPr>
            <p:spPr bwMode="auto">
              <a:xfrm>
                <a:off x="0" y="1244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0" name="Line 76"/>
              <p:cNvSpPr>
                <a:spLocks noChangeShapeType="1"/>
              </p:cNvSpPr>
              <p:nvPr userDrawn="1"/>
            </p:nvSpPr>
            <p:spPr bwMode="auto">
              <a:xfrm>
                <a:off x="0" y="1163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1" name="Line 77"/>
              <p:cNvSpPr>
                <a:spLocks noChangeShapeType="1"/>
              </p:cNvSpPr>
              <p:nvPr userDrawn="1"/>
            </p:nvSpPr>
            <p:spPr bwMode="auto">
              <a:xfrm>
                <a:off x="0" y="1037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2" name="Line 78"/>
              <p:cNvSpPr>
                <a:spLocks noChangeShapeType="1"/>
              </p:cNvSpPr>
              <p:nvPr userDrawn="1"/>
            </p:nvSpPr>
            <p:spPr bwMode="auto">
              <a:xfrm>
                <a:off x="0" y="1091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3" name="Line 79"/>
              <p:cNvSpPr>
                <a:spLocks noChangeShapeType="1"/>
              </p:cNvSpPr>
              <p:nvPr userDrawn="1"/>
            </p:nvSpPr>
            <p:spPr bwMode="auto">
              <a:xfrm>
                <a:off x="0" y="128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4" name="Line 80"/>
              <p:cNvSpPr>
                <a:spLocks noChangeShapeType="1"/>
              </p:cNvSpPr>
              <p:nvPr userDrawn="1"/>
            </p:nvSpPr>
            <p:spPr bwMode="auto">
              <a:xfrm>
                <a:off x="0" y="1268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5" name="Line 81"/>
              <p:cNvSpPr>
                <a:spLocks noChangeShapeType="1"/>
              </p:cNvSpPr>
              <p:nvPr userDrawn="1"/>
            </p:nvSpPr>
            <p:spPr bwMode="auto">
              <a:xfrm>
                <a:off x="0" y="86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6" name="Line 82"/>
              <p:cNvSpPr>
                <a:spLocks noChangeShapeType="1"/>
              </p:cNvSpPr>
              <p:nvPr userDrawn="1"/>
            </p:nvSpPr>
            <p:spPr bwMode="auto">
              <a:xfrm>
                <a:off x="0" y="89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7" name="Line 83"/>
              <p:cNvSpPr>
                <a:spLocks noChangeShapeType="1"/>
              </p:cNvSpPr>
              <p:nvPr userDrawn="1"/>
            </p:nvSpPr>
            <p:spPr bwMode="auto">
              <a:xfrm>
                <a:off x="0" y="92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8" name="Line 84"/>
              <p:cNvSpPr>
                <a:spLocks noChangeShapeType="1"/>
              </p:cNvSpPr>
              <p:nvPr userDrawn="1"/>
            </p:nvSpPr>
            <p:spPr bwMode="auto">
              <a:xfrm>
                <a:off x="0" y="770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9" name="Line 85"/>
              <p:cNvSpPr>
                <a:spLocks noChangeShapeType="1"/>
              </p:cNvSpPr>
              <p:nvPr userDrawn="1"/>
            </p:nvSpPr>
            <p:spPr bwMode="auto">
              <a:xfrm>
                <a:off x="0" y="815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0" name="Line 86"/>
              <p:cNvSpPr>
                <a:spLocks noChangeShapeType="1"/>
              </p:cNvSpPr>
              <p:nvPr userDrawn="1"/>
            </p:nvSpPr>
            <p:spPr bwMode="auto">
              <a:xfrm>
                <a:off x="0" y="71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1" name="Line 87"/>
              <p:cNvSpPr>
                <a:spLocks noChangeShapeType="1"/>
              </p:cNvSpPr>
              <p:nvPr userDrawn="1"/>
            </p:nvSpPr>
            <p:spPr bwMode="auto">
              <a:xfrm>
                <a:off x="0" y="646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2" name="Line 88"/>
              <p:cNvSpPr>
                <a:spLocks noChangeShapeType="1"/>
              </p:cNvSpPr>
              <p:nvPr userDrawn="1"/>
            </p:nvSpPr>
            <p:spPr bwMode="auto">
              <a:xfrm>
                <a:off x="0" y="522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3" name="Line 89"/>
              <p:cNvSpPr>
                <a:spLocks noChangeShapeType="1"/>
              </p:cNvSpPr>
              <p:nvPr userDrawn="1"/>
            </p:nvSpPr>
            <p:spPr bwMode="auto">
              <a:xfrm>
                <a:off x="0" y="558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4" name="Line 90"/>
              <p:cNvSpPr>
                <a:spLocks noChangeShapeType="1"/>
              </p:cNvSpPr>
              <p:nvPr userDrawn="1"/>
            </p:nvSpPr>
            <p:spPr bwMode="auto">
              <a:xfrm>
                <a:off x="0" y="591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5" name="Line 91"/>
              <p:cNvSpPr>
                <a:spLocks noChangeShapeType="1"/>
              </p:cNvSpPr>
              <p:nvPr userDrawn="1"/>
            </p:nvSpPr>
            <p:spPr bwMode="auto">
              <a:xfrm>
                <a:off x="0" y="432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6" name="Line 92"/>
              <p:cNvSpPr>
                <a:spLocks noChangeShapeType="1"/>
              </p:cNvSpPr>
              <p:nvPr userDrawn="1"/>
            </p:nvSpPr>
            <p:spPr bwMode="auto">
              <a:xfrm>
                <a:off x="0" y="384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7" name="Line 93"/>
              <p:cNvSpPr>
                <a:spLocks noChangeShapeType="1"/>
              </p:cNvSpPr>
              <p:nvPr userDrawn="1"/>
            </p:nvSpPr>
            <p:spPr bwMode="auto">
              <a:xfrm>
                <a:off x="0" y="477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8" name="Line 94"/>
              <p:cNvSpPr>
                <a:spLocks noChangeShapeType="1"/>
              </p:cNvSpPr>
              <p:nvPr userDrawn="1"/>
            </p:nvSpPr>
            <p:spPr bwMode="auto">
              <a:xfrm>
                <a:off x="0" y="33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9" name="Line 95"/>
              <p:cNvSpPr>
                <a:spLocks noChangeShapeType="1"/>
              </p:cNvSpPr>
              <p:nvPr userDrawn="1"/>
            </p:nvSpPr>
            <p:spPr bwMode="auto">
              <a:xfrm>
                <a:off x="0" y="318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0" name="Line 96"/>
              <p:cNvSpPr>
                <a:spLocks noChangeShapeType="1"/>
              </p:cNvSpPr>
              <p:nvPr userDrawn="1"/>
            </p:nvSpPr>
            <p:spPr bwMode="auto">
              <a:xfrm>
                <a:off x="0" y="258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1" name="Line 97"/>
              <p:cNvSpPr>
                <a:spLocks noChangeShapeType="1"/>
              </p:cNvSpPr>
              <p:nvPr userDrawn="1"/>
            </p:nvSpPr>
            <p:spPr bwMode="auto">
              <a:xfrm>
                <a:off x="0" y="7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2" name="Line 98"/>
              <p:cNvSpPr>
                <a:spLocks noChangeShapeType="1"/>
              </p:cNvSpPr>
              <p:nvPr userDrawn="1"/>
            </p:nvSpPr>
            <p:spPr bwMode="auto">
              <a:xfrm>
                <a:off x="0" y="43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3" name="Line 99"/>
              <p:cNvSpPr>
                <a:spLocks noChangeShapeType="1"/>
              </p:cNvSpPr>
              <p:nvPr userDrawn="1"/>
            </p:nvSpPr>
            <p:spPr bwMode="auto">
              <a:xfrm>
                <a:off x="0" y="91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4" name="Line 100"/>
              <p:cNvSpPr>
                <a:spLocks noChangeShapeType="1"/>
              </p:cNvSpPr>
              <p:nvPr userDrawn="1"/>
            </p:nvSpPr>
            <p:spPr bwMode="auto">
              <a:xfrm>
                <a:off x="0" y="145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5" name="Line 101"/>
              <p:cNvSpPr>
                <a:spLocks noChangeShapeType="1"/>
              </p:cNvSpPr>
              <p:nvPr userDrawn="1"/>
            </p:nvSpPr>
            <p:spPr bwMode="auto">
              <a:xfrm>
                <a:off x="0" y="202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033" name="Group 102"/>
            <p:cNvGrpSpPr>
              <a:grpSpLocks/>
            </p:cNvGrpSpPr>
            <p:nvPr userDrawn="1"/>
          </p:nvGrpSpPr>
          <p:grpSpPr bwMode="auto">
            <a:xfrm>
              <a:off x="400" y="205"/>
              <a:ext cx="5216" cy="1123"/>
              <a:chOff x="400" y="205"/>
              <a:chExt cx="5216" cy="1123"/>
            </a:xfrm>
          </p:grpSpPr>
          <p:sp>
            <p:nvSpPr>
              <p:cNvPr id="1034" name="Rectangle 103"/>
              <p:cNvSpPr>
                <a:spLocks noChangeArrowheads="1"/>
              </p:cNvSpPr>
              <p:nvPr userDrawn="1"/>
            </p:nvSpPr>
            <p:spPr bwMode="auto">
              <a:xfrm>
                <a:off x="557" y="205"/>
                <a:ext cx="313" cy="914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Rectangle 104"/>
              <p:cNvSpPr>
                <a:spLocks noChangeArrowheads="1"/>
              </p:cNvSpPr>
              <p:nvPr userDrawn="1"/>
            </p:nvSpPr>
            <p:spPr bwMode="auto">
              <a:xfrm>
                <a:off x="400" y="288"/>
                <a:ext cx="3567" cy="49"/>
              </a:xfrm>
              <a:prstGeom prst="rect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6" name="Rectangle 105"/>
              <p:cNvSpPr>
                <a:spLocks noChangeArrowheads="1"/>
              </p:cNvSpPr>
              <p:nvPr userDrawn="1"/>
            </p:nvSpPr>
            <p:spPr bwMode="auto">
              <a:xfrm>
                <a:off x="4599" y="1115"/>
                <a:ext cx="929" cy="213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Rectangle 106"/>
              <p:cNvSpPr>
                <a:spLocks noChangeArrowheads="1"/>
              </p:cNvSpPr>
              <p:nvPr userDrawn="1"/>
            </p:nvSpPr>
            <p:spPr bwMode="auto">
              <a:xfrm>
                <a:off x="2049" y="1211"/>
                <a:ext cx="3567" cy="49"/>
              </a:xfrm>
              <a:prstGeom prst="rect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Rectangle 107"/>
          <p:cNvSpPr>
            <a:spLocks noGrp="1" noChangeArrowheads="1"/>
          </p:cNvSpPr>
          <p:nvPr>
            <p:ph type="body" idx="1"/>
          </p:nvPr>
        </p:nvSpPr>
        <p:spPr bwMode="auto">
          <a:xfrm>
            <a:off x="809625" y="2214563"/>
            <a:ext cx="7958138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61548" name="Rectangle 10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09625" y="63738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folHlink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49" name="Rectangle 10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376988"/>
            <a:ext cx="3086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folHlink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50" name="Rectangle 1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9713" y="6376988"/>
            <a:ext cx="2193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folHlink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AC49D5A4-6FD5-4863-94F0-0FE76C2265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11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609600"/>
            <a:ext cx="73787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w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0858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l"/>
        <a:defRPr sz="2400">
          <a:solidFill>
            <a:schemeClr val="tx1"/>
          </a:solidFill>
          <a:latin typeface="+mn-lt"/>
        </a:defRPr>
      </a:lvl3pPr>
      <a:lvl4pPr marL="14287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4pPr>
      <a:lvl5pPr marL="17716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5pPr>
      <a:lvl6pPr marL="22288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6pPr>
      <a:lvl7pPr marL="26860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7pPr>
      <a:lvl8pPr marL="31432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8pPr>
      <a:lvl9pPr marL="36004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3075" name="Text Box 4"/>
          <p:cNvSpPr txBox="1">
            <a:spLocks noChangeArrowheads="1"/>
          </p:cNvSpPr>
          <p:nvPr/>
        </p:nvSpPr>
        <p:spPr bwMode="auto">
          <a:xfrm>
            <a:off x="1403350" y="2708275"/>
            <a:ext cx="65532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 b="1"/>
              <a:t>Popis výukového materiálu	</a:t>
            </a:r>
          </a:p>
          <a:p>
            <a:r>
              <a:rPr lang="cs-CZ" altLang="cs-CZ" sz="1200" b="1"/>
              <a:t>Název:			Management a marketing destinací</a:t>
            </a:r>
          </a:p>
          <a:p>
            <a:r>
              <a:rPr lang="cs-CZ" altLang="cs-CZ" sz="1200" b="1"/>
              <a:t>			Kooperace, Informační technologie</a:t>
            </a:r>
            <a:endParaRPr lang="cs-CZ" altLang="cs-CZ" sz="1200"/>
          </a:p>
          <a:p>
            <a:r>
              <a:rPr lang="cs-CZ" altLang="cs-CZ" sz="1200"/>
              <a:t>Autor:			Bc. Pavel Lang</a:t>
            </a:r>
          </a:p>
          <a:p>
            <a:r>
              <a:rPr lang="cs-CZ" altLang="cs-CZ" sz="1200"/>
              <a:t>Datum:			27.12.2013</a:t>
            </a:r>
          </a:p>
          <a:p>
            <a:r>
              <a:rPr lang="cs-CZ" altLang="cs-CZ" sz="1200"/>
              <a:t>Obor:			a) 65-41-L/01   Gastronomie (nástavbové studium)</a:t>
            </a:r>
          </a:p>
          <a:p>
            <a:r>
              <a:rPr lang="cs-CZ" altLang="cs-CZ" sz="1200"/>
              <a:t>			b) 65-41-L/01   Gastronomie</a:t>
            </a:r>
          </a:p>
          <a:p>
            <a:r>
              <a:rPr lang="cs-CZ" altLang="cs-CZ" sz="1200"/>
              <a:t>			c) </a:t>
            </a:r>
            <a:r>
              <a:rPr lang="cs-CZ" altLang="cs-CZ" sz="1200">
                <a:cs typeface="Times New Roman" pitchFamily="18" charset="0"/>
              </a:rPr>
              <a:t>65-51-H/01  Kuchař/kuchařka, Číšník/servírka</a:t>
            </a:r>
          </a:p>
          <a:p>
            <a:r>
              <a:rPr lang="cs-CZ" altLang="cs-CZ" sz="1200"/>
              <a:t>Ročník:			a) - 1. ročník,  b) - 4. ročník , c) 3. ročník</a:t>
            </a:r>
          </a:p>
          <a:p>
            <a:r>
              <a:rPr lang="cs-CZ" altLang="cs-CZ" sz="1200"/>
              <a:t>Předmět:			a) Cestovní ruch, b) Hotelový provoz c) Odbyt a obsluha</a:t>
            </a:r>
            <a:endParaRPr lang="cs-CZ" altLang="cs-CZ" sz="1200" b="1"/>
          </a:p>
          <a:p>
            <a:r>
              <a:rPr lang="cs-CZ" altLang="cs-CZ" sz="1200" b="1"/>
              <a:t>Anotace výukového materiálu</a:t>
            </a:r>
          </a:p>
          <a:p>
            <a:endParaRPr lang="cs-CZ" altLang="cs-CZ" sz="1200"/>
          </a:p>
          <a:p>
            <a:r>
              <a:rPr lang="cs-CZ" altLang="cs-CZ" sz="1200"/>
              <a:t>1. Materiál je určen pro výuku předmětu Cestovní ruch, Hotelový provoz a Odbyt a obsluha a je v souladu s ŠVP </a:t>
            </a:r>
          </a:p>
          <a:p>
            <a:r>
              <a:rPr lang="cs-CZ" altLang="cs-CZ" sz="1200"/>
              <a:t>2. Materiál je prezentován žákům prostřednictvím ICT s výkladem a doplněním při současném  </a:t>
            </a:r>
          </a:p>
          <a:p>
            <a:r>
              <a:rPr lang="cs-CZ" altLang="cs-CZ" sz="1200"/>
              <a:t>    použití učebnice Cestovní ruch pro střední školy a pro veřejnost – D. Drobná a E. </a:t>
            </a:r>
          </a:p>
          <a:p>
            <a:r>
              <a:rPr lang="cs-CZ" altLang="cs-CZ" sz="1200"/>
              <a:t>    Morávková, nakl. Fortuna Praha 2004</a:t>
            </a:r>
          </a:p>
          <a:p>
            <a:r>
              <a:rPr lang="cs-CZ" altLang="cs-CZ" sz="1200"/>
              <a:t>    Součástí materiálu je krátký test s označením odpovědí. Další formou zpětné vazby je </a:t>
            </a:r>
          </a:p>
          <a:p>
            <a:r>
              <a:rPr lang="cs-CZ" altLang="cs-CZ" sz="1200"/>
              <a:t>    test jako souhrn několika realizovaných materiálů.	</a:t>
            </a:r>
          </a:p>
          <a:p>
            <a:r>
              <a:rPr lang="cs-CZ" altLang="cs-CZ" sz="1200"/>
              <a:t>    Pro výuku je použit - PC s dataprojektorem</a:t>
            </a:r>
          </a:p>
          <a:p>
            <a:r>
              <a:rPr lang="cs-CZ" altLang="cs-CZ" sz="1200"/>
              <a:t>	              - interaktivní tabule</a:t>
            </a:r>
          </a:p>
          <a:p>
            <a:r>
              <a:rPr lang="cs-CZ" altLang="cs-CZ" sz="1200"/>
              <a:t>	              - interaktivní dataprojektor</a:t>
            </a:r>
          </a:p>
          <a:p>
            <a:r>
              <a:rPr lang="cs-CZ" altLang="cs-CZ" sz="1200"/>
              <a:t>	</a:t>
            </a:r>
            <a:r>
              <a:rPr lang="cs-CZ" altLang="cs-CZ"/>
              <a:t/>
            </a:r>
            <a:br>
              <a:rPr lang="cs-CZ" altLang="cs-CZ"/>
            </a:br>
            <a:endParaRPr lang="cs-CZ" altLang="cs-CZ"/>
          </a:p>
        </p:txBody>
      </p:sp>
      <p:sp>
        <p:nvSpPr>
          <p:cNvPr id="3076" name="Obdélník 5"/>
          <p:cNvSpPr>
            <a:spLocks noChangeArrowheads="1"/>
          </p:cNvSpPr>
          <p:nvPr/>
        </p:nvSpPr>
        <p:spPr bwMode="auto">
          <a:xfrm>
            <a:off x="1403350" y="1951038"/>
            <a:ext cx="6121400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cs-CZ" altLang="cs-CZ" sz="1200" b="1"/>
              <a:t>Číslo projektu školy 	CZ.1.07/1.5.00/34.0963 </a:t>
            </a:r>
          </a:p>
          <a:p>
            <a:pPr>
              <a:lnSpc>
                <a:spcPct val="90000"/>
              </a:lnSpc>
            </a:pPr>
            <a:r>
              <a:rPr lang="cs-CZ" altLang="cs-CZ" sz="1200" b="1"/>
              <a:t>Číslo a název šablony </a:t>
            </a:r>
          </a:p>
          <a:p>
            <a:pPr>
              <a:lnSpc>
                <a:spcPct val="90000"/>
              </a:lnSpc>
            </a:pPr>
            <a:r>
              <a:rPr lang="cs-CZ" altLang="cs-CZ" sz="1200" b="1"/>
              <a:t>klíčové aktivity 	III/2 Inovace a zkvalitnění výuky prostřednictvím ICT</a:t>
            </a:r>
          </a:p>
          <a:p>
            <a:pPr>
              <a:lnSpc>
                <a:spcPct val="90000"/>
              </a:lnSpc>
            </a:pPr>
            <a:r>
              <a:rPr lang="cs-CZ" altLang="cs-CZ" sz="1200" b="1"/>
              <a:t>Číslo materiálu	VY_32_INOVACE_OdP_S1_14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381000"/>
            <a:ext cx="7772400" cy="2392363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Trebuchet MS" pitchFamily="34" charset="0"/>
              </a:rPr>
              <a:t>Management a marketing destinací</a:t>
            </a:r>
          </a:p>
        </p:txBody>
      </p:sp>
      <p:sp>
        <p:nvSpPr>
          <p:cNvPr id="4099" name="TextovéPole 12"/>
          <p:cNvSpPr txBox="1">
            <a:spLocks noChangeArrowheads="1"/>
          </p:cNvSpPr>
          <p:nvPr/>
        </p:nvSpPr>
        <p:spPr bwMode="auto">
          <a:xfrm>
            <a:off x="2987675" y="4868863"/>
            <a:ext cx="4464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Bc. Pavel Lang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08175" y="2852738"/>
            <a:ext cx="69850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Kooperace, informační technologie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  <a:cs typeface="Times New Roman" pitchFamily="18" charset="0"/>
              </a:rPr>
              <a:t>Koopera</a:t>
            </a:r>
            <a:r>
              <a:rPr lang="cs-CZ" altLang="cs-CZ" smtClean="0">
                <a:solidFill>
                  <a:schemeClr val="tx1"/>
                </a:solidFill>
              </a:rPr>
              <a:t>ce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362200"/>
            <a:ext cx="8001000" cy="3886200"/>
          </a:xfrm>
        </p:spPr>
        <p:txBody>
          <a:bodyPr/>
          <a:lstStyle/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2800" smtClean="0">
                <a:cs typeface="Times New Roman" pitchFamily="18" charset="0"/>
              </a:rPr>
              <a:t>Realizace trvalé kooperace vyžaduje:</a:t>
            </a:r>
            <a:endParaRPr lang="cs-CZ" altLang="cs-CZ" sz="2800" smtClean="0"/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800" smtClean="0"/>
              <a:t>  </a:t>
            </a:r>
            <a:r>
              <a:rPr lang="cs-CZ" altLang="cs-CZ" sz="2800" smtClean="0">
                <a:cs typeface="Times New Roman" pitchFamily="18" charset="0"/>
              </a:rPr>
              <a:t>uznání potřeby spolupráce,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800" smtClean="0"/>
              <a:t>  </a:t>
            </a:r>
            <a:r>
              <a:rPr lang="cs-CZ" altLang="cs-CZ" sz="2800" smtClean="0">
                <a:cs typeface="Times New Roman" pitchFamily="18" charset="0"/>
              </a:rPr>
              <a:t>možnost dalšího dynamického rozvoje modelů </a:t>
            </a:r>
          </a:p>
          <a:p>
            <a:pPr algn="just">
              <a:spcBef>
                <a:spcPct val="0"/>
              </a:spcBef>
              <a:buClrTx/>
              <a:buFont typeface="Wingdings" pitchFamily="2" charset="2"/>
              <a:buNone/>
            </a:pPr>
            <a:r>
              <a:rPr lang="cs-CZ" altLang="cs-CZ" sz="2800" smtClean="0">
                <a:cs typeface="Times New Roman" pitchFamily="18" charset="0"/>
              </a:rPr>
              <a:t>      spolupráce </a:t>
            </a:r>
            <a:endParaRPr lang="cs-CZ" altLang="cs-CZ" sz="2800" smtClean="0"/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800" smtClean="0"/>
              <a:t>  </a:t>
            </a:r>
            <a:r>
              <a:rPr lang="cs-CZ" altLang="cs-CZ" sz="2800" smtClean="0">
                <a:cs typeface="Times New Roman" pitchFamily="18" charset="0"/>
              </a:rPr>
              <a:t>jasný podnikatelský záměr,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800" smtClean="0"/>
              <a:t>  </a:t>
            </a:r>
            <a:r>
              <a:rPr lang="cs-CZ" altLang="cs-CZ" sz="2800" smtClean="0">
                <a:cs typeface="Times New Roman" pitchFamily="18" charset="0"/>
              </a:rPr>
              <a:t>stabilitu hospodářské politiky,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800" smtClean="0"/>
              <a:t>  </a:t>
            </a:r>
            <a:r>
              <a:rPr lang="cs-CZ" altLang="cs-CZ" sz="2800" smtClean="0">
                <a:cs typeface="Times New Roman" pitchFamily="18" charset="0"/>
              </a:rPr>
              <a:t>systémy vzdělávání.</a:t>
            </a: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3756025"/>
            <a:ext cx="91440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tabLst>
                <a:tab pos="449263" algn="r"/>
              </a:tabLst>
            </a:pPr>
            <a:r>
              <a:rPr lang="cs-CZ" altLang="cs-CZ" sz="1200">
                <a:cs typeface="Times New Roman" pitchFamily="18" charset="0"/>
              </a:rPr>
              <a:t> </a:t>
            </a:r>
          </a:p>
          <a:p>
            <a:pPr eaLnBrk="0" hangingPunct="0">
              <a:tabLst>
                <a:tab pos="449263" algn="r"/>
              </a:tabLst>
            </a:pPr>
            <a:endParaRPr lang="cs-CZ" alt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Možnosti spolupráce 1/2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u="sng" smtClean="0"/>
              <a:t> H</a:t>
            </a:r>
            <a:r>
              <a:rPr lang="cs-CZ" altLang="cs-CZ" sz="2400" u="sng" smtClean="0">
                <a:cs typeface="Times New Roman" pitchFamily="18" charset="0"/>
              </a:rPr>
              <a:t>orizontální kooperace</a:t>
            </a:r>
            <a:r>
              <a:rPr lang="cs-CZ" altLang="cs-CZ" sz="2400" smtClean="0"/>
              <a:t>:  </a:t>
            </a:r>
            <a:r>
              <a:rPr lang="cs-CZ" altLang="cs-CZ" sz="2400" smtClean="0">
                <a:cs typeface="Times New Roman" pitchFamily="18" charset="0"/>
              </a:rPr>
              <a:t>mezi stejnorodými </a:t>
            </a:r>
            <a:r>
              <a:rPr lang="cs-CZ" altLang="cs-CZ" sz="2400" smtClean="0"/>
              <a:t>články např.</a:t>
            </a:r>
            <a:r>
              <a:rPr lang="cs-CZ" altLang="cs-CZ" sz="2400" smtClean="0">
                <a:cs typeface="Times New Roman" pitchFamily="18" charset="0"/>
              </a:rPr>
              <a:t> společné praní prádla hotelů</a:t>
            </a:r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</a:t>
            </a:r>
            <a:r>
              <a:rPr lang="cs-CZ" altLang="cs-CZ" sz="2400" u="sng" smtClean="0"/>
              <a:t>V</a:t>
            </a:r>
            <a:r>
              <a:rPr lang="cs-CZ" altLang="cs-CZ" sz="2400" u="sng" smtClean="0">
                <a:cs typeface="Times New Roman" pitchFamily="18" charset="0"/>
              </a:rPr>
              <a:t>ertikální kooperace</a:t>
            </a:r>
            <a:r>
              <a:rPr lang="cs-CZ" altLang="cs-CZ" sz="2400" smtClean="0"/>
              <a:t>: </a:t>
            </a:r>
            <a:r>
              <a:rPr lang="cs-CZ" altLang="cs-CZ" sz="2400" smtClean="0">
                <a:cs typeface="Times New Roman" pitchFamily="18" charset="0"/>
              </a:rPr>
              <a:t>mezi různorodými </a:t>
            </a:r>
            <a:r>
              <a:rPr lang="cs-CZ" altLang="cs-CZ" sz="2400" smtClean="0"/>
              <a:t>články, vede k tvorbě</a:t>
            </a:r>
            <a:r>
              <a:rPr lang="cs-CZ" altLang="cs-CZ" sz="2400" smtClean="0">
                <a:cs typeface="Times New Roman" pitchFamily="18" charset="0"/>
              </a:rPr>
              <a:t> </a:t>
            </a:r>
            <a:r>
              <a:rPr lang="cs-CZ" altLang="cs-CZ" sz="2400" smtClean="0"/>
              <a:t>společného</a:t>
            </a:r>
            <a:r>
              <a:rPr lang="cs-CZ" altLang="cs-CZ" sz="2400" smtClean="0">
                <a:cs typeface="Times New Roman" pitchFamily="18" charset="0"/>
              </a:rPr>
              <a:t> produkt</a:t>
            </a:r>
            <a:r>
              <a:rPr lang="cs-CZ" altLang="cs-CZ" sz="2400" smtClean="0"/>
              <a:t>u</a:t>
            </a:r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</a:t>
            </a:r>
            <a:r>
              <a:rPr lang="cs-CZ" altLang="cs-CZ" sz="2400" u="sng" smtClean="0"/>
              <a:t>P</a:t>
            </a:r>
            <a:r>
              <a:rPr lang="cs-CZ" altLang="cs-CZ" sz="2400" u="sng" smtClean="0">
                <a:cs typeface="Times New Roman" pitchFamily="18" charset="0"/>
              </a:rPr>
              <a:t>říčná kooperace</a:t>
            </a:r>
            <a:r>
              <a:rPr lang="cs-CZ" altLang="cs-CZ" sz="2400" smtClean="0"/>
              <a:t>:  </a:t>
            </a:r>
            <a:r>
              <a:rPr lang="cs-CZ" altLang="cs-CZ" sz="2400" smtClean="0">
                <a:cs typeface="Times New Roman" pitchFamily="18" charset="0"/>
              </a:rPr>
              <a:t>mezi různými obory</a:t>
            </a:r>
            <a:r>
              <a:rPr lang="cs-CZ" altLang="cs-CZ" sz="2400" smtClean="0"/>
              <a:t> např.</a:t>
            </a:r>
            <a:r>
              <a:rPr lang="cs-CZ" altLang="cs-CZ" sz="2400" smtClean="0">
                <a:cs typeface="Times New Roman" pitchFamily="18" charset="0"/>
              </a:rPr>
              <a:t> spolupráce destinace s obchodním řetězcem</a:t>
            </a:r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</a:t>
            </a:r>
            <a:r>
              <a:rPr lang="cs-CZ" altLang="cs-CZ" sz="2400" u="sng" smtClean="0"/>
              <a:t>P</a:t>
            </a:r>
            <a:r>
              <a:rPr lang="cs-CZ" altLang="cs-CZ" sz="2400" u="sng" smtClean="0">
                <a:cs typeface="Times New Roman" pitchFamily="18" charset="0"/>
              </a:rPr>
              <a:t>rostorová koncentrace</a:t>
            </a:r>
            <a:r>
              <a:rPr lang="cs-CZ" altLang="cs-CZ" sz="2400" smtClean="0"/>
              <a:t>: </a:t>
            </a:r>
            <a:r>
              <a:rPr lang="cs-CZ" altLang="cs-CZ" sz="2400" smtClean="0">
                <a:cs typeface="Times New Roman" pitchFamily="18" charset="0"/>
              </a:rPr>
              <a:t>atraktiv</a:t>
            </a:r>
            <a:r>
              <a:rPr lang="cs-CZ" altLang="cs-CZ" sz="2400" smtClean="0"/>
              <a:t>ní místa</a:t>
            </a:r>
            <a:r>
              <a:rPr lang="cs-CZ" altLang="cs-CZ" sz="2400" smtClean="0">
                <a:cs typeface="Times New Roman" pitchFamily="18" charset="0"/>
              </a:rPr>
              <a:t>, kde se kombinují služby a zážit</a:t>
            </a:r>
            <a:r>
              <a:rPr lang="cs-CZ" altLang="cs-CZ" sz="2400" smtClean="0"/>
              <a:t>ky</a:t>
            </a:r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endParaRPr lang="cs-CZ" altLang="cs-CZ" sz="2400" smtClean="0"/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         </a:t>
            </a:r>
            <a:r>
              <a:rPr lang="cs-CZ" altLang="cs-CZ" sz="2400" smtClean="0">
                <a:cs typeface="Times New Roman" pitchFamily="18" charset="0"/>
              </a:rPr>
              <a:t>podnikatelská síť</a:t>
            </a:r>
            <a:r>
              <a:rPr lang="cs-CZ" altLang="cs-CZ" sz="2400" smtClean="0"/>
              <a:t>:</a:t>
            </a:r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2400" smtClean="0"/>
              <a:t>       -</a:t>
            </a:r>
            <a:r>
              <a:rPr lang="cs-CZ" altLang="cs-CZ" sz="2400" smtClean="0">
                <a:cs typeface="Times New Roman" pitchFamily="18" charset="0"/>
              </a:rPr>
              <a:t> spíše kooperativní než soutěživé vztahy</a:t>
            </a:r>
            <a:endParaRPr lang="cs-CZ" altLang="cs-CZ" sz="2400" smtClean="0"/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2400" smtClean="0"/>
              <a:t>       - vztahy se </a:t>
            </a:r>
            <a:r>
              <a:rPr lang="cs-CZ" altLang="cs-CZ" sz="2400" smtClean="0">
                <a:cs typeface="Times New Roman" pitchFamily="18" charset="0"/>
              </a:rPr>
              <a:t>vyznačují stabilitou a sahají přes hranice vlastního podnik</a:t>
            </a:r>
            <a:endParaRPr lang="cs-CZ" altLang="cs-CZ" sz="2400" smtClean="0"/>
          </a:p>
          <a:p>
            <a:pPr marL="381000" indent="-381000" algn="just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endParaRPr lang="cs-CZ" altLang="cs-CZ" sz="1600" smtClean="0"/>
          </a:p>
          <a:p>
            <a:pPr marL="381000" indent="-381000" algn="just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endParaRPr lang="cs-CZ" altLang="cs-CZ" sz="1600" smtClean="0"/>
          </a:p>
        </p:txBody>
      </p:sp>
      <p:sp>
        <p:nvSpPr>
          <p:cNvPr id="6148" name="AutoShape 5"/>
          <p:cNvSpPr>
            <a:spLocks noChangeArrowheads="1"/>
          </p:cNvSpPr>
          <p:nvPr/>
        </p:nvSpPr>
        <p:spPr bwMode="auto">
          <a:xfrm>
            <a:off x="3352800" y="3276600"/>
            <a:ext cx="304800" cy="457200"/>
          </a:xfrm>
          <a:prstGeom prst="downArrow">
            <a:avLst>
              <a:gd name="adj1" fmla="val 50000"/>
              <a:gd name="adj2" fmla="val 37500"/>
            </a:avLst>
          </a:prstGeom>
          <a:gradFill rotWithShape="0">
            <a:gsLst>
              <a:gs pos="0">
                <a:srgbClr val="748C78"/>
              </a:gs>
              <a:gs pos="100000">
                <a:srgbClr val="2BA400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Možnosti spolupráce 2/2</a:t>
            </a:r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1000" indent="-381000" algn="just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  <a:defRPr/>
            </a:pPr>
            <a:endParaRPr lang="cs-CZ" dirty="0" smtClean="0"/>
          </a:p>
          <a:p>
            <a:pPr marL="381000" indent="-381000" algn="just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  <a:defRPr/>
            </a:pPr>
            <a:r>
              <a:rPr lang="cs-CZ" sz="2400" dirty="0" smtClean="0">
                <a:cs typeface="Times New Roman" pitchFamily="18" charset="0"/>
              </a:rPr>
              <a:t>Při rozhodování o možnosti spolupráce se porovnává </a:t>
            </a:r>
            <a:r>
              <a:rPr lang="cs-CZ" sz="2400" dirty="0" smtClean="0">
                <a:cs typeface="Times New Roman" pitchFamily="18" charset="0"/>
              </a:rPr>
              <a:t>užitek</a:t>
            </a:r>
            <a:r>
              <a:rPr lang="cs-CZ" sz="2400" dirty="0" smtClean="0"/>
              <a:t> </a:t>
            </a:r>
            <a:r>
              <a:rPr lang="cs-CZ" sz="2400" dirty="0" smtClean="0">
                <a:cs typeface="Times New Roman" pitchFamily="18" charset="0"/>
              </a:rPr>
              <a:t>s transakčními náklady, které vznikají při vytváření podnikatelské sítě. </a:t>
            </a:r>
            <a:r>
              <a:rPr lang="cs-CZ" sz="2400" dirty="0" smtClean="0">
                <a:cs typeface="Times New Roman" pitchFamily="18" charset="0"/>
              </a:rPr>
              <a:t>Náklady jsou tím vyšší, čím větší je počet členů a heterogenních cílů a čím nižší je kvalifikace účastníků a důvěra potenciálních partnerů. </a:t>
            </a:r>
            <a:endParaRPr lang="cs-CZ" sz="2400" dirty="0" smtClean="0"/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cs-CZ" sz="2400" dirty="0" smtClean="0"/>
              <a:t>                                                                 </a:t>
            </a:r>
            <a:r>
              <a:rPr lang="cs-CZ" sz="2400" dirty="0" smtClean="0">
                <a:cs typeface="Times New Roman" pitchFamily="18" charset="0"/>
              </a:rPr>
              <a:t>užitek</a:t>
            </a:r>
          </a:p>
          <a:p>
            <a:pPr marL="381000" indent="-381000" algn="just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  <a:defRPr/>
            </a:pP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smtClean="0"/>
              <a:t>             </a:t>
            </a:r>
            <a:r>
              <a:rPr lang="cs-CZ" sz="2400" dirty="0" smtClean="0">
                <a:cs typeface="Times New Roman" pitchFamily="18" charset="0"/>
              </a:rPr>
              <a:t>sklon ke kooperaci </a:t>
            </a:r>
            <a:r>
              <a:rPr lang="cs-CZ" sz="2400" dirty="0" smtClean="0"/>
              <a:t> </a:t>
            </a:r>
            <a:r>
              <a:rPr lang="cs-CZ" sz="2400" dirty="0" smtClean="0">
                <a:cs typeface="Times New Roman" pitchFamily="18" charset="0"/>
              </a:rPr>
              <a:t>=</a:t>
            </a:r>
            <a:r>
              <a:rPr lang="cs-CZ" sz="2400" dirty="0" smtClean="0"/>
              <a:t> </a:t>
            </a:r>
          </a:p>
          <a:p>
            <a:pPr marL="381000" indent="-38100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cs-CZ" sz="2400" dirty="0" smtClean="0"/>
              <a:t>                                                              </a:t>
            </a:r>
            <a:r>
              <a:rPr lang="cs-CZ" sz="2400" dirty="0" smtClean="0">
                <a:cs typeface="Times New Roman" pitchFamily="18" charset="0"/>
              </a:rPr>
              <a:t>transakční náklady</a:t>
            </a:r>
            <a:endParaRPr lang="cs-CZ" sz="2400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  <a:cs typeface="Times New Roman" pitchFamily="18" charset="0"/>
              </a:rPr>
              <a:t>Veřejný a soukromý sektor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989138"/>
            <a:ext cx="7958138" cy="3881437"/>
          </a:xfrm>
        </p:spPr>
        <p:txBody>
          <a:bodyPr/>
          <a:lstStyle/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Státní i jiné organizace cestovního ruchu mohou být pověřeny:</a:t>
            </a:r>
            <a:endParaRPr lang="cs-CZ" altLang="cs-CZ" sz="2400" smtClean="0"/>
          </a:p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endParaRPr lang="cs-CZ" altLang="cs-CZ" sz="2400" smtClean="0"/>
          </a:p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   </a:t>
            </a:r>
            <a:r>
              <a:rPr lang="cs-CZ" altLang="cs-CZ" sz="2400" smtClean="0"/>
              <a:t> m</a:t>
            </a:r>
            <a:r>
              <a:rPr lang="cs-CZ" altLang="cs-CZ" sz="2400" smtClean="0">
                <a:cs typeface="Times New Roman" pitchFamily="18" charset="0"/>
              </a:rPr>
              <a:t>arketingovým výzkumem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</a:t>
            </a:r>
            <a:r>
              <a:rPr lang="cs-CZ" altLang="cs-CZ" sz="2400" smtClean="0">
                <a:cs typeface="Times New Roman" pitchFamily="18" charset="0"/>
              </a:rPr>
              <a:t>    </a:t>
            </a:r>
            <a:r>
              <a:rPr lang="cs-CZ" altLang="cs-CZ" sz="2400" smtClean="0"/>
              <a:t>t</a:t>
            </a:r>
            <a:r>
              <a:rPr lang="cs-CZ" altLang="cs-CZ" sz="2400" smtClean="0">
                <a:cs typeface="Times New Roman" pitchFamily="18" charset="0"/>
              </a:rPr>
              <a:t>vorbou image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</a:t>
            </a:r>
            <a:r>
              <a:rPr lang="cs-CZ" altLang="cs-CZ" sz="2400" smtClean="0">
                <a:cs typeface="Times New Roman" pitchFamily="18" charset="0"/>
              </a:rPr>
              <a:t>    </a:t>
            </a:r>
            <a:r>
              <a:rPr lang="cs-CZ" altLang="cs-CZ" sz="2400" smtClean="0"/>
              <a:t>v</a:t>
            </a:r>
            <a:r>
              <a:rPr lang="cs-CZ" altLang="cs-CZ" sz="2400" smtClean="0">
                <a:cs typeface="Times New Roman" pitchFamily="18" charset="0"/>
              </a:rPr>
              <a:t>ztahy s veřejností a podporou prodeje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    </a:t>
            </a:r>
            <a:r>
              <a:rPr lang="cs-CZ" altLang="cs-CZ" sz="2400" smtClean="0"/>
              <a:t>p</a:t>
            </a:r>
            <a:r>
              <a:rPr lang="cs-CZ" altLang="cs-CZ" sz="2400" smtClean="0">
                <a:cs typeface="Times New Roman" pitchFamily="18" charset="0"/>
              </a:rPr>
              <a:t>oskytováním informací návštěvníků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    </a:t>
            </a:r>
            <a:r>
              <a:rPr lang="cs-CZ" altLang="cs-CZ" sz="2400" smtClean="0"/>
              <a:t>r</a:t>
            </a:r>
            <a:r>
              <a:rPr lang="cs-CZ" altLang="cs-CZ" sz="2400" smtClean="0">
                <a:cs typeface="Times New Roman" pitchFamily="18" charset="0"/>
              </a:rPr>
              <a:t>ozvojem nabídky produktů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    </a:t>
            </a:r>
            <a:r>
              <a:rPr lang="cs-CZ" altLang="cs-CZ" sz="2400" smtClean="0"/>
              <a:t>d</a:t>
            </a:r>
            <a:r>
              <a:rPr lang="cs-CZ" altLang="cs-CZ" sz="2400" smtClean="0">
                <a:cs typeface="Times New Roman" pitchFamily="18" charset="0"/>
              </a:rPr>
              <a:t>ohledem nad kvalitou služeb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    </a:t>
            </a:r>
            <a:r>
              <a:rPr lang="cs-CZ" altLang="cs-CZ" sz="2400" smtClean="0"/>
              <a:t>a</a:t>
            </a:r>
            <a:r>
              <a:rPr lang="cs-CZ" altLang="cs-CZ" sz="2400" smtClean="0">
                <a:cs typeface="Times New Roman" pitchFamily="18" charset="0"/>
              </a:rPr>
              <a:t>sistencí při pronikání na nové trhy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    </a:t>
            </a:r>
            <a:r>
              <a:rPr lang="cs-CZ" altLang="cs-CZ" sz="2400" smtClean="0"/>
              <a:t>r</a:t>
            </a:r>
            <a:r>
              <a:rPr lang="cs-CZ" altLang="cs-CZ" sz="2400" smtClean="0">
                <a:cs typeface="Times New Roman" pitchFamily="18" charset="0"/>
              </a:rPr>
              <a:t>ozvojem turistické poptávky</a:t>
            </a:r>
          </a:p>
          <a:p>
            <a:pPr algn="just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>
                <a:cs typeface="Times New Roman" pitchFamily="18" charset="0"/>
              </a:rPr>
              <a:t>     </a:t>
            </a:r>
            <a:r>
              <a:rPr lang="cs-CZ" altLang="cs-CZ" sz="2400" smtClean="0"/>
              <a:t>p</a:t>
            </a:r>
            <a:r>
              <a:rPr lang="cs-CZ" altLang="cs-CZ" sz="2400" smtClean="0">
                <a:cs typeface="Times New Roman" pitchFamily="18" charset="0"/>
              </a:rPr>
              <a:t>řípravou půdy pro setkávání a uzavírání kontraktů</a:t>
            </a:r>
          </a:p>
          <a:p>
            <a:pPr eaLnBrk="1" hangingPunct="1"/>
            <a:endParaRPr lang="cs-CZ" altLang="cs-CZ" sz="1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  <a:cs typeface="Times New Roman" pitchFamily="18" charset="0"/>
              </a:rPr>
              <a:t>Konkurenční strategie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Char char="•"/>
            </a:pPr>
            <a:r>
              <a:rPr lang="cs-CZ" altLang="cs-CZ" sz="1800" smtClean="0">
                <a:cs typeface="Times New Roman" pitchFamily="18" charset="0"/>
              </a:rPr>
              <a:t>Destinační společnost kombinuje atraktivity a služby tak, aby poskytovaly zvláštní výhody</a:t>
            </a:r>
            <a:r>
              <a:rPr lang="cs-CZ" altLang="cs-CZ" sz="1800" smtClean="0"/>
              <a:t>, </a:t>
            </a:r>
            <a:r>
              <a:rPr lang="cs-CZ" altLang="cs-CZ" sz="1800" smtClean="0">
                <a:cs typeface="Times New Roman" pitchFamily="18" charset="0"/>
              </a:rPr>
              <a:t>které konkurenční produkty destinace nenabízejí. Tyto komparativní výhody produktu destinace se mohou opírat o:</a:t>
            </a:r>
            <a:endParaRPr lang="cs-CZ" altLang="cs-CZ" sz="1800" smtClean="0"/>
          </a:p>
          <a:p>
            <a:pPr eaLnBrk="1" hangingPunct="1">
              <a:buFontTx/>
              <a:buChar char="•"/>
            </a:pPr>
            <a:r>
              <a:rPr lang="cs-CZ" altLang="cs-CZ" sz="1800" smtClean="0"/>
              <a:t>       - spolehlivost</a:t>
            </a:r>
          </a:p>
          <a:p>
            <a:pPr eaLnBrk="1" hangingPunct="1">
              <a:buFontTx/>
              <a:buChar char="-"/>
            </a:pPr>
            <a:r>
              <a:rPr lang="cs-CZ" altLang="cs-CZ" sz="1800" smtClean="0"/>
              <a:t>       - kvalitu</a:t>
            </a:r>
          </a:p>
          <a:p>
            <a:pPr eaLnBrk="1" hangingPunct="1">
              <a:buFontTx/>
              <a:buChar char="-"/>
            </a:pPr>
            <a:r>
              <a:rPr lang="cs-CZ" altLang="cs-CZ" sz="1800" smtClean="0"/>
              <a:t>       - </a:t>
            </a:r>
            <a:r>
              <a:rPr lang="cs-CZ" altLang="cs-CZ" sz="1800" smtClean="0">
                <a:cs typeface="Times New Roman" pitchFamily="18" charset="0"/>
              </a:rPr>
              <a:t>pěkný design</a:t>
            </a:r>
            <a:endParaRPr lang="cs-CZ" altLang="cs-CZ" sz="1800" smtClean="0"/>
          </a:p>
          <a:p>
            <a:pPr eaLnBrk="1" hangingPunct="1">
              <a:buFontTx/>
              <a:buChar char="-"/>
            </a:pPr>
            <a:r>
              <a:rPr lang="cs-CZ" altLang="cs-CZ" sz="1800" smtClean="0"/>
              <a:t>       - </a:t>
            </a:r>
            <a:r>
              <a:rPr lang="cs-CZ" altLang="cs-CZ" sz="1800" smtClean="0">
                <a:cs typeface="Times New Roman" pitchFamily="18" charset="0"/>
              </a:rPr>
              <a:t>nižší ceny </a:t>
            </a:r>
            <a:endParaRPr lang="cs-CZ" altLang="cs-CZ" sz="1800" smtClean="0"/>
          </a:p>
          <a:p>
            <a:pPr eaLnBrk="1" hangingPunct="1">
              <a:buFontTx/>
              <a:buChar char="-"/>
            </a:pPr>
            <a:r>
              <a:rPr lang="cs-CZ" altLang="cs-CZ" sz="1800" smtClean="0"/>
              <a:t>       - </a:t>
            </a:r>
            <a:r>
              <a:rPr lang="cs-CZ" altLang="cs-CZ" sz="1800" smtClean="0">
                <a:cs typeface="Times New Roman" pitchFamily="18" charset="0"/>
              </a:rPr>
              <a:t>doplňkové služby za jednu cenu</a:t>
            </a:r>
            <a:endParaRPr lang="cs-CZ" altLang="cs-CZ" sz="1800" smtClean="0"/>
          </a:p>
          <a:p>
            <a:pPr eaLnBrk="1" hangingPunct="1">
              <a:buFontTx/>
              <a:buChar char="-"/>
            </a:pPr>
            <a:r>
              <a:rPr lang="cs-CZ" altLang="cs-CZ" sz="1800" smtClean="0"/>
              <a:t>       - </a:t>
            </a:r>
            <a:r>
              <a:rPr lang="cs-CZ" altLang="cs-CZ" sz="1800" smtClean="0">
                <a:cs typeface="Times New Roman" pitchFamily="18" charset="0"/>
              </a:rPr>
              <a:t>pružnost produktu</a:t>
            </a:r>
            <a:endParaRPr lang="cs-CZ" altLang="cs-CZ" sz="1800" smtClean="0"/>
          </a:p>
          <a:p>
            <a:pPr eaLnBrk="1" hangingPunct="1"/>
            <a:endParaRPr lang="cs-CZ" altLang="cs-CZ" sz="1800" smtClean="0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990600" y="5181600"/>
            <a:ext cx="373380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>
                <a:cs typeface="Times New Roman" pitchFamily="18" charset="0"/>
              </a:rPr>
              <a:t>Pro rozlišení destinací může sloužit jako odrazový můstek diferenciační matice, ve které se vyberou dvě důležitá kritéria.</a:t>
            </a:r>
            <a:r>
              <a:rPr lang="cs-CZ" altLang="cs-CZ" sz="1600" b="1">
                <a:cs typeface="Times New Roman" pitchFamily="18" charset="0"/>
              </a:rPr>
              <a:t> </a:t>
            </a:r>
            <a:endParaRPr lang="cs-CZ" altLang="cs-CZ" sz="1600" b="1"/>
          </a:p>
        </p:txBody>
      </p:sp>
      <p:pic>
        <p:nvPicPr>
          <p:cNvPr id="9221" name="Picture 5" descr="auto0"/>
          <p:cNvPicPr>
            <a:picLocks noChangeAspect="1" noChangeArrowheads="1"/>
          </p:cNvPicPr>
          <p:nvPr/>
        </p:nvPicPr>
        <p:blipFill>
          <a:blip r:embed="rId2" cstate="print">
            <a:lum bright="6000" contrast="-6000"/>
          </a:blip>
          <a:srcRect/>
          <a:stretch>
            <a:fillRect/>
          </a:stretch>
        </p:blipFill>
        <p:spPr bwMode="auto">
          <a:xfrm>
            <a:off x="4800600" y="3276600"/>
            <a:ext cx="4038600" cy="2536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I</a:t>
            </a:r>
            <a:r>
              <a:rPr lang="cs-CZ" altLang="cs-CZ" smtClean="0">
                <a:solidFill>
                  <a:schemeClr val="tx1"/>
                </a:solidFill>
                <a:cs typeface="Times New Roman" pitchFamily="18" charset="0"/>
              </a:rPr>
              <a:t>nformační technologie</a:t>
            </a:r>
            <a:r>
              <a:rPr lang="cs-CZ" altLang="cs-CZ" sz="3600" b="1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endParaRPr lang="cs-CZ" altLang="cs-CZ" sz="3600" b="1" smtClean="0">
              <a:solidFill>
                <a:schemeClr val="tx1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>
                <a:cs typeface="Times New Roman" pitchFamily="18" charset="0"/>
              </a:rPr>
              <a:t>Vytvoření elektronického trhu je příležitostí pro kooperativní marketing v cestovním ruchu. Používání telekomunikací při přenosu dat v marketingu a managementu usnadňuje inovaci produktu a zvyšuje výkonnost organizací v cestovním ruchu. Klienti nejsou pasivními spotřebiteli, ale těží z lepší dostupnosti informací, cenové transparentnosti a možnosti okamžité rezervace. </a:t>
            </a:r>
          </a:p>
          <a:p>
            <a:pPr eaLnBrk="1" hangingPunct="1"/>
            <a:endParaRPr lang="cs-CZ" altLang="cs-CZ" sz="1800" smtClean="0"/>
          </a:p>
        </p:txBody>
      </p:sp>
      <p:pic>
        <p:nvPicPr>
          <p:cNvPr id="10244" name="Picture 4" descr="auto0"/>
          <p:cNvPicPr>
            <a:picLocks noChangeAspect="1" noChangeArrowheads="1"/>
          </p:cNvPicPr>
          <p:nvPr/>
        </p:nvPicPr>
        <p:blipFill>
          <a:blip r:embed="rId2" cstate="print">
            <a:lum bright="-6000" contrast="24000"/>
            <a:grayscl/>
          </a:blip>
          <a:srcRect/>
          <a:stretch>
            <a:fillRect/>
          </a:stretch>
        </p:blipFill>
        <p:spPr bwMode="auto">
          <a:xfrm>
            <a:off x="1676400" y="3733800"/>
            <a:ext cx="5715000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auto0"/>
          <p:cNvPicPr>
            <a:picLocks noChangeAspect="1" noChangeArrowheads="1"/>
          </p:cNvPicPr>
          <p:nvPr/>
        </p:nvPicPr>
        <p:blipFill>
          <a:blip r:embed="rId2" cstate="print">
            <a:lum bright="6000" contrast="-6000"/>
          </a:blip>
          <a:srcRect/>
          <a:stretch>
            <a:fillRect/>
          </a:stretch>
        </p:blipFill>
        <p:spPr bwMode="auto">
          <a:xfrm>
            <a:off x="2590800" y="3657600"/>
            <a:ext cx="632460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620713"/>
            <a:ext cx="6877050" cy="1143000"/>
          </a:xfrm>
        </p:spPr>
        <p:txBody>
          <a:bodyPr/>
          <a:lstStyle/>
          <a:p>
            <a:pPr eaLnBrk="1" hangingPunct="1"/>
            <a:r>
              <a:rPr lang="cs-CZ" altLang="cs-CZ" sz="3600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Překážky v marketingu a managementu destinací</a:t>
            </a: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/>
              <a:t>  </a:t>
            </a:r>
            <a:r>
              <a:rPr lang="cs-CZ" altLang="cs-CZ" sz="1800" smtClean="0">
                <a:cs typeface="Times New Roman" pitchFamily="18" charset="0"/>
              </a:rPr>
              <a:t>Některé destinace se musí vyrovnat se ztrátou loajality zákazníků</a:t>
            </a:r>
            <a:r>
              <a:rPr lang="cs-CZ" altLang="cs-CZ" sz="1800" smtClean="0"/>
              <a:t>.</a:t>
            </a:r>
          </a:p>
          <a:p>
            <a:pPr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/>
              <a:t>  </a:t>
            </a:r>
            <a:r>
              <a:rPr lang="cs-CZ" altLang="cs-CZ" sz="1800" smtClean="0">
                <a:cs typeface="Times New Roman" pitchFamily="18" charset="0"/>
              </a:rPr>
              <a:t>Často chybí prostředky a kompetence pro oslovování nových trhů. </a:t>
            </a:r>
            <a:endParaRPr lang="cs-CZ" altLang="cs-CZ" sz="1800" smtClean="0"/>
          </a:p>
          <a:p>
            <a:pPr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/>
              <a:t>  </a:t>
            </a:r>
            <a:r>
              <a:rPr lang="cs-CZ" altLang="cs-CZ" sz="1800" smtClean="0">
                <a:cs typeface="Times New Roman" pitchFamily="18" charset="0"/>
              </a:rPr>
              <a:t>V porovnání s jinými obory nelze produkty místně oddělit a přesunout. </a:t>
            </a:r>
            <a:endParaRPr lang="cs-CZ" altLang="cs-CZ" sz="1800" smtClean="0"/>
          </a:p>
          <a:p>
            <a:pPr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/>
              <a:t>  </a:t>
            </a:r>
            <a:r>
              <a:rPr lang="cs-CZ" altLang="cs-CZ" sz="1800" smtClean="0">
                <a:cs typeface="Times New Roman" pitchFamily="18" charset="0"/>
              </a:rPr>
              <a:t>Image destinací je nevýrazná kvůli odbytým produktům destinace. </a:t>
            </a:r>
            <a:endParaRPr lang="cs-CZ" altLang="cs-CZ" sz="1800" smtClean="0"/>
          </a:p>
          <a:p>
            <a:pPr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/>
              <a:t>  </a:t>
            </a:r>
            <a:r>
              <a:rPr lang="cs-CZ" altLang="cs-CZ" sz="1800" smtClean="0">
                <a:cs typeface="Times New Roman" pitchFamily="18" charset="0"/>
              </a:rPr>
              <a:t>V řetězci služeb se mohou nacházet slabá místa</a:t>
            </a:r>
            <a:r>
              <a:rPr lang="cs-CZ" altLang="cs-CZ" sz="1800" smtClean="0"/>
              <a:t>.</a:t>
            </a:r>
          </a:p>
          <a:p>
            <a:pPr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/>
              <a:t>  </a:t>
            </a:r>
            <a:r>
              <a:rPr lang="cs-CZ" altLang="cs-CZ" sz="1800" smtClean="0">
                <a:cs typeface="Times New Roman" pitchFamily="18" charset="0"/>
              </a:rPr>
              <a:t>Chabý přístup k inovacím a obměňování nabídky.</a:t>
            </a:r>
            <a:endParaRPr lang="cs-CZ" altLang="cs-CZ" sz="1800" smtClean="0"/>
          </a:p>
          <a:p>
            <a:pPr>
              <a:spcBef>
                <a:spcPct val="0"/>
              </a:spcBef>
              <a:buClrTx/>
              <a:buFontTx/>
              <a:buChar char="•"/>
            </a:pPr>
            <a:r>
              <a:rPr lang="cs-CZ" altLang="cs-CZ" sz="1800" smtClean="0"/>
              <a:t>  </a:t>
            </a:r>
            <a:r>
              <a:rPr lang="cs-CZ" altLang="cs-CZ" sz="1800" smtClean="0">
                <a:cs typeface="Times New Roman" pitchFamily="18" charset="0"/>
              </a:rPr>
              <a:t>Yield management není využíván dostatečně.</a:t>
            </a:r>
            <a:endParaRPr lang="cs-CZ" altLang="cs-CZ" sz="18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Segmentace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Char char="•"/>
            </a:pP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V praxi se používá </a:t>
            </a:r>
            <a:r>
              <a:rPr lang="cs-CZ" altLang="cs-CZ" sz="1600" smtClean="0"/>
              <a:t>v</a:t>
            </a:r>
            <a:r>
              <a:rPr lang="cs-CZ" altLang="cs-CZ" sz="1600" smtClean="0">
                <a:cs typeface="Times New Roman" pitchFamily="18" charset="0"/>
              </a:rPr>
              <a:t>íceúrovňová</a:t>
            </a: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segmentace,</a:t>
            </a:r>
            <a:r>
              <a:rPr lang="cs-CZ" altLang="cs-CZ" sz="1600" smtClean="0"/>
              <a:t> </a:t>
            </a:r>
          </a:p>
          <a:p>
            <a:pPr marL="0" indent="0" eaLnBrk="1" hangingPunct="1">
              <a:buFontTx/>
              <a:buNone/>
            </a:pPr>
            <a:r>
              <a:rPr lang="cs-CZ" altLang="cs-CZ" sz="1600" smtClean="0">
                <a:cs typeface="Times New Roman" pitchFamily="18" charset="0"/>
              </a:rPr>
              <a:t>kdy</a:t>
            </a: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jsou zákazníci</a:t>
            </a: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rozděleni</a:t>
            </a: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alespoň podle </a:t>
            </a:r>
            <a:endParaRPr lang="cs-CZ" altLang="cs-CZ" sz="1600" smtClean="0"/>
          </a:p>
          <a:p>
            <a:pPr marL="0" indent="0" eaLnBrk="1" hangingPunct="1">
              <a:buFontTx/>
              <a:buNone/>
            </a:pPr>
            <a:r>
              <a:rPr lang="cs-CZ" altLang="cs-CZ" sz="1600" smtClean="0">
                <a:cs typeface="Times New Roman" pitchFamily="18" charset="0"/>
              </a:rPr>
              <a:t>geografického a</a:t>
            </a: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demografického hlediska.</a:t>
            </a:r>
            <a:r>
              <a:rPr lang="cs-CZ" altLang="cs-CZ" sz="1600" smtClean="0"/>
              <a:t> </a:t>
            </a:r>
          </a:p>
          <a:p>
            <a:pPr marL="0" indent="0" eaLnBrk="1" hangingPunct="1">
              <a:buFontTx/>
              <a:buChar char="•"/>
            </a:pP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Pro</a:t>
            </a:r>
            <a:r>
              <a:rPr lang="cs-CZ" altLang="cs-CZ" sz="1600" smtClean="0"/>
              <a:t> </a:t>
            </a:r>
            <a:r>
              <a:rPr lang="cs-CZ" altLang="cs-CZ" sz="1600" smtClean="0">
                <a:cs typeface="Times New Roman" pitchFamily="18" charset="0"/>
              </a:rPr>
              <a:t>segmentaci lze použít několik</a:t>
            </a:r>
            <a:r>
              <a:rPr lang="cs-CZ" altLang="cs-CZ" sz="1600" smtClean="0"/>
              <a:t> </a:t>
            </a:r>
          </a:p>
          <a:p>
            <a:pPr marL="0" indent="0" eaLnBrk="1" hangingPunct="1">
              <a:buFontTx/>
              <a:buNone/>
            </a:pPr>
            <a:r>
              <a:rPr lang="cs-CZ" altLang="cs-CZ" sz="1600" smtClean="0">
                <a:cs typeface="Times New Roman" pitchFamily="18" charset="0"/>
              </a:rPr>
              <a:t>následujících kritérií:</a:t>
            </a:r>
            <a:endParaRPr lang="cs-CZ" altLang="cs-CZ" sz="1600" smtClean="0"/>
          </a:p>
          <a:p>
            <a:pPr marL="0" indent="0" eaLnBrk="1" hangingPunct="1">
              <a:buFontTx/>
              <a:buNone/>
            </a:pPr>
            <a:endParaRPr lang="cs-CZ" altLang="cs-CZ" sz="1600" smtClean="0"/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altLang="cs-CZ" sz="1600" smtClean="0">
                <a:cs typeface="Times New Roman" pitchFamily="18" charset="0"/>
              </a:rPr>
              <a:t>   geografické </a:t>
            </a:r>
            <a:endParaRPr lang="cs-CZ" altLang="cs-CZ" sz="1600" smtClean="0"/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altLang="cs-CZ" sz="1600" smtClean="0">
                <a:cs typeface="Times New Roman" pitchFamily="18" charset="0"/>
              </a:rPr>
              <a:t>   sociodemografické </a:t>
            </a:r>
            <a:endParaRPr lang="cs-CZ" altLang="cs-CZ" sz="1600" smtClean="0"/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altLang="cs-CZ" sz="1600" smtClean="0">
                <a:cs typeface="Times New Roman" pitchFamily="18" charset="0"/>
              </a:rPr>
              <a:t>   psychografické </a:t>
            </a:r>
            <a:endParaRPr lang="cs-CZ" altLang="cs-CZ" sz="1600" smtClean="0"/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altLang="cs-CZ" sz="1600" smtClean="0">
                <a:cs typeface="Times New Roman" pitchFamily="18" charset="0"/>
              </a:rPr>
              <a:t>   nákupní situace</a:t>
            </a:r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altLang="cs-CZ" sz="1600" smtClean="0">
                <a:cs typeface="Times New Roman" pitchFamily="18" charset="0"/>
              </a:rPr>
              <a:t>   postoje k ceně</a:t>
            </a:r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altLang="cs-CZ" sz="1600" smtClean="0">
                <a:cs typeface="Times New Roman" pitchFamily="18" charset="0"/>
              </a:rPr>
              <a:t>   </a:t>
            </a:r>
            <a:r>
              <a:rPr lang="cs-CZ" altLang="cs-CZ" sz="1600" smtClean="0"/>
              <a:t>f</a:t>
            </a:r>
            <a:r>
              <a:rPr lang="cs-CZ" altLang="cs-CZ" sz="1600" smtClean="0">
                <a:cs typeface="Times New Roman" pitchFamily="18" charset="0"/>
              </a:rPr>
              <a:t>áze životního cyklu</a:t>
            </a:r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altLang="cs-CZ" sz="1600" smtClean="0">
                <a:cs typeface="Times New Roman" pitchFamily="18" charset="0"/>
              </a:rPr>
              <a:t>   </a:t>
            </a:r>
            <a:r>
              <a:rPr lang="cs-CZ" altLang="cs-CZ" sz="1600" smtClean="0"/>
              <a:t>m</a:t>
            </a:r>
            <a:r>
              <a:rPr lang="cs-CZ" altLang="cs-CZ" sz="1600" smtClean="0">
                <a:cs typeface="Times New Roman" pitchFamily="18" charset="0"/>
              </a:rPr>
              <a:t>otivů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smtClean="0"/>
          </a:p>
        </p:txBody>
      </p:sp>
      <p:pic>
        <p:nvPicPr>
          <p:cNvPr id="12292" name="Picture 5" descr="auto0"/>
          <p:cNvPicPr>
            <a:picLocks noChangeAspect="1" noChangeArrowheads="1"/>
          </p:cNvPicPr>
          <p:nvPr/>
        </p:nvPicPr>
        <p:blipFill>
          <a:blip r:embed="rId2" cstate="print">
            <a:lum contrast="12000"/>
          </a:blip>
          <a:srcRect/>
          <a:stretch>
            <a:fillRect/>
          </a:stretch>
        </p:blipFill>
        <p:spPr bwMode="auto">
          <a:xfrm>
            <a:off x="5029200" y="4495800"/>
            <a:ext cx="3886200" cy="2008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2293" name="Picture 6" descr="auto0"/>
          <p:cNvPicPr>
            <a:picLocks noChangeAspect="1" noChangeArrowheads="1"/>
          </p:cNvPicPr>
          <p:nvPr/>
        </p:nvPicPr>
        <p:blipFill>
          <a:blip r:embed="rId3" cstate="print">
            <a:lum contrast="40000"/>
          </a:blip>
          <a:srcRect/>
          <a:stretch>
            <a:fillRect/>
          </a:stretch>
        </p:blipFill>
        <p:spPr bwMode="auto">
          <a:xfrm>
            <a:off x="5029200" y="2209800"/>
            <a:ext cx="3886200" cy="2192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447800"/>
            <a:ext cx="3962400" cy="2060575"/>
          </a:xfrm>
        </p:spPr>
        <p:txBody>
          <a:bodyPr/>
          <a:lstStyle/>
          <a:p>
            <a:pPr algn="l" eaLnBrk="1" hangingPunct="1"/>
            <a:r>
              <a:rPr lang="cs-CZ" altLang="cs-CZ" sz="3200" smtClean="0">
                <a:solidFill>
                  <a:schemeClr val="tx1"/>
                </a:solidFill>
                <a:cs typeface="Times New Roman" pitchFamily="18" charset="0"/>
              </a:rPr>
              <a:t>Účinek marketingových </a:t>
            </a:r>
            <a:r>
              <a:rPr lang="cs-CZ" altLang="cs-CZ" sz="3200" smtClean="0">
                <a:solidFill>
                  <a:schemeClr val="tx1"/>
                </a:solidFill>
              </a:rPr>
              <a:t/>
            </a:r>
            <a:br>
              <a:rPr lang="cs-CZ" altLang="cs-CZ" sz="3200" smtClean="0">
                <a:solidFill>
                  <a:schemeClr val="tx1"/>
                </a:solidFill>
              </a:rPr>
            </a:br>
            <a:r>
              <a:rPr lang="cs-CZ" altLang="cs-CZ" sz="3200" smtClean="0">
                <a:solidFill>
                  <a:schemeClr val="tx1"/>
                </a:solidFill>
                <a:cs typeface="Times New Roman" pitchFamily="18" charset="0"/>
              </a:rPr>
              <a:t>nástrojů na umísťování</a:t>
            </a:r>
            <a:r>
              <a:rPr lang="cs-CZ" altLang="cs-CZ" sz="3200" u="sng" smtClean="0">
                <a:solidFill>
                  <a:srgbClr val="CC0000"/>
                </a:solidFill>
                <a:latin typeface="Trebuchet MS" pitchFamily="34" charset="0"/>
              </a:rPr>
              <a:t> </a:t>
            </a:r>
          </a:p>
        </p:txBody>
      </p:sp>
      <p:pic>
        <p:nvPicPr>
          <p:cNvPr id="13315" name="Picture 5" descr="auto0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2" cstate="print">
            <a:lum contrast="12000"/>
          </a:blip>
          <a:srcRect/>
          <a:stretch>
            <a:fillRect/>
          </a:stretch>
        </p:blipFill>
        <p:spPr>
          <a:xfrm>
            <a:off x="228600" y="3200400"/>
            <a:ext cx="4267200" cy="2971800"/>
          </a:xfrm>
          <a:noFill/>
          <a:ln>
            <a:solidFill>
              <a:schemeClr val="tx1"/>
            </a:solidFill>
          </a:ln>
        </p:spPr>
      </p:pic>
      <p:pic>
        <p:nvPicPr>
          <p:cNvPr id="13316" name="Picture 6" descr="auto0"/>
          <p:cNvPicPr>
            <a:picLocks noChangeAspect="1" noChangeArrowheads="1"/>
          </p:cNvPicPr>
          <p:nvPr>
            <p:ph type="body" sz="half" idx="2"/>
          </p:nvPr>
        </p:nvPicPr>
        <p:blipFill>
          <a:blip r:embed="rId3" cstate="print">
            <a:lum bright="6000" contrast="12000"/>
          </a:blip>
          <a:srcRect/>
          <a:stretch>
            <a:fillRect/>
          </a:stretch>
        </p:blipFill>
        <p:spPr>
          <a:xfrm>
            <a:off x="4495800" y="3200400"/>
            <a:ext cx="4411663" cy="2979738"/>
          </a:xfrm>
          <a:noFill/>
          <a:ln>
            <a:solidFill>
              <a:schemeClr val="tx1"/>
            </a:solidFill>
          </a:ln>
        </p:spPr>
      </p:pic>
      <p:sp>
        <p:nvSpPr>
          <p:cNvPr id="13317" name="Rectangle 7"/>
          <p:cNvSpPr>
            <a:spLocks noChangeArrowheads="1"/>
          </p:cNvSpPr>
          <p:nvPr/>
        </p:nvSpPr>
        <p:spPr bwMode="auto">
          <a:xfrm>
            <a:off x="4572000" y="1905000"/>
            <a:ext cx="5029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r>
              <a:rPr lang="cs-CZ" altLang="cs-CZ" sz="3200"/>
              <a:t>V</a:t>
            </a:r>
            <a:r>
              <a:rPr lang="cs-CZ" altLang="cs-CZ" sz="3200">
                <a:cs typeface="Times New Roman" pitchFamily="18" charset="0"/>
              </a:rPr>
              <a:t>liv </a:t>
            </a:r>
            <a:r>
              <a:rPr lang="cs-CZ" altLang="cs-CZ" sz="3200"/>
              <a:t>marketingových nástrojů </a:t>
            </a:r>
            <a:r>
              <a:rPr lang="cs-CZ" altLang="cs-CZ" sz="3200">
                <a:cs typeface="Times New Roman" pitchFamily="18" charset="0"/>
              </a:rPr>
              <a:t>na organizace </a:t>
            </a:r>
            <a:r>
              <a:rPr lang="cs-CZ" altLang="cs-CZ" sz="3200"/>
              <a:t>CR</a:t>
            </a:r>
            <a:endParaRPr lang="cs-CZ" altLang="cs-CZ" sz="3200" u="sng">
              <a:latin typeface="Trebuchet MS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914400"/>
            <a:ext cx="7378700" cy="1143000"/>
          </a:xfrm>
        </p:spPr>
        <p:txBody>
          <a:bodyPr/>
          <a:lstStyle/>
          <a:p>
            <a:pPr eaLnBrk="1" hangingPunct="1"/>
            <a:r>
              <a:rPr lang="cs-CZ" altLang="cs-CZ" sz="4000" smtClean="0">
                <a:solidFill>
                  <a:schemeClr val="tx1"/>
                </a:solidFill>
                <a:cs typeface="Times New Roman" pitchFamily="18" charset="0"/>
              </a:rPr>
              <a:t>Využití informačních </a:t>
            </a:r>
            <a:r>
              <a:rPr lang="cs-CZ" altLang="cs-CZ" sz="4000" smtClean="0">
                <a:solidFill>
                  <a:schemeClr val="tx1"/>
                </a:solidFill>
              </a:rPr>
              <a:t>technologií </a:t>
            </a:r>
            <a:r>
              <a:rPr lang="cs-CZ" altLang="cs-CZ" sz="4000" smtClean="0">
                <a:solidFill>
                  <a:schemeClr val="tx1"/>
                </a:solidFill>
                <a:cs typeface="Times New Roman" pitchFamily="18" charset="0"/>
              </a:rPr>
              <a:t>v cestovním ruchu 1/2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u="sng" smtClean="0">
                <a:cs typeface="Times New Roman" pitchFamily="18" charset="0"/>
              </a:rPr>
              <a:t>Manažerské informační systémy</a:t>
            </a:r>
            <a:r>
              <a:rPr lang="cs-CZ" altLang="cs-CZ" sz="2400" smtClean="0">
                <a:cs typeface="Times New Roman" pitchFamily="18" charset="0"/>
              </a:rPr>
              <a:t> (MIS) mají význam v podpoře marketingu. Získaná data vstupují do zákaznického informačního systému. Díky zpětné odezvě lze dosáhnout osobního přístupu. CRS a GDS jsou dnes neodmyslitelné počítačové rezervační systémy mezi podniky cestovního ruchu. Přes dynamický vývoj CRS a GDS mají tyto rezervační systémy význam hlavně pro obchodní cestující, kteří provádějí rezervace ubytování a letenek nebo půjčování auta.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7378700" cy="1143000"/>
          </a:xfrm>
        </p:spPr>
        <p:txBody>
          <a:bodyPr/>
          <a:lstStyle/>
          <a:p>
            <a:pPr eaLnBrk="1" hangingPunct="1"/>
            <a:r>
              <a:rPr lang="cs-CZ" altLang="cs-CZ" sz="4000" smtClean="0">
                <a:solidFill>
                  <a:schemeClr val="tx1"/>
                </a:solidFill>
                <a:cs typeface="Times New Roman" pitchFamily="18" charset="0"/>
              </a:rPr>
              <a:t>Využití informačních </a:t>
            </a:r>
            <a:r>
              <a:rPr lang="cs-CZ" altLang="cs-CZ" sz="4000" smtClean="0">
                <a:solidFill>
                  <a:schemeClr val="tx1"/>
                </a:solidFill>
              </a:rPr>
              <a:t>technologií </a:t>
            </a:r>
            <a:r>
              <a:rPr lang="cs-CZ" altLang="cs-CZ" sz="4000" smtClean="0">
                <a:solidFill>
                  <a:schemeClr val="tx1"/>
                </a:solidFill>
                <a:cs typeface="Times New Roman" pitchFamily="18" charset="0"/>
              </a:rPr>
              <a:t>v cestovním ruchu 2/2</a:t>
            </a:r>
            <a:endParaRPr lang="cs-CZ" altLang="cs-CZ" sz="4000" smtClean="0"/>
          </a:p>
        </p:txBody>
      </p:sp>
      <p:sp>
        <p:nvSpPr>
          <p:cNvPr id="15363" name="Obdélník 3"/>
          <p:cNvSpPr>
            <a:spLocks noChangeArrowheads="1"/>
          </p:cNvSpPr>
          <p:nvPr/>
        </p:nvSpPr>
        <p:spPr bwMode="auto">
          <a:xfrm>
            <a:off x="539750" y="1989138"/>
            <a:ext cx="82804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 eaLnBrk="0" hangingPunct="0">
              <a:buFontTx/>
              <a:buChar char="•"/>
            </a:pPr>
            <a:r>
              <a:rPr lang="cs-CZ" altLang="cs-CZ" u="sng"/>
              <a:t>I</a:t>
            </a:r>
            <a:r>
              <a:rPr lang="cs-CZ" altLang="cs-CZ" u="sng">
                <a:cs typeface="Times New Roman" pitchFamily="18" charset="0"/>
              </a:rPr>
              <a:t>nformační systémy destinací (DIS),</a:t>
            </a:r>
            <a:r>
              <a:rPr lang="cs-CZ" altLang="cs-CZ">
                <a:cs typeface="Times New Roman" pitchFamily="18" charset="0"/>
              </a:rPr>
              <a:t> na kterých se podílí regionální organizace </a:t>
            </a:r>
            <a:r>
              <a:rPr lang="cs-CZ" altLang="cs-CZ"/>
              <a:t>CR</a:t>
            </a:r>
            <a:r>
              <a:rPr lang="cs-CZ" altLang="cs-CZ">
                <a:cs typeface="Times New Roman" pitchFamily="18" charset="0"/>
              </a:rPr>
              <a:t>. Tyto organizace si uvědomily, že nabídka, která nebude dostupná v elektronické podobě, nevyvolá patřičnou poptávku. Regionální informační a rezervační systémy pokrývají jak malé oblasti tak velké regiony a státy (např. rakouský TIScover- travel information system). Organizace v cestovním ruchu využívají DIS v poradenství a podpoře prodeje. </a:t>
            </a:r>
          </a:p>
          <a:p>
            <a:endParaRPr lang="cs-CZ" altLang="cs-CZ"/>
          </a:p>
        </p:txBody>
      </p:sp>
      <p:pic>
        <p:nvPicPr>
          <p:cNvPr id="15364" name="Picture 4" descr="auto0"/>
          <p:cNvPicPr>
            <a:picLocks noChangeAspect="1" noChangeArrowheads="1"/>
          </p:cNvPicPr>
          <p:nvPr/>
        </p:nvPicPr>
        <p:blipFill>
          <a:blip r:embed="rId2" cstate="print">
            <a:lum contrast="12000"/>
          </a:blip>
          <a:srcRect/>
          <a:stretch>
            <a:fillRect/>
          </a:stretch>
        </p:blipFill>
        <p:spPr bwMode="auto">
          <a:xfrm>
            <a:off x="1042988" y="5257800"/>
            <a:ext cx="739140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P</a:t>
            </a:r>
            <a:r>
              <a:rPr lang="cs-CZ" altLang="cs-CZ" smtClean="0">
                <a:solidFill>
                  <a:schemeClr val="tx1"/>
                </a:solidFill>
                <a:cs typeface="Times New Roman" pitchFamily="18" charset="0"/>
              </a:rPr>
              <a:t>ropagac</a:t>
            </a:r>
            <a:r>
              <a:rPr lang="cs-CZ" altLang="cs-CZ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057400"/>
            <a:ext cx="7958138" cy="3881438"/>
          </a:xfrm>
        </p:spPr>
        <p:txBody>
          <a:bodyPr/>
          <a:lstStyle/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1600" smtClean="0">
                <a:cs typeface="Times New Roman" pitchFamily="18" charset="0"/>
              </a:rPr>
              <a:t>Propagační cíle se skládají ze tří prvků – image, informace a zviditelnění. Image jako kvalitativní cíl může být popsán slovy: „ U nás platí osvědčená pohostinnost, rodinné prostředí za nízkou cenu.“ Cíl poskytnutí informací se může týkat uvedení velikosti podniku, ekologických ukazatelů, atp. Cíle image a informace mohou mít oboustranný vliv. Významná informace </a:t>
            </a:r>
            <a:r>
              <a:rPr lang="cs-CZ" altLang="cs-CZ" sz="1600" smtClean="0"/>
              <a:t>totiž </a:t>
            </a:r>
            <a:r>
              <a:rPr lang="cs-CZ" altLang="cs-CZ" sz="1600" smtClean="0">
                <a:cs typeface="Times New Roman" pitchFamily="18" charset="0"/>
              </a:rPr>
              <a:t>volá po </a:t>
            </a:r>
            <a:r>
              <a:rPr lang="cs-CZ" altLang="cs-CZ" sz="1600" smtClean="0"/>
              <a:t>odpovídající </a:t>
            </a:r>
            <a:r>
              <a:rPr lang="cs-CZ" altLang="cs-CZ" sz="1600" smtClean="0">
                <a:cs typeface="Times New Roman" pitchFamily="18" charset="0"/>
              </a:rPr>
              <a:t>image</a:t>
            </a:r>
            <a:r>
              <a:rPr lang="cs-CZ" altLang="cs-CZ" sz="1600" smtClean="0"/>
              <a:t>!</a:t>
            </a:r>
            <a:r>
              <a:rPr lang="cs-CZ" altLang="cs-CZ" sz="1600" smtClean="0">
                <a:cs typeface="Times New Roman" pitchFamily="18" charset="0"/>
              </a:rPr>
              <a:t> </a:t>
            </a:r>
          </a:p>
          <a:p>
            <a:pPr eaLnBrk="1" hangingPunct="1"/>
            <a:endParaRPr lang="cs-CZ" altLang="cs-CZ" sz="1600" smtClean="0"/>
          </a:p>
        </p:txBody>
      </p:sp>
      <p:grpSp>
        <p:nvGrpSpPr>
          <p:cNvPr id="16388" name="Group 4"/>
          <p:cNvGrpSpPr>
            <a:grpSpLocks/>
          </p:cNvGrpSpPr>
          <p:nvPr/>
        </p:nvGrpSpPr>
        <p:grpSpPr bwMode="auto">
          <a:xfrm>
            <a:off x="762000" y="3505200"/>
            <a:ext cx="8153400" cy="2590800"/>
            <a:chOff x="0" y="0"/>
            <a:chExt cx="3704" cy="1920"/>
          </a:xfrm>
        </p:grpSpPr>
        <p:grpSp>
          <p:nvGrpSpPr>
            <p:cNvPr id="16389" name="Group 5"/>
            <p:cNvGrpSpPr>
              <a:grpSpLocks/>
            </p:cNvGrpSpPr>
            <p:nvPr/>
          </p:nvGrpSpPr>
          <p:grpSpPr bwMode="auto">
            <a:xfrm>
              <a:off x="0" y="0"/>
              <a:ext cx="466" cy="384"/>
              <a:chOff x="0" y="0"/>
              <a:chExt cx="466" cy="384"/>
            </a:xfrm>
          </p:grpSpPr>
          <p:sp>
            <p:nvSpPr>
              <p:cNvPr id="16447" name="Rectangle 6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66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/>
                  <a:t>CÍL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48" name="Rectangle 7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66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0" name="Group 8"/>
            <p:cNvGrpSpPr>
              <a:grpSpLocks/>
            </p:cNvGrpSpPr>
            <p:nvPr/>
          </p:nvGrpSpPr>
          <p:grpSpPr bwMode="auto">
            <a:xfrm>
              <a:off x="466" y="0"/>
              <a:ext cx="1154" cy="384"/>
              <a:chOff x="466" y="0"/>
              <a:chExt cx="1154" cy="384"/>
            </a:xfrm>
          </p:grpSpPr>
          <p:sp>
            <p:nvSpPr>
              <p:cNvPr id="16445" name="Rectangle 9"/>
              <p:cNvSpPr>
                <a:spLocks noChangeArrowheads="1"/>
              </p:cNvSpPr>
              <p:nvPr/>
            </p:nvSpPr>
            <p:spPr bwMode="auto">
              <a:xfrm>
                <a:off x="466" y="0"/>
                <a:ext cx="1154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/>
                  <a:t>REKLAMA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46" name="Rectangle 10"/>
              <p:cNvSpPr>
                <a:spLocks noChangeArrowheads="1"/>
              </p:cNvSpPr>
              <p:nvPr/>
            </p:nvSpPr>
            <p:spPr bwMode="auto">
              <a:xfrm>
                <a:off x="466" y="0"/>
                <a:ext cx="1154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1" name="Group 11"/>
            <p:cNvGrpSpPr>
              <a:grpSpLocks/>
            </p:cNvGrpSpPr>
            <p:nvPr/>
          </p:nvGrpSpPr>
          <p:grpSpPr bwMode="auto">
            <a:xfrm>
              <a:off x="1620" y="0"/>
              <a:ext cx="563" cy="384"/>
              <a:chOff x="1620" y="0"/>
              <a:chExt cx="563" cy="384"/>
            </a:xfrm>
          </p:grpSpPr>
          <p:sp>
            <p:nvSpPr>
              <p:cNvPr id="16443" name="Rectangle 12"/>
              <p:cNvSpPr>
                <a:spLocks noChangeArrowheads="1"/>
              </p:cNvSpPr>
              <p:nvPr/>
            </p:nvSpPr>
            <p:spPr bwMode="auto">
              <a:xfrm>
                <a:off x="1620" y="0"/>
                <a:ext cx="563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eaLnBrk="0" hangingPunct="0"/>
                <a:r>
                  <a:rPr lang="cs-CZ" altLang="cs-CZ" sz="1600"/>
                  <a:t>OSOBNÍ</a:t>
                </a:r>
              </a:p>
              <a:p>
                <a:pPr eaLnBrk="0" hangingPunct="0"/>
                <a:r>
                  <a:rPr lang="cs-CZ" altLang="cs-CZ" sz="1600"/>
                  <a:t>PRODEJ</a:t>
                </a:r>
              </a:p>
            </p:txBody>
          </p:sp>
          <p:sp>
            <p:nvSpPr>
              <p:cNvPr id="16444" name="Rectangle 13"/>
              <p:cNvSpPr>
                <a:spLocks noChangeArrowheads="1"/>
              </p:cNvSpPr>
              <p:nvPr/>
            </p:nvSpPr>
            <p:spPr bwMode="auto">
              <a:xfrm>
                <a:off x="1620" y="0"/>
                <a:ext cx="563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2" name="Group 14"/>
            <p:cNvGrpSpPr>
              <a:grpSpLocks/>
            </p:cNvGrpSpPr>
            <p:nvPr/>
          </p:nvGrpSpPr>
          <p:grpSpPr bwMode="auto">
            <a:xfrm>
              <a:off x="2183" y="0"/>
              <a:ext cx="735" cy="384"/>
              <a:chOff x="2183" y="0"/>
              <a:chExt cx="735" cy="384"/>
            </a:xfrm>
          </p:grpSpPr>
          <p:sp>
            <p:nvSpPr>
              <p:cNvPr id="16441" name="Rectangle 15"/>
              <p:cNvSpPr>
                <a:spLocks noChangeArrowheads="1"/>
              </p:cNvSpPr>
              <p:nvPr/>
            </p:nvSpPr>
            <p:spPr bwMode="auto">
              <a:xfrm>
                <a:off x="2183" y="0"/>
                <a:ext cx="735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eaLnBrk="0" hangingPunct="0"/>
                <a:r>
                  <a:rPr lang="cs-CZ" altLang="cs-CZ" sz="1600"/>
                  <a:t>PUBLIC</a:t>
                </a:r>
              </a:p>
              <a:p>
                <a:pPr eaLnBrk="0" hangingPunct="0"/>
                <a:r>
                  <a:rPr lang="cs-CZ" altLang="cs-CZ" sz="1600"/>
                  <a:t>RELATIONS</a:t>
                </a:r>
              </a:p>
            </p:txBody>
          </p:sp>
          <p:sp>
            <p:nvSpPr>
              <p:cNvPr id="16442" name="Rectangle 16"/>
              <p:cNvSpPr>
                <a:spLocks noChangeArrowheads="1"/>
              </p:cNvSpPr>
              <p:nvPr/>
            </p:nvSpPr>
            <p:spPr bwMode="auto">
              <a:xfrm>
                <a:off x="2183" y="0"/>
                <a:ext cx="735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3" name="Group 17"/>
            <p:cNvGrpSpPr>
              <a:grpSpLocks/>
            </p:cNvGrpSpPr>
            <p:nvPr/>
          </p:nvGrpSpPr>
          <p:grpSpPr bwMode="auto">
            <a:xfrm>
              <a:off x="2918" y="0"/>
              <a:ext cx="786" cy="384"/>
              <a:chOff x="2918" y="0"/>
              <a:chExt cx="786" cy="384"/>
            </a:xfrm>
          </p:grpSpPr>
          <p:sp>
            <p:nvSpPr>
              <p:cNvPr id="16439" name="Rectangle 18"/>
              <p:cNvSpPr>
                <a:spLocks noChangeArrowheads="1"/>
              </p:cNvSpPr>
              <p:nvPr/>
            </p:nvSpPr>
            <p:spPr bwMode="auto">
              <a:xfrm>
                <a:off x="2918" y="0"/>
                <a:ext cx="786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eaLnBrk="0" hangingPunct="0"/>
                <a:r>
                  <a:rPr lang="cs-CZ" altLang="cs-CZ" sz="1600"/>
                  <a:t>PODPORA </a:t>
                </a:r>
              </a:p>
              <a:p>
                <a:pPr eaLnBrk="0" hangingPunct="0"/>
                <a:r>
                  <a:rPr lang="cs-CZ" altLang="cs-CZ" sz="1600"/>
                  <a:t>PRODEJE</a:t>
                </a:r>
              </a:p>
            </p:txBody>
          </p:sp>
          <p:sp>
            <p:nvSpPr>
              <p:cNvPr id="16440" name="Rectangle 19"/>
              <p:cNvSpPr>
                <a:spLocks noChangeArrowheads="1"/>
              </p:cNvSpPr>
              <p:nvPr/>
            </p:nvSpPr>
            <p:spPr bwMode="auto">
              <a:xfrm>
                <a:off x="2918" y="0"/>
                <a:ext cx="786" cy="384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4" name="Group 20"/>
            <p:cNvGrpSpPr>
              <a:grpSpLocks/>
            </p:cNvGrpSpPr>
            <p:nvPr/>
          </p:nvGrpSpPr>
          <p:grpSpPr bwMode="auto">
            <a:xfrm>
              <a:off x="0" y="384"/>
              <a:ext cx="466" cy="480"/>
              <a:chOff x="0" y="384"/>
              <a:chExt cx="466" cy="480"/>
            </a:xfrm>
          </p:grpSpPr>
          <p:sp>
            <p:nvSpPr>
              <p:cNvPr id="16437" name="Rectangle 21"/>
              <p:cNvSpPr>
                <a:spLocks noChangeArrowheads="1"/>
              </p:cNvSpPr>
              <p:nvPr/>
            </p:nvSpPr>
            <p:spPr bwMode="auto">
              <a:xfrm>
                <a:off x="0" y="384"/>
                <a:ext cx="46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Info</a:t>
                </a:r>
                <a:r>
                  <a:rPr lang="cs-CZ" altLang="cs-CZ" sz="1600"/>
                  <a:t>ma-</a:t>
                </a:r>
                <a:r>
                  <a:rPr lang="cs-CZ" altLang="cs-CZ" sz="1600">
                    <a:cs typeface="Times New Roman" pitchFamily="18" charset="0"/>
                  </a:rPr>
                  <a:t>ční 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38" name="Rectangle 22"/>
              <p:cNvSpPr>
                <a:spLocks noChangeArrowheads="1"/>
              </p:cNvSpPr>
              <p:nvPr/>
            </p:nvSpPr>
            <p:spPr bwMode="auto">
              <a:xfrm>
                <a:off x="0" y="384"/>
                <a:ext cx="46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5" name="Group 23"/>
            <p:cNvGrpSpPr>
              <a:grpSpLocks/>
            </p:cNvGrpSpPr>
            <p:nvPr/>
          </p:nvGrpSpPr>
          <p:grpSpPr bwMode="auto">
            <a:xfrm>
              <a:off x="466" y="384"/>
              <a:ext cx="1154" cy="480"/>
              <a:chOff x="466" y="384"/>
              <a:chExt cx="1154" cy="480"/>
            </a:xfrm>
          </p:grpSpPr>
          <p:sp>
            <p:nvSpPr>
              <p:cNvPr id="16435" name="Rectangle 24"/>
              <p:cNvSpPr>
                <a:spLocks noChangeArrowheads="1"/>
              </p:cNvSpPr>
              <p:nvPr/>
            </p:nvSpPr>
            <p:spPr bwMode="auto">
              <a:xfrm>
                <a:off x="466" y="384"/>
                <a:ext cx="1154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informační brožury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36" name="Rectangle 25"/>
              <p:cNvSpPr>
                <a:spLocks noChangeArrowheads="1"/>
              </p:cNvSpPr>
              <p:nvPr/>
            </p:nvSpPr>
            <p:spPr bwMode="auto">
              <a:xfrm>
                <a:off x="466" y="384"/>
                <a:ext cx="1154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6" name="Group 26"/>
            <p:cNvGrpSpPr>
              <a:grpSpLocks/>
            </p:cNvGrpSpPr>
            <p:nvPr/>
          </p:nvGrpSpPr>
          <p:grpSpPr bwMode="auto">
            <a:xfrm>
              <a:off x="1620" y="384"/>
              <a:ext cx="563" cy="480"/>
              <a:chOff x="1620" y="384"/>
              <a:chExt cx="563" cy="480"/>
            </a:xfrm>
          </p:grpSpPr>
          <p:sp>
            <p:nvSpPr>
              <p:cNvPr id="16433" name="Rectangle 27"/>
              <p:cNvSpPr>
                <a:spLocks noChangeArrowheads="1"/>
              </p:cNvSpPr>
              <p:nvPr/>
            </p:nvSpPr>
            <p:spPr bwMode="auto">
              <a:xfrm>
                <a:off x="1620" y="384"/>
                <a:ext cx="563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ústní rozhovory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34" name="Rectangle 28"/>
              <p:cNvSpPr>
                <a:spLocks noChangeArrowheads="1"/>
              </p:cNvSpPr>
              <p:nvPr/>
            </p:nvSpPr>
            <p:spPr bwMode="auto">
              <a:xfrm>
                <a:off x="1620" y="384"/>
                <a:ext cx="563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7" name="Group 29"/>
            <p:cNvGrpSpPr>
              <a:grpSpLocks/>
            </p:cNvGrpSpPr>
            <p:nvPr/>
          </p:nvGrpSpPr>
          <p:grpSpPr bwMode="auto">
            <a:xfrm>
              <a:off x="2183" y="384"/>
              <a:ext cx="735" cy="480"/>
              <a:chOff x="2183" y="384"/>
              <a:chExt cx="735" cy="480"/>
            </a:xfrm>
          </p:grpSpPr>
          <p:sp>
            <p:nvSpPr>
              <p:cNvPr id="16431" name="Rectangle 30"/>
              <p:cNvSpPr>
                <a:spLocks noChangeArrowheads="1"/>
              </p:cNvSpPr>
              <p:nvPr/>
            </p:nvSpPr>
            <p:spPr bwMode="auto">
              <a:xfrm>
                <a:off x="2183" y="384"/>
                <a:ext cx="735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představení nabídky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32" name="Rectangle 31"/>
              <p:cNvSpPr>
                <a:spLocks noChangeArrowheads="1"/>
              </p:cNvSpPr>
              <p:nvPr/>
            </p:nvSpPr>
            <p:spPr bwMode="auto">
              <a:xfrm>
                <a:off x="2183" y="384"/>
                <a:ext cx="735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8" name="Group 32"/>
            <p:cNvGrpSpPr>
              <a:grpSpLocks/>
            </p:cNvGrpSpPr>
            <p:nvPr/>
          </p:nvGrpSpPr>
          <p:grpSpPr bwMode="auto">
            <a:xfrm>
              <a:off x="2918" y="384"/>
              <a:ext cx="786" cy="480"/>
              <a:chOff x="2918" y="384"/>
              <a:chExt cx="786" cy="480"/>
            </a:xfrm>
          </p:grpSpPr>
          <p:sp>
            <p:nvSpPr>
              <p:cNvPr id="16429" name="Rectangle 33"/>
              <p:cNvSpPr>
                <a:spLocks noChangeArrowheads="1"/>
              </p:cNvSpPr>
              <p:nvPr/>
            </p:nvSpPr>
            <p:spPr bwMode="auto">
              <a:xfrm>
                <a:off x="2918" y="384"/>
                <a:ext cx="78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veletrhy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30" name="Rectangle 34"/>
              <p:cNvSpPr>
                <a:spLocks noChangeArrowheads="1"/>
              </p:cNvSpPr>
              <p:nvPr/>
            </p:nvSpPr>
            <p:spPr bwMode="auto">
              <a:xfrm>
                <a:off x="2918" y="384"/>
                <a:ext cx="78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399" name="Group 35"/>
            <p:cNvGrpSpPr>
              <a:grpSpLocks/>
            </p:cNvGrpSpPr>
            <p:nvPr/>
          </p:nvGrpSpPr>
          <p:grpSpPr bwMode="auto">
            <a:xfrm>
              <a:off x="0" y="864"/>
              <a:ext cx="466" cy="480"/>
              <a:chOff x="0" y="864"/>
              <a:chExt cx="466" cy="480"/>
            </a:xfrm>
          </p:grpSpPr>
          <p:sp>
            <p:nvSpPr>
              <p:cNvPr id="16427" name="Rectangle 36"/>
              <p:cNvSpPr>
                <a:spLocks noChangeArrowheads="1"/>
              </p:cNvSpPr>
              <p:nvPr/>
            </p:nvSpPr>
            <p:spPr bwMode="auto">
              <a:xfrm>
                <a:off x="0" y="864"/>
                <a:ext cx="46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/>
                  <a:t>Z</a:t>
                </a:r>
                <a:r>
                  <a:rPr lang="cs-CZ" altLang="cs-CZ" sz="1600">
                    <a:cs typeface="Times New Roman" pitchFamily="18" charset="0"/>
                  </a:rPr>
                  <a:t>vidi</a:t>
                </a:r>
                <a:r>
                  <a:rPr lang="cs-CZ" altLang="cs-CZ" sz="1600"/>
                  <a:t>-</a:t>
                </a:r>
                <a:r>
                  <a:rPr lang="cs-CZ" altLang="cs-CZ" sz="1600">
                    <a:cs typeface="Times New Roman" pitchFamily="18" charset="0"/>
                  </a:rPr>
                  <a:t>telnění 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28" name="Rectangle 37"/>
              <p:cNvSpPr>
                <a:spLocks noChangeArrowheads="1"/>
              </p:cNvSpPr>
              <p:nvPr/>
            </p:nvSpPr>
            <p:spPr bwMode="auto">
              <a:xfrm>
                <a:off x="0" y="864"/>
                <a:ext cx="46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0" name="Group 38"/>
            <p:cNvGrpSpPr>
              <a:grpSpLocks/>
            </p:cNvGrpSpPr>
            <p:nvPr/>
          </p:nvGrpSpPr>
          <p:grpSpPr bwMode="auto">
            <a:xfrm>
              <a:off x="466" y="864"/>
              <a:ext cx="1154" cy="480"/>
              <a:chOff x="466" y="864"/>
              <a:chExt cx="1154" cy="480"/>
            </a:xfrm>
          </p:grpSpPr>
          <p:sp>
            <p:nvSpPr>
              <p:cNvPr id="16425" name="Rectangle 39"/>
              <p:cNvSpPr>
                <a:spLocks noChangeArrowheads="1"/>
              </p:cNvSpPr>
              <p:nvPr/>
            </p:nvSpPr>
            <p:spPr bwMode="auto">
              <a:xfrm>
                <a:off x="466" y="864"/>
                <a:ext cx="1154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plakáty, inzeráty, televizní spoty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26" name="Rectangle 40"/>
              <p:cNvSpPr>
                <a:spLocks noChangeArrowheads="1"/>
              </p:cNvSpPr>
              <p:nvPr/>
            </p:nvSpPr>
            <p:spPr bwMode="auto">
              <a:xfrm>
                <a:off x="466" y="864"/>
                <a:ext cx="1154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1" name="Group 41"/>
            <p:cNvGrpSpPr>
              <a:grpSpLocks/>
            </p:cNvGrpSpPr>
            <p:nvPr/>
          </p:nvGrpSpPr>
          <p:grpSpPr bwMode="auto">
            <a:xfrm>
              <a:off x="1620" y="864"/>
              <a:ext cx="563" cy="480"/>
              <a:chOff x="1620" y="864"/>
              <a:chExt cx="563" cy="480"/>
            </a:xfrm>
          </p:grpSpPr>
          <p:sp>
            <p:nvSpPr>
              <p:cNvPr id="16423" name="Rectangle 42"/>
              <p:cNvSpPr>
                <a:spLocks noChangeArrowheads="1"/>
              </p:cNvSpPr>
              <p:nvPr/>
            </p:nvSpPr>
            <p:spPr bwMode="auto">
              <a:xfrm>
                <a:off x="1620" y="864"/>
                <a:ext cx="563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obchodní cesty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24" name="Rectangle 43"/>
              <p:cNvSpPr>
                <a:spLocks noChangeArrowheads="1"/>
              </p:cNvSpPr>
              <p:nvPr/>
            </p:nvSpPr>
            <p:spPr bwMode="auto">
              <a:xfrm>
                <a:off x="1620" y="864"/>
                <a:ext cx="563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2" name="Group 44"/>
            <p:cNvGrpSpPr>
              <a:grpSpLocks/>
            </p:cNvGrpSpPr>
            <p:nvPr/>
          </p:nvGrpSpPr>
          <p:grpSpPr bwMode="auto">
            <a:xfrm>
              <a:off x="2183" y="864"/>
              <a:ext cx="735" cy="480"/>
              <a:chOff x="2183" y="864"/>
              <a:chExt cx="735" cy="480"/>
            </a:xfrm>
          </p:grpSpPr>
          <p:sp>
            <p:nvSpPr>
              <p:cNvPr id="16421" name="Rectangle 45"/>
              <p:cNvSpPr>
                <a:spLocks noChangeArrowheads="1"/>
              </p:cNvSpPr>
              <p:nvPr/>
            </p:nvSpPr>
            <p:spPr bwMode="auto">
              <a:xfrm>
                <a:off x="2183" y="864"/>
                <a:ext cx="735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představení destinací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22" name="Rectangle 46"/>
              <p:cNvSpPr>
                <a:spLocks noChangeArrowheads="1"/>
              </p:cNvSpPr>
              <p:nvPr/>
            </p:nvSpPr>
            <p:spPr bwMode="auto">
              <a:xfrm>
                <a:off x="2183" y="864"/>
                <a:ext cx="735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3" name="Group 47"/>
            <p:cNvGrpSpPr>
              <a:grpSpLocks/>
            </p:cNvGrpSpPr>
            <p:nvPr/>
          </p:nvGrpSpPr>
          <p:grpSpPr bwMode="auto">
            <a:xfrm>
              <a:off x="2918" y="864"/>
              <a:ext cx="786" cy="480"/>
              <a:chOff x="2918" y="864"/>
              <a:chExt cx="786" cy="480"/>
            </a:xfrm>
          </p:grpSpPr>
          <p:sp>
            <p:nvSpPr>
              <p:cNvPr id="16419" name="Rectangle 48"/>
              <p:cNvSpPr>
                <a:spLocks noChangeArrowheads="1"/>
              </p:cNvSpPr>
              <p:nvPr/>
            </p:nvSpPr>
            <p:spPr bwMode="auto">
              <a:xfrm>
                <a:off x="2918" y="864"/>
                <a:ext cx="78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velké společenské akce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20" name="Rectangle 49"/>
              <p:cNvSpPr>
                <a:spLocks noChangeArrowheads="1"/>
              </p:cNvSpPr>
              <p:nvPr/>
            </p:nvSpPr>
            <p:spPr bwMode="auto">
              <a:xfrm>
                <a:off x="2918" y="864"/>
                <a:ext cx="786" cy="480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4" name="Group 50"/>
            <p:cNvGrpSpPr>
              <a:grpSpLocks/>
            </p:cNvGrpSpPr>
            <p:nvPr/>
          </p:nvGrpSpPr>
          <p:grpSpPr bwMode="auto">
            <a:xfrm>
              <a:off x="0" y="1344"/>
              <a:ext cx="466" cy="576"/>
              <a:chOff x="0" y="1344"/>
              <a:chExt cx="466" cy="576"/>
            </a:xfrm>
          </p:grpSpPr>
          <p:sp>
            <p:nvSpPr>
              <p:cNvPr id="16417" name="Rectangle 51"/>
              <p:cNvSpPr>
                <a:spLocks noChangeArrowheads="1"/>
              </p:cNvSpPr>
              <p:nvPr/>
            </p:nvSpPr>
            <p:spPr bwMode="auto">
              <a:xfrm>
                <a:off x="0" y="1344"/>
                <a:ext cx="466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/>
                  <a:t>T</a:t>
                </a:r>
                <a:r>
                  <a:rPr lang="cs-CZ" altLang="cs-CZ" sz="1600">
                    <a:cs typeface="Times New Roman" pitchFamily="18" charset="0"/>
                  </a:rPr>
                  <a:t>vorba image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18" name="Rectangle 52"/>
              <p:cNvSpPr>
                <a:spLocks noChangeArrowheads="1"/>
              </p:cNvSpPr>
              <p:nvPr/>
            </p:nvSpPr>
            <p:spPr bwMode="auto">
              <a:xfrm>
                <a:off x="0" y="1344"/>
                <a:ext cx="466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5" name="Group 53"/>
            <p:cNvGrpSpPr>
              <a:grpSpLocks/>
            </p:cNvGrpSpPr>
            <p:nvPr/>
          </p:nvGrpSpPr>
          <p:grpSpPr bwMode="auto">
            <a:xfrm>
              <a:off x="466" y="1344"/>
              <a:ext cx="1154" cy="576"/>
              <a:chOff x="466" y="1344"/>
              <a:chExt cx="1154" cy="576"/>
            </a:xfrm>
          </p:grpSpPr>
          <p:sp>
            <p:nvSpPr>
              <p:cNvPr id="16415" name="Rectangle 54"/>
              <p:cNvSpPr>
                <a:spLocks noChangeArrowheads="1"/>
              </p:cNvSpPr>
              <p:nvPr/>
            </p:nvSpPr>
            <p:spPr bwMode="auto">
              <a:xfrm>
                <a:off x="466" y="1344"/>
                <a:ext cx="1154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brožury, které navozují atmosféru místa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16" name="Rectangle 55"/>
              <p:cNvSpPr>
                <a:spLocks noChangeArrowheads="1"/>
              </p:cNvSpPr>
              <p:nvPr/>
            </p:nvSpPr>
            <p:spPr bwMode="auto">
              <a:xfrm>
                <a:off x="466" y="1344"/>
                <a:ext cx="1154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6" name="Group 56"/>
            <p:cNvGrpSpPr>
              <a:grpSpLocks/>
            </p:cNvGrpSpPr>
            <p:nvPr/>
          </p:nvGrpSpPr>
          <p:grpSpPr bwMode="auto">
            <a:xfrm>
              <a:off x="1620" y="1344"/>
              <a:ext cx="563" cy="576"/>
              <a:chOff x="1620" y="1344"/>
              <a:chExt cx="563" cy="576"/>
            </a:xfrm>
          </p:grpSpPr>
          <p:sp>
            <p:nvSpPr>
              <p:cNvPr id="16413" name="Rectangle 57"/>
              <p:cNvSpPr>
                <a:spLocks noChangeArrowheads="1"/>
              </p:cNvSpPr>
              <p:nvPr/>
            </p:nvSpPr>
            <p:spPr bwMode="auto">
              <a:xfrm>
                <a:off x="1620" y="1344"/>
                <a:ext cx="563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 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14" name="Rectangle 58"/>
              <p:cNvSpPr>
                <a:spLocks noChangeArrowheads="1"/>
              </p:cNvSpPr>
              <p:nvPr/>
            </p:nvSpPr>
            <p:spPr bwMode="auto">
              <a:xfrm>
                <a:off x="1620" y="1344"/>
                <a:ext cx="563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7" name="Group 59"/>
            <p:cNvGrpSpPr>
              <a:grpSpLocks/>
            </p:cNvGrpSpPr>
            <p:nvPr/>
          </p:nvGrpSpPr>
          <p:grpSpPr bwMode="auto">
            <a:xfrm>
              <a:off x="2183" y="1344"/>
              <a:ext cx="735" cy="576"/>
              <a:chOff x="2183" y="1344"/>
              <a:chExt cx="735" cy="576"/>
            </a:xfrm>
          </p:grpSpPr>
          <p:sp>
            <p:nvSpPr>
              <p:cNvPr id="16411" name="Rectangle 60"/>
              <p:cNvSpPr>
                <a:spLocks noChangeArrowheads="1"/>
              </p:cNvSpPr>
              <p:nvPr/>
            </p:nvSpPr>
            <p:spPr bwMode="auto">
              <a:xfrm>
                <a:off x="2183" y="1344"/>
                <a:ext cx="735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speciální společenské události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12" name="Rectangle 61"/>
              <p:cNvSpPr>
                <a:spLocks noChangeArrowheads="1"/>
              </p:cNvSpPr>
              <p:nvPr/>
            </p:nvSpPr>
            <p:spPr bwMode="auto">
              <a:xfrm>
                <a:off x="2183" y="1344"/>
                <a:ext cx="735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6408" name="Group 62"/>
            <p:cNvGrpSpPr>
              <a:grpSpLocks/>
            </p:cNvGrpSpPr>
            <p:nvPr/>
          </p:nvGrpSpPr>
          <p:grpSpPr bwMode="auto">
            <a:xfrm>
              <a:off x="2918" y="1344"/>
              <a:ext cx="786" cy="576"/>
              <a:chOff x="2918" y="1344"/>
              <a:chExt cx="786" cy="576"/>
            </a:xfrm>
          </p:grpSpPr>
          <p:sp>
            <p:nvSpPr>
              <p:cNvPr id="16409" name="Rectangle 63"/>
              <p:cNvSpPr>
                <a:spLocks noChangeArrowheads="1"/>
              </p:cNvSpPr>
              <p:nvPr/>
            </p:nvSpPr>
            <p:spPr bwMode="auto">
              <a:xfrm>
                <a:off x="2918" y="1344"/>
                <a:ext cx="786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 </a:t>
                </a:r>
              </a:p>
              <a:p>
                <a:pPr eaLnBrk="0" hangingPunct="0"/>
                <a:endParaRPr lang="cs-CZ" altLang="cs-CZ" sz="1600"/>
              </a:p>
            </p:txBody>
          </p:sp>
          <p:sp>
            <p:nvSpPr>
              <p:cNvPr id="16410" name="Rectangle 64"/>
              <p:cNvSpPr>
                <a:spLocks noChangeArrowheads="1"/>
              </p:cNvSpPr>
              <p:nvPr/>
            </p:nvSpPr>
            <p:spPr bwMode="auto">
              <a:xfrm>
                <a:off x="2918" y="1344"/>
                <a:ext cx="786" cy="576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  <a:cs typeface="Times New Roman" pitchFamily="18" charset="0"/>
              </a:rPr>
              <a:t>Tvorba cen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1600" smtClean="0">
                <a:cs typeface="Times New Roman" pitchFamily="18" charset="0"/>
              </a:rPr>
              <a:t>Cena produktu není jen zpětným odrazem nákladů nebo výsledkem hry tržních sil, ale také nástrojem strategického umísťování. Cena je vědomě stanovený signál pro kupující o vlastnostech produktu a jeho zařazení na trhu. </a:t>
            </a:r>
            <a:endParaRPr lang="cs-CZ" altLang="cs-CZ" sz="1600" smtClean="0"/>
          </a:p>
          <a:p>
            <a:pPr eaLnBrk="1" hangingPunct="1">
              <a:buFont typeface="Wingdings" pitchFamily="2" charset="2"/>
              <a:buNone/>
            </a:pPr>
            <a:endParaRPr lang="cs-CZ" altLang="cs-CZ" sz="1600" smtClean="0"/>
          </a:p>
        </p:txBody>
      </p:sp>
      <p:grpSp>
        <p:nvGrpSpPr>
          <p:cNvPr id="17412" name="Group 4"/>
          <p:cNvGrpSpPr>
            <a:grpSpLocks/>
          </p:cNvGrpSpPr>
          <p:nvPr/>
        </p:nvGrpSpPr>
        <p:grpSpPr bwMode="auto">
          <a:xfrm>
            <a:off x="1295400" y="3048000"/>
            <a:ext cx="7086600" cy="2895600"/>
            <a:chOff x="0" y="0"/>
            <a:chExt cx="3504" cy="1899"/>
          </a:xfrm>
        </p:grpSpPr>
        <p:grpSp>
          <p:nvGrpSpPr>
            <p:cNvPr id="17413" name="Group 5"/>
            <p:cNvGrpSpPr>
              <a:grpSpLocks/>
            </p:cNvGrpSpPr>
            <p:nvPr/>
          </p:nvGrpSpPr>
          <p:grpSpPr bwMode="auto">
            <a:xfrm>
              <a:off x="0" y="0"/>
              <a:ext cx="1168" cy="403"/>
              <a:chOff x="0" y="0"/>
              <a:chExt cx="1168" cy="403"/>
            </a:xfrm>
          </p:grpSpPr>
          <p:sp>
            <p:nvSpPr>
              <p:cNvPr id="17438" name="Rectangle 6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168" cy="403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anchor="b"/>
              <a:lstStyle/>
              <a:p>
                <a:r>
                  <a:rPr lang="cs-CZ" altLang="cs-CZ" sz="1600"/>
                  <a:t>DRUH PRODUKTU</a:t>
                </a:r>
              </a:p>
              <a:p>
                <a:pPr algn="just" eaLnBrk="0" hangingPunct="0"/>
                <a:endParaRPr lang="cs-CZ" altLang="cs-CZ" sz="1600"/>
              </a:p>
            </p:txBody>
          </p:sp>
          <p:sp>
            <p:nvSpPr>
              <p:cNvPr id="17439" name="Rectangle 7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168" cy="403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14" name="Group 8"/>
            <p:cNvGrpSpPr>
              <a:grpSpLocks/>
            </p:cNvGrpSpPr>
            <p:nvPr/>
          </p:nvGrpSpPr>
          <p:grpSpPr bwMode="auto">
            <a:xfrm>
              <a:off x="1168" y="0"/>
              <a:ext cx="1168" cy="403"/>
              <a:chOff x="1168" y="0"/>
              <a:chExt cx="1168" cy="403"/>
            </a:xfrm>
          </p:grpSpPr>
          <p:sp>
            <p:nvSpPr>
              <p:cNvPr id="17436" name="Rectangle 9"/>
              <p:cNvSpPr>
                <a:spLocks noChangeArrowheads="1"/>
              </p:cNvSpPr>
              <p:nvPr/>
            </p:nvSpPr>
            <p:spPr bwMode="auto">
              <a:xfrm>
                <a:off x="1168" y="0"/>
                <a:ext cx="1168" cy="403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anchor="b"/>
              <a:lstStyle/>
              <a:p>
                <a:pPr eaLnBrk="0" hangingPunct="0"/>
                <a:endParaRPr lang="cs-CZ" altLang="cs-CZ" sz="1600"/>
              </a:p>
              <a:p>
                <a:pPr eaLnBrk="0" hangingPunct="0"/>
                <a:r>
                  <a:rPr lang="cs-CZ" altLang="cs-CZ" sz="1600"/>
                  <a:t>REAKCE NA KUPNÍ CENU</a:t>
                </a:r>
              </a:p>
            </p:txBody>
          </p:sp>
          <p:sp>
            <p:nvSpPr>
              <p:cNvPr id="17437" name="Rectangle 10"/>
              <p:cNvSpPr>
                <a:spLocks noChangeArrowheads="1"/>
              </p:cNvSpPr>
              <p:nvPr/>
            </p:nvSpPr>
            <p:spPr bwMode="auto">
              <a:xfrm>
                <a:off x="1168" y="0"/>
                <a:ext cx="1168" cy="403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15" name="Group 11"/>
            <p:cNvGrpSpPr>
              <a:grpSpLocks/>
            </p:cNvGrpSpPr>
            <p:nvPr/>
          </p:nvGrpSpPr>
          <p:grpSpPr bwMode="auto">
            <a:xfrm>
              <a:off x="2336" y="0"/>
              <a:ext cx="1168" cy="403"/>
              <a:chOff x="2336" y="0"/>
              <a:chExt cx="1168" cy="403"/>
            </a:xfrm>
          </p:grpSpPr>
          <p:sp>
            <p:nvSpPr>
              <p:cNvPr id="17434" name="Rectangle 12"/>
              <p:cNvSpPr>
                <a:spLocks noChangeArrowheads="1"/>
              </p:cNvSpPr>
              <p:nvPr/>
            </p:nvSpPr>
            <p:spPr bwMode="auto">
              <a:xfrm>
                <a:off x="2336" y="0"/>
                <a:ext cx="1168" cy="403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anchor="b"/>
              <a:lstStyle/>
              <a:p>
                <a:r>
                  <a:rPr lang="cs-CZ" altLang="cs-CZ" sz="1600"/>
                  <a:t>POŽADAVKY NA TVORBU CEN</a:t>
                </a:r>
              </a:p>
            </p:txBody>
          </p:sp>
          <p:sp>
            <p:nvSpPr>
              <p:cNvPr id="17435" name="Rectangle 13"/>
              <p:cNvSpPr>
                <a:spLocks noChangeArrowheads="1"/>
              </p:cNvSpPr>
              <p:nvPr/>
            </p:nvSpPr>
            <p:spPr bwMode="auto">
              <a:xfrm>
                <a:off x="2336" y="0"/>
                <a:ext cx="1168" cy="403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16" name="Group 14"/>
            <p:cNvGrpSpPr>
              <a:grpSpLocks/>
            </p:cNvGrpSpPr>
            <p:nvPr/>
          </p:nvGrpSpPr>
          <p:grpSpPr bwMode="auto">
            <a:xfrm>
              <a:off x="0" y="403"/>
              <a:ext cx="1168" cy="748"/>
              <a:chOff x="0" y="403"/>
              <a:chExt cx="1168" cy="748"/>
            </a:xfrm>
          </p:grpSpPr>
          <p:sp>
            <p:nvSpPr>
              <p:cNvPr id="17432" name="Rectangle 15"/>
              <p:cNvSpPr>
                <a:spLocks noChangeArrowheads="1"/>
              </p:cNvSpPr>
              <p:nvPr/>
            </p:nvSpPr>
            <p:spPr bwMode="auto">
              <a:xfrm>
                <a:off x="0" y="403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anchor="b"/>
              <a:lstStyle/>
              <a:p>
                <a:r>
                  <a:rPr lang="cs-CZ" altLang="cs-CZ" sz="1600">
                    <a:cs typeface="Times New Roman" pitchFamily="18" charset="0"/>
                  </a:rPr>
                  <a:t>zaměnitelný, lze jej snadno posoudit (např. třídenní cesta do známého města)</a:t>
                </a:r>
                <a:endParaRPr lang="cs-CZ" altLang="cs-CZ" sz="1600"/>
              </a:p>
            </p:txBody>
          </p:sp>
          <p:sp>
            <p:nvSpPr>
              <p:cNvPr id="17433" name="Rectangle 16"/>
              <p:cNvSpPr>
                <a:spLocks noChangeArrowheads="1"/>
              </p:cNvSpPr>
              <p:nvPr/>
            </p:nvSpPr>
            <p:spPr bwMode="auto">
              <a:xfrm>
                <a:off x="0" y="403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17" name="Group 17"/>
            <p:cNvGrpSpPr>
              <a:grpSpLocks/>
            </p:cNvGrpSpPr>
            <p:nvPr/>
          </p:nvGrpSpPr>
          <p:grpSpPr bwMode="auto">
            <a:xfrm>
              <a:off x="1168" y="403"/>
              <a:ext cx="1168" cy="748"/>
              <a:chOff x="1168" y="403"/>
              <a:chExt cx="1168" cy="748"/>
            </a:xfrm>
          </p:grpSpPr>
          <p:sp>
            <p:nvSpPr>
              <p:cNvPr id="17430" name="Rectangle 18"/>
              <p:cNvSpPr>
                <a:spLocks noChangeArrowheads="1"/>
              </p:cNvSpPr>
              <p:nvPr/>
            </p:nvSpPr>
            <p:spPr bwMode="auto">
              <a:xfrm>
                <a:off x="1168" y="403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anchor="b"/>
              <a:lstStyle/>
              <a:p>
                <a:r>
                  <a:rPr lang="cs-CZ" altLang="cs-CZ" sz="1600">
                    <a:cs typeface="Times New Roman" pitchFamily="18" charset="0"/>
                  </a:rPr>
                  <a:t>zákazník je velmi citlivý na ceny a vybírá si cenově výhodný produkt</a:t>
                </a:r>
                <a:endParaRPr lang="cs-CZ" altLang="cs-CZ" sz="1600"/>
              </a:p>
            </p:txBody>
          </p:sp>
          <p:sp>
            <p:nvSpPr>
              <p:cNvPr id="17431" name="Rectangle 19"/>
              <p:cNvSpPr>
                <a:spLocks noChangeArrowheads="1"/>
              </p:cNvSpPr>
              <p:nvPr/>
            </p:nvSpPr>
            <p:spPr bwMode="auto">
              <a:xfrm>
                <a:off x="1168" y="403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18" name="Group 20"/>
            <p:cNvGrpSpPr>
              <a:grpSpLocks/>
            </p:cNvGrpSpPr>
            <p:nvPr/>
          </p:nvGrpSpPr>
          <p:grpSpPr bwMode="auto">
            <a:xfrm>
              <a:off x="2336" y="403"/>
              <a:ext cx="1168" cy="748"/>
              <a:chOff x="2336" y="403"/>
              <a:chExt cx="1168" cy="748"/>
            </a:xfrm>
          </p:grpSpPr>
          <p:sp>
            <p:nvSpPr>
              <p:cNvPr id="17428" name="Rectangle 21"/>
              <p:cNvSpPr>
                <a:spLocks noChangeArrowheads="1"/>
              </p:cNvSpPr>
              <p:nvPr/>
            </p:nvSpPr>
            <p:spPr bwMode="auto">
              <a:xfrm>
                <a:off x="2336" y="403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anchor="b"/>
              <a:lstStyle/>
              <a:p>
                <a:r>
                  <a:rPr lang="cs-CZ" altLang="cs-CZ" sz="1600">
                    <a:cs typeface="Times New Roman" pitchFamily="18" charset="0"/>
                  </a:rPr>
                  <a:t>průhledná, výhodná cena, dodatečné výkony jsou účtovány zvlášť</a:t>
                </a:r>
                <a:endParaRPr lang="cs-CZ" altLang="cs-CZ" sz="1600"/>
              </a:p>
            </p:txBody>
          </p:sp>
          <p:sp>
            <p:nvSpPr>
              <p:cNvPr id="17429" name="Rectangle 22"/>
              <p:cNvSpPr>
                <a:spLocks noChangeArrowheads="1"/>
              </p:cNvSpPr>
              <p:nvPr/>
            </p:nvSpPr>
            <p:spPr bwMode="auto">
              <a:xfrm>
                <a:off x="2336" y="403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19" name="Group 23"/>
            <p:cNvGrpSpPr>
              <a:grpSpLocks/>
            </p:cNvGrpSpPr>
            <p:nvPr/>
          </p:nvGrpSpPr>
          <p:grpSpPr bwMode="auto">
            <a:xfrm>
              <a:off x="0" y="1151"/>
              <a:ext cx="1168" cy="748"/>
              <a:chOff x="0" y="1151"/>
              <a:chExt cx="1168" cy="748"/>
            </a:xfrm>
          </p:grpSpPr>
          <p:sp>
            <p:nvSpPr>
              <p:cNvPr id="17426" name="Rectangle 24"/>
              <p:cNvSpPr>
                <a:spLocks noChangeArrowheads="1"/>
              </p:cNvSpPr>
              <p:nvPr/>
            </p:nvSpPr>
            <p:spPr bwMode="auto">
              <a:xfrm>
                <a:off x="0" y="1151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anchor="b"/>
              <a:lstStyle/>
              <a:p>
                <a:r>
                  <a:rPr lang="cs-CZ" altLang="cs-CZ" sz="1600">
                    <a:cs typeface="Times New Roman" pitchFamily="18" charset="0"/>
                  </a:rPr>
                  <a:t>komplexní, předem nelze posoudit, vysoce prestižní (např. cesta kolem světa nebo víkend v horách)</a:t>
                </a:r>
                <a:endParaRPr lang="cs-CZ" altLang="cs-CZ" sz="1600"/>
              </a:p>
            </p:txBody>
          </p:sp>
          <p:sp>
            <p:nvSpPr>
              <p:cNvPr id="17427" name="Rectangle 25"/>
              <p:cNvSpPr>
                <a:spLocks noChangeArrowheads="1"/>
              </p:cNvSpPr>
              <p:nvPr/>
            </p:nvSpPr>
            <p:spPr bwMode="auto">
              <a:xfrm>
                <a:off x="0" y="1151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20" name="Group 26"/>
            <p:cNvGrpSpPr>
              <a:grpSpLocks/>
            </p:cNvGrpSpPr>
            <p:nvPr/>
          </p:nvGrpSpPr>
          <p:grpSpPr bwMode="auto">
            <a:xfrm>
              <a:off x="1168" y="1151"/>
              <a:ext cx="1168" cy="748"/>
              <a:chOff x="1168" y="1151"/>
              <a:chExt cx="1168" cy="748"/>
            </a:xfrm>
          </p:grpSpPr>
          <p:sp>
            <p:nvSpPr>
              <p:cNvPr id="17424" name="Rectangle 27"/>
              <p:cNvSpPr>
                <a:spLocks noChangeArrowheads="1"/>
              </p:cNvSpPr>
              <p:nvPr/>
            </p:nvSpPr>
            <p:spPr bwMode="auto">
              <a:xfrm>
                <a:off x="1168" y="1151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zákazník chce mít záruku (např. značka) a je připraven zaplatit navíc prémii za jistotu</a:t>
                </a:r>
                <a:endParaRPr lang="cs-CZ" altLang="cs-CZ" sz="1600"/>
              </a:p>
            </p:txBody>
          </p:sp>
          <p:sp>
            <p:nvSpPr>
              <p:cNvPr id="17425" name="Rectangle 28"/>
              <p:cNvSpPr>
                <a:spLocks noChangeArrowheads="1"/>
              </p:cNvSpPr>
              <p:nvPr/>
            </p:nvSpPr>
            <p:spPr bwMode="auto">
              <a:xfrm>
                <a:off x="1168" y="1151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  <p:grpSp>
          <p:nvGrpSpPr>
            <p:cNvPr id="17421" name="Group 29"/>
            <p:cNvGrpSpPr>
              <a:grpSpLocks/>
            </p:cNvGrpSpPr>
            <p:nvPr/>
          </p:nvGrpSpPr>
          <p:grpSpPr bwMode="auto">
            <a:xfrm>
              <a:off x="2336" y="1151"/>
              <a:ext cx="1168" cy="748"/>
              <a:chOff x="2336" y="1151"/>
              <a:chExt cx="1168" cy="748"/>
            </a:xfrm>
          </p:grpSpPr>
          <p:sp>
            <p:nvSpPr>
              <p:cNvPr id="17422" name="Rectangle 30"/>
              <p:cNvSpPr>
                <a:spLocks noChangeArrowheads="1"/>
              </p:cNvSpPr>
              <p:nvPr/>
            </p:nvSpPr>
            <p:spPr bwMode="auto">
              <a:xfrm>
                <a:off x="2336" y="1151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 altLang="cs-CZ" sz="1600">
                    <a:cs typeface="Times New Roman" pitchFamily="18" charset="0"/>
                  </a:rPr>
                  <a:t>jasné ceny bez neprůhledných přirážek, cena "all-inclusive", tzn. vše zahrnující</a:t>
                </a:r>
                <a:endParaRPr lang="cs-CZ" altLang="cs-CZ" sz="1600"/>
              </a:p>
            </p:txBody>
          </p:sp>
          <p:sp>
            <p:nvSpPr>
              <p:cNvPr id="17423" name="Rectangle 31"/>
              <p:cNvSpPr>
                <a:spLocks noChangeArrowheads="1"/>
              </p:cNvSpPr>
              <p:nvPr/>
            </p:nvSpPr>
            <p:spPr bwMode="auto">
              <a:xfrm>
                <a:off x="2336" y="1151"/>
                <a:ext cx="1168" cy="748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altLang="cs-CZ"/>
              </a:p>
            </p:txBody>
          </p:sp>
        </p:grp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838200"/>
            <a:ext cx="7378700" cy="1143000"/>
          </a:xfrm>
        </p:spPr>
        <p:txBody>
          <a:bodyPr/>
          <a:lstStyle/>
          <a:p>
            <a:pPr algn="r" eaLnBrk="1" hangingPunct="1"/>
            <a:r>
              <a:rPr lang="cs-CZ" altLang="cs-CZ" sz="4000" smtClean="0">
                <a:solidFill>
                  <a:schemeClr val="tx1"/>
                </a:solidFill>
              </a:rPr>
              <a:t>Značková politika</a:t>
            </a:r>
          </a:p>
        </p:txBody>
      </p:sp>
      <p:pic>
        <p:nvPicPr>
          <p:cNvPr id="18435" name="Picture 4" descr="auto0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>
            <a:lum bright="6000" contrast="6000"/>
          </a:blip>
          <a:srcRect/>
          <a:stretch>
            <a:fillRect/>
          </a:stretch>
        </p:blipFill>
        <p:spPr>
          <a:xfrm>
            <a:off x="685800" y="1447800"/>
            <a:ext cx="4267200" cy="2449513"/>
          </a:xfrm>
          <a:noFill/>
          <a:ln>
            <a:solidFill>
              <a:schemeClr val="tx1"/>
            </a:solidFill>
          </a:ln>
        </p:spPr>
      </p:pic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838200" y="3886200"/>
            <a:ext cx="5791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>
                <a:cs typeface="Times New Roman" pitchFamily="18" charset="0"/>
              </a:rPr>
              <a:t>Po-zážitková funkce značky</a:t>
            </a:r>
            <a:r>
              <a:rPr lang="cs-CZ" altLang="cs-CZ" sz="3600" b="1">
                <a:solidFill>
                  <a:srgbClr val="CC0000"/>
                </a:solidFill>
                <a:cs typeface="Times New Roman" pitchFamily="18" charset="0"/>
              </a:rPr>
              <a:t> </a:t>
            </a:r>
          </a:p>
        </p:txBody>
      </p:sp>
      <p:graphicFrame>
        <p:nvGraphicFramePr>
          <p:cNvPr id="36889" name="Group 25"/>
          <p:cNvGraphicFramePr>
            <a:graphicFrameLocks noGrp="1"/>
          </p:cNvGraphicFramePr>
          <p:nvPr/>
        </p:nvGraphicFramePr>
        <p:xfrm>
          <a:off x="762000" y="4724400"/>
          <a:ext cx="8153400" cy="1308167"/>
        </p:xfrm>
        <a:graphic>
          <a:graphicData uri="http://schemas.openxmlformats.org/drawingml/2006/table">
            <a:tbl>
              <a:tblPr/>
              <a:tblGrid>
                <a:gridCol w="2362200"/>
                <a:gridCol w="5791200"/>
              </a:tblGrid>
              <a:tr h="8716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VZPOMÍNKY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snadnost, frekvence a síla vzpomínky na zážitky z cest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míra, do jaké značky pomáhá utvořit vzpomínky na destinaci a zážitky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4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ULOŽENÍ A UPEVNĚNÍ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schopnost značky spojovat vzpomínky na zážitky z cest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5526088"/>
            <a:ext cx="7378700" cy="1143000"/>
          </a:xfrm>
        </p:spPr>
        <p:txBody>
          <a:bodyPr/>
          <a:lstStyle/>
          <a:p>
            <a:pPr eaLnBrk="1" hangingPunct="1"/>
            <a:r>
              <a:rPr lang="cs-CZ" altLang="cs-CZ" sz="3200" smtClean="0"/>
              <a:t>Děkuji za pozornost! </a:t>
            </a: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1042988" y="476250"/>
            <a:ext cx="2736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Výstupy - TEST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42988" y="1268413"/>
            <a:ext cx="7489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1. Popište </a:t>
            </a:r>
            <a:r>
              <a:rPr lang="cs-CZ" altLang="cs-CZ" sz="2800">
                <a:solidFill>
                  <a:srgbClr val="FF0000"/>
                </a:solidFill>
                <a:cs typeface="Times New Roman" pitchFamily="18" charset="0"/>
              </a:rPr>
              <a:t>podmínky realizace trvalé kooperace </a:t>
            </a:r>
            <a:endParaRPr lang="cs-CZ" altLang="cs-CZ" sz="280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42988" y="2205038"/>
            <a:ext cx="69850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2. </a:t>
            </a:r>
            <a:r>
              <a:rPr lang="cs-CZ" altLang="cs-CZ" sz="2800">
                <a:solidFill>
                  <a:srgbClr val="FF0000"/>
                </a:solidFill>
                <a:cs typeface="Times New Roman" pitchFamily="18" charset="0"/>
              </a:rPr>
              <a:t>Státní i jiné organizace cestovního ruchu </a:t>
            </a:r>
          </a:p>
          <a:p>
            <a:r>
              <a:rPr lang="cs-CZ" altLang="cs-CZ" sz="2800">
                <a:solidFill>
                  <a:srgbClr val="FF0000"/>
                </a:solidFill>
                <a:cs typeface="Times New Roman" pitchFamily="18" charset="0"/>
              </a:rPr>
              <a:t>    mohou být pověřeny:</a:t>
            </a:r>
            <a:endParaRPr lang="cs-CZ" altLang="cs-CZ" sz="2800">
              <a:solidFill>
                <a:srgbClr val="FF0000"/>
              </a:solidFill>
            </a:endParaRPr>
          </a:p>
          <a:p>
            <a:r>
              <a:rPr lang="cs-CZ" altLang="cs-CZ" sz="280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2988" y="3500438"/>
            <a:ext cx="7273925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FF0000"/>
                </a:solidFill>
              </a:rPr>
              <a:t>3. </a:t>
            </a:r>
            <a:r>
              <a:rPr lang="cs-CZ" sz="2800" dirty="0">
                <a:solidFill>
                  <a:srgbClr val="FF0000"/>
                </a:solidFill>
                <a:latin typeface="+mj-lt"/>
                <a:cs typeface="Times New Roman" pitchFamily="18" charset="0"/>
              </a:rPr>
              <a:t>Popište překážky v marketingu a </a:t>
            </a:r>
          </a:p>
          <a:p>
            <a:pPr>
              <a:defRPr/>
            </a:pPr>
            <a:r>
              <a:rPr lang="cs-CZ" sz="2800" dirty="0">
                <a:solidFill>
                  <a:srgbClr val="FF0000"/>
                </a:solidFill>
                <a:latin typeface="+mj-lt"/>
                <a:cs typeface="Times New Roman" pitchFamily="18" charset="0"/>
              </a:rPr>
              <a:t>   managementu destinací</a:t>
            </a:r>
            <a:r>
              <a:rPr lang="cs-CZ" sz="2800" dirty="0">
                <a:solidFill>
                  <a:srgbClr val="FF0000"/>
                </a:solidFill>
                <a:latin typeface="+mj-lt"/>
              </a:rPr>
              <a:t>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42988" y="4724400"/>
            <a:ext cx="6913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4. Z jakých prvků se skládají propagační cíle?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4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Rovný okraj">
  <a:themeElements>
    <a:clrScheme name="Rovný okraj 2">
      <a:dk1>
        <a:srgbClr val="003366"/>
      </a:dk1>
      <a:lt1>
        <a:srgbClr val="FFFFFF"/>
      </a:lt1>
      <a:dk2>
        <a:srgbClr val="003366"/>
      </a:dk2>
      <a:lt2>
        <a:srgbClr val="E3E2C7"/>
      </a:lt2>
      <a:accent1>
        <a:srgbClr val="CCCC99"/>
      </a:accent1>
      <a:accent2>
        <a:srgbClr val="003366"/>
      </a:accent2>
      <a:accent3>
        <a:srgbClr val="FFFFFF"/>
      </a:accent3>
      <a:accent4>
        <a:srgbClr val="002A56"/>
      </a:accent4>
      <a:accent5>
        <a:srgbClr val="E2E2CA"/>
      </a:accent5>
      <a:accent6>
        <a:srgbClr val="002D5C"/>
      </a:accent6>
      <a:hlink>
        <a:srgbClr val="003366"/>
      </a:hlink>
      <a:folHlink>
        <a:srgbClr val="800000"/>
      </a:folHlink>
    </a:clrScheme>
    <a:fontScheme name="Rovný okraj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ovný okraj 1">
        <a:dk1>
          <a:srgbClr val="008080"/>
        </a:dk1>
        <a:lt1>
          <a:srgbClr val="FFFFCC"/>
        </a:lt1>
        <a:dk2>
          <a:srgbClr val="009999"/>
        </a:dk2>
        <a:lt2>
          <a:srgbClr val="FFFF99"/>
        </a:lt2>
        <a:accent1>
          <a:srgbClr val="336699"/>
        </a:accent1>
        <a:accent2>
          <a:srgbClr val="FFFF99"/>
        </a:accent2>
        <a:accent3>
          <a:srgbClr val="AACACA"/>
        </a:accent3>
        <a:accent4>
          <a:srgbClr val="DADAAE"/>
        </a:accent4>
        <a:accent5>
          <a:srgbClr val="ADB8CA"/>
        </a:accent5>
        <a:accent6>
          <a:srgbClr val="E7E78A"/>
        </a:accent6>
        <a:hlink>
          <a:srgbClr val="FFFFCC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ovný okraj 2">
        <a:dk1>
          <a:srgbClr val="003366"/>
        </a:dk1>
        <a:lt1>
          <a:srgbClr val="FFFFFF"/>
        </a:lt1>
        <a:dk2>
          <a:srgbClr val="003366"/>
        </a:dk2>
        <a:lt2>
          <a:srgbClr val="E3E2C7"/>
        </a:lt2>
        <a:accent1>
          <a:srgbClr val="CCCC99"/>
        </a:accent1>
        <a:accent2>
          <a:srgbClr val="003366"/>
        </a:accent2>
        <a:accent3>
          <a:srgbClr val="FFFFFF"/>
        </a:accent3>
        <a:accent4>
          <a:srgbClr val="002A56"/>
        </a:accent4>
        <a:accent5>
          <a:srgbClr val="E2E2CA"/>
        </a:accent5>
        <a:accent6>
          <a:srgbClr val="002D5C"/>
        </a:accent6>
        <a:hlink>
          <a:srgbClr val="003366"/>
        </a:hlink>
        <a:folHlink>
          <a:srgbClr val="8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ovný okraj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DDDDDD"/>
        </a:accent1>
        <a:accent2>
          <a:srgbClr val="333333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2D2D2D"/>
        </a:accent6>
        <a:hlink>
          <a:srgbClr val="80808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ovný okraj 4">
        <a:dk1>
          <a:srgbClr val="5F5F5F"/>
        </a:dk1>
        <a:lt1>
          <a:srgbClr val="FFFFFF"/>
        </a:lt1>
        <a:dk2>
          <a:srgbClr val="003366"/>
        </a:dk2>
        <a:lt2>
          <a:srgbClr val="FFFFFF"/>
        </a:lt2>
        <a:accent1>
          <a:srgbClr val="7E003F"/>
        </a:accent1>
        <a:accent2>
          <a:srgbClr val="DDDDDD"/>
        </a:accent2>
        <a:accent3>
          <a:srgbClr val="AAADB8"/>
        </a:accent3>
        <a:accent4>
          <a:srgbClr val="DADADA"/>
        </a:accent4>
        <a:accent5>
          <a:srgbClr val="C0AAAF"/>
        </a:accent5>
        <a:accent6>
          <a:srgbClr val="C8C8C8"/>
        </a:accent6>
        <a:hlink>
          <a:srgbClr val="969696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Designs\Rovný okraj.pot</Template>
  <TotalTime>357</TotalTime>
  <Words>663</Words>
  <Application>Microsoft Office PowerPoint</Application>
  <PresentationFormat>Předvádění na obrazovce (4:3)</PresentationFormat>
  <Paragraphs>157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Times New Roman</vt:lpstr>
      <vt:lpstr>Arial</vt:lpstr>
      <vt:lpstr>Wingdings</vt:lpstr>
      <vt:lpstr>Calibri</vt:lpstr>
      <vt:lpstr>Trebuchet MS</vt:lpstr>
      <vt:lpstr>Rovný okraj</vt:lpstr>
      <vt:lpstr>Snímek 1</vt:lpstr>
      <vt:lpstr>Management a marketing destinací</vt:lpstr>
      <vt:lpstr>Kooperace </vt:lpstr>
      <vt:lpstr>Možnosti spolupráce 1/2</vt:lpstr>
      <vt:lpstr>Možnosti spolupráce 2/2</vt:lpstr>
      <vt:lpstr>Veřejný a soukromý sektor</vt:lpstr>
      <vt:lpstr>Konkurenční strategie</vt:lpstr>
      <vt:lpstr>Informační technologie </vt:lpstr>
      <vt:lpstr>Překážky v marketingu a managementu destinací</vt:lpstr>
      <vt:lpstr>Segmentace</vt:lpstr>
      <vt:lpstr>Účinek marketingových  nástrojů na umísťování </vt:lpstr>
      <vt:lpstr>Využití informačních technologií v cestovním ruchu 1/2</vt:lpstr>
      <vt:lpstr>Využití informačních technologií v cestovním ruchu 2/2</vt:lpstr>
      <vt:lpstr>Propagace</vt:lpstr>
      <vt:lpstr>Tvorba cen</vt:lpstr>
      <vt:lpstr>Značková politika</vt:lpstr>
      <vt:lpstr>Děkuji za pozornost!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a marketing destinací</dc:title>
  <dc:creator>Bc. Pavel Lang</dc:creator>
  <cp:lastModifiedBy>Dum</cp:lastModifiedBy>
  <cp:revision>52</cp:revision>
  <dcterms:created xsi:type="dcterms:W3CDTF">2007-04-17T06:54:39Z</dcterms:created>
  <dcterms:modified xsi:type="dcterms:W3CDTF">2014-06-20T17:44:38Z</dcterms:modified>
</cp:coreProperties>
</file>