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</p:sldMasterIdLst>
  <p:sldIdLst>
    <p:sldId id="256" r:id="rId9"/>
    <p:sldId id="270" r:id="rId10"/>
    <p:sldId id="265" r:id="rId11"/>
    <p:sldId id="264" r:id="rId12"/>
    <p:sldId id="263" r:id="rId13"/>
    <p:sldId id="260" r:id="rId14"/>
    <p:sldId id="266" r:id="rId15"/>
    <p:sldId id="268" r:id="rId16"/>
    <p:sldId id="274" r:id="rId17"/>
    <p:sldId id="269" r:id="rId18"/>
    <p:sldId id="272" r:id="rId19"/>
    <p:sldId id="271" r:id="rId20"/>
    <p:sldId id="275" r:id="rId21"/>
    <p:sldId id="273" r:id="rId22"/>
    <p:sldId id="25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3FDCD"/>
    <a:srgbClr val="FFFF66"/>
    <a:srgbClr val="D60093"/>
    <a:srgbClr val="FFFF00"/>
    <a:srgbClr val="FF66FF"/>
    <a:srgbClr val="00CC00"/>
    <a:srgbClr val="C0C0C0"/>
    <a:srgbClr val="FF5050"/>
    <a:srgbClr val="663300"/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671" autoAdjust="0"/>
  </p:normalViewPr>
  <p:slideViewPr>
    <p:cSldViewPr>
      <p:cViewPr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941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357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923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159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568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042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072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994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317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034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3688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69939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382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1607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4435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0446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5220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03190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4477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02965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40044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75169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1607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0977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730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222636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4565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82009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02199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16445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405046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51288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85221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609550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2416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120521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04208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0124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49918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11833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578422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37778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564457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25981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9842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72001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37625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861755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31304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97855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493572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61680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99370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72060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53633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71530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86432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605921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60222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42192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930708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829175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43352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488367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7215480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88660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35903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17761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11867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06679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647753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19505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21558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081620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51130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417254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46072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855864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54119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848820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156780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7440470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7013178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532764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1081439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678682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637571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0954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B0B6A-1DE3-4F50-A2EB-49C30DFCCB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D1C54-B434-4DE3-9309-DBC144BA4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519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9116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7782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6694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2283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164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3936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9944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microsoft.com/office/2007/relationships/hdphoto" Target="../media/hdphoto2.wdp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20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microsoft.com/office/2007/relationships/hdphoto" Target="../media/hdphoto3.wdp"/><Relationship Id="rId7" Type="http://schemas.openxmlformats.org/officeDocument/2006/relationships/image" Target="../media/image2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14.png"/><Relationship Id="rId5" Type="http://schemas.microsoft.com/office/2007/relationships/hdphoto" Target="../media/hdphoto2.wdp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4.xml"/><Relationship Id="rId6" Type="http://schemas.openxmlformats.org/officeDocument/2006/relationships/image" Target="../media/image25.png"/><Relationship Id="rId5" Type="http://schemas.openxmlformats.org/officeDocument/2006/relationships/image" Target="../media/image18.pn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microsoft.com/office/2007/relationships/hdphoto" Target="../media/hdphoto2.wdp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28.png"/><Relationship Id="rId7" Type="http://schemas.openxmlformats.org/officeDocument/2006/relationships/image" Target="../media/image21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openxmlformats.org/officeDocument/2006/relationships/image" Target="../media/image3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14.png"/><Relationship Id="rId5" Type="http://schemas.microsoft.com/office/2007/relationships/hdphoto" Target="../media/hdphoto6.wdp"/><Relationship Id="rId4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3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8518" y="2852936"/>
            <a:ext cx="7772400" cy="1470025"/>
          </a:xfrm>
        </p:spPr>
        <p:txBody>
          <a:bodyPr>
            <a:normAutofit/>
          </a:bodyPr>
          <a:lstStyle/>
          <a:p>
            <a:r>
              <a:rPr lang="cs-CZ" dirty="0" smtClean="0"/>
              <a:t>Balonové </a:t>
            </a:r>
            <a:r>
              <a:rPr lang="cs-CZ" dirty="0" smtClean="0"/>
              <a:t>létání</a:t>
            </a:r>
            <a:br>
              <a:rPr lang="cs-CZ" dirty="0" smtClean="0"/>
            </a:br>
            <a:r>
              <a:rPr lang="cs-CZ" sz="3200" dirty="0" smtClean="0"/>
              <a:t>- </a:t>
            </a:r>
            <a:r>
              <a:rPr lang="cs-CZ" sz="2400" dirty="0"/>
              <a:t>p</a:t>
            </a:r>
            <a:r>
              <a:rPr lang="cs-CZ" sz="2400" dirty="0" smtClean="0"/>
              <a:t>řiřazování číslic k počtu prvků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827584" y="404664"/>
            <a:ext cx="75608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Střední škola, Základní škola a  Mateřská škola, Karviná, příspěvková organizace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Mgr.  Jana </a:t>
            </a:r>
            <a:r>
              <a:rPr lang="cs-CZ" dirty="0" err="1"/>
              <a:t>Karkošková</a:t>
            </a: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10761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916832"/>
            <a:ext cx="7200800" cy="2434282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Právě se nacházíš na Mistrovství České republiky </a:t>
            </a:r>
            <a:br>
              <a:rPr lang="cs-CZ" sz="2800" dirty="0" smtClean="0"/>
            </a:br>
            <a:r>
              <a:rPr lang="cs-CZ" sz="2800" dirty="0" smtClean="0"/>
              <a:t>v létání horkovzdušnými balony.  </a:t>
            </a:r>
            <a:br>
              <a:rPr lang="cs-CZ" sz="2800" dirty="0" smtClean="0"/>
            </a:br>
            <a:r>
              <a:rPr lang="cs-CZ" sz="2800" dirty="0" smtClean="0"/>
              <a:t>Kolik </a:t>
            </a:r>
            <a:r>
              <a:rPr lang="cs-CZ" sz="2800" dirty="0" smtClean="0"/>
              <a:t>balonů </a:t>
            </a:r>
            <a:r>
              <a:rPr lang="cs-CZ" sz="2800" dirty="0" smtClean="0"/>
              <a:t>se vznáší na obloze? </a:t>
            </a:r>
            <a:br>
              <a:rPr lang="cs-CZ" sz="2800" dirty="0" smtClean="0"/>
            </a:br>
            <a:r>
              <a:rPr lang="cs-CZ" sz="2800" dirty="0" smtClean="0"/>
              <a:t>Označ správnou číslici.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90" y="332656"/>
            <a:ext cx="883653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11" y="4293096"/>
            <a:ext cx="899378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31" y="4653136"/>
            <a:ext cx="849083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7" y="407568"/>
            <a:ext cx="849083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8447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0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3696" y="5598711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38272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65305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32040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49679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08734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948" y="1916832"/>
            <a:ext cx="1530350" cy="251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7210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3696" y="5598711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38272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65305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32040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49679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08734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940" y="594667"/>
            <a:ext cx="1476941" cy="2186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270" y="1844825"/>
            <a:ext cx="1517929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9592" y="1988841"/>
            <a:ext cx="150233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5992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3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" presetClass="exit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30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2938" y="1574904"/>
            <a:ext cx="1199909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9900CC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981" y="2189577"/>
            <a:ext cx="1199909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saturation sat="3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919" y="2564904"/>
            <a:ext cx="1199909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grayscl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969" y="1204321"/>
            <a:ext cx="1199910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1628" y="2189578"/>
            <a:ext cx="1201425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 descr="http://www.clker.com/cliparts/d/7/9/f/1220545859492907712maidis_Vertical_Striped_Hot_Air_Balloons_3.svg.hi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381" y="1199577"/>
            <a:ext cx="1201778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3696" y="5598711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38272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65305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32040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49679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08734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356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3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" presetClass="exit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3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xit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xit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3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clker.com/cliparts/7/8/e/8/1220545814685085364maidis_Vertical_Striped_Hot_Air_Balloons.svg.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6164" y="1268760"/>
            <a:ext cx="1420285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3696" y="5598711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38272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65305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32040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49679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08734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6807" y="2128824"/>
            <a:ext cx="1418079" cy="23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9282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3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" presetClass="exit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3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1780" y="340265"/>
            <a:ext cx="1186099" cy="1698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3696" y="5598711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38272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65305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32040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49679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08734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2253" y="2887393"/>
            <a:ext cx="1329433" cy="1899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593" y="2492896"/>
            <a:ext cx="1232506" cy="19021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4231" y="2843519"/>
            <a:ext cx="1321545" cy="1986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6528" y="1179928"/>
            <a:ext cx="1325632" cy="1856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647" y="1786483"/>
            <a:ext cx="1404135" cy="1960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1822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3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" presetClass="exit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3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3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" presetClass="exit" presetSubtype="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3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" presetClass="exit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30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3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902" y="870061"/>
            <a:ext cx="1201425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3696" y="5598711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38272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65305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32040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49679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08734" y="5608923"/>
            <a:ext cx="722574" cy="72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saturation sat="3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560" y="1700808"/>
            <a:ext cx="1199909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 descr="http://www.clker.com/cliparts/d/7/9/f/1220545859492907712maidis_Vertical_Striped_Hot_Air_Balloons_3.svg.hi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957" y="1860061"/>
            <a:ext cx="1201778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506" y="3140968"/>
            <a:ext cx="1200458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7919" y="2814912"/>
            <a:ext cx="1200458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918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" presetClass="exit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" presetClass="exit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3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3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" presetClass="exit" presetSubtype="9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3696" y="5598711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38272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65305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32040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49679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08734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098" y="324623"/>
            <a:ext cx="55226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Kolik letí balonů s jedním proužkem?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614" y="2176462"/>
            <a:ext cx="1340439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966" y="1340768"/>
            <a:ext cx="1340439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4613" y="1628800"/>
            <a:ext cx="1335054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983" y="2492896"/>
            <a:ext cx="1340439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790216" y="277820"/>
            <a:ext cx="920750" cy="9271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7996" y="381370"/>
            <a:ext cx="485190" cy="7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5067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49584E-6 L 0.22848 0.13645 " pathEditMode="relative" rAng="0" ptsTypes="AA">
                                      <p:cBhvr>
                                        <p:cTn id="24" dur="3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24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2" presetClass="exit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30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xit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3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5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127" y="2456672"/>
            <a:ext cx="1201425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3696" y="5598711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38272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65305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32040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49679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08734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saturation sat="3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9724" y="1044623"/>
            <a:ext cx="1199909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saturation sat="3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825" y="2456672"/>
            <a:ext cx="1199909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844" y="324623"/>
            <a:ext cx="40699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Kolik letí                  balonů?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949559" y="136233"/>
            <a:ext cx="900000" cy="900000"/>
          </a:xfrm>
          <a:prstGeom prst="rect">
            <a:avLst/>
          </a:prstGeom>
          <a:solidFill>
            <a:srgbClr val="D3FDCD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345" y="226233"/>
            <a:ext cx="434428" cy="7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8977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" presetClass="exit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371" y="3122711"/>
            <a:ext cx="1317625" cy="2017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3696" y="5598711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38272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65305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32040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49679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08734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7844" y="324623"/>
            <a:ext cx="40699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Kolik letí 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               balonů?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49558" y="136233"/>
            <a:ext cx="900000" cy="900000"/>
          </a:xfrm>
          <a:prstGeom prst="rect">
            <a:avLst/>
          </a:prstGeom>
          <a:solidFill>
            <a:srgbClr val="D3FDCD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2253" y="1256831"/>
            <a:ext cx="1311275" cy="2017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195" y="2924944"/>
            <a:ext cx="1201737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229" y="2283944"/>
            <a:ext cx="1201737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357" y="190233"/>
            <a:ext cx="480403" cy="7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359" y="2601149"/>
            <a:ext cx="1317625" cy="2017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8272" y="1335531"/>
            <a:ext cx="1200458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8621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4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4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000"/>
                            </p:stCondLst>
                            <p:childTnLst>
                              <p:par>
                                <p:cTn id="31" presetID="2" presetClass="exit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" presetClass="exit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4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4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6000"/>
                            </p:stCondLst>
                            <p:childTnLst>
                              <p:par>
                                <p:cTn id="40" presetID="2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1000"/>
                            </p:stCondLst>
                            <p:childTnLst>
                              <p:par>
                                <p:cTn id="45" presetID="2" presetClass="exit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xit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6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3901" y="1340768"/>
            <a:ext cx="1201425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929319" y="144623"/>
            <a:ext cx="900000" cy="900000"/>
          </a:xfrm>
          <a:prstGeom prst="rect">
            <a:avLst/>
          </a:prstGeom>
          <a:solidFill>
            <a:srgbClr val="D3FDCD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13696" y="5598711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38272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65305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32040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49679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08734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7844" y="324623"/>
            <a:ext cx="40699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Kolik letí                  balonů?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0876" y="234623"/>
            <a:ext cx="436885" cy="7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 descr="http://www.clker.com/cliparts/d/7/9/f/1220545859492907712maidis_Vertical_Striped_Hot_Air_Balloons_3.svg.hi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663" y="3015682"/>
            <a:ext cx="1201778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057" y="2556248"/>
            <a:ext cx="1201425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5431" y="1566248"/>
            <a:ext cx="1201425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015682"/>
            <a:ext cx="1201425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983" y="1115399"/>
            <a:ext cx="1211039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1574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xit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" presetClass="exit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0"/>
                            </p:stCondLst>
                            <p:childTnLst>
                              <p:par>
                                <p:cTn id="39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" presetClass="exit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6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3696" y="5598711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38272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65305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32040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49679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08734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324623"/>
            <a:ext cx="38247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Kolik letí               balonů?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45522" y="122683"/>
            <a:ext cx="920750" cy="927100"/>
          </a:xfrm>
          <a:prstGeom prst="rect">
            <a:avLst/>
          </a:prstGeom>
          <a:solidFill>
            <a:srgbClr val="D3FDCD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7854" y="586233"/>
            <a:ext cx="1216578" cy="18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5070" y="3429000"/>
            <a:ext cx="1090825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453" y="2702680"/>
            <a:ext cx="1090825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872" y="1294137"/>
            <a:ext cx="1094038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6943" y="2924802"/>
            <a:ext cx="12192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911" y="190233"/>
            <a:ext cx="515911" cy="7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8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8462" y="195430"/>
            <a:ext cx="479963" cy="7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696" y="2924802"/>
            <a:ext cx="1090825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2799" y="1146432"/>
            <a:ext cx="12192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0539" y="2405118"/>
            <a:ext cx="1094075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466" y="2223590"/>
            <a:ext cx="1090825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1984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4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4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425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425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425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425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0"/>
                            </p:stCondLst>
                            <p:childTnLst>
                              <p:par>
                                <p:cTn id="43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3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0"/>
                            </p:stCondLst>
                            <p:childTnLst>
                              <p:par>
                                <p:cTn id="61" presetID="2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5000"/>
                            </p:stCondLst>
                            <p:childTnLst>
                              <p:par>
                                <p:cTn id="70" presetID="2" presetClass="exit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" presetClass="exit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2" presetClass="exit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8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9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3696" y="5598711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38272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65305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32040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49679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08734" y="5608923"/>
            <a:ext cx="722574" cy="720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6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682" y="324623"/>
            <a:ext cx="45402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Kolik letí usměvavých balonů?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71206" y="234623"/>
            <a:ext cx="900000" cy="900000"/>
          </a:xfrm>
          <a:prstGeom prst="rect">
            <a:avLst/>
          </a:prstGeom>
          <a:solidFill>
            <a:srgbClr val="D3FDCD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292" y="284267"/>
            <a:ext cx="409828" cy="7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7879" y="1844824"/>
            <a:ext cx="1176337" cy="226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971" y="2420888"/>
            <a:ext cx="1176337" cy="227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846" y="1151912"/>
            <a:ext cx="1176337" cy="227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654" y="2600928"/>
            <a:ext cx="1176337" cy="226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6277" y="2855622"/>
            <a:ext cx="1176337" cy="226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916" y="332391"/>
            <a:ext cx="1176337" cy="226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607003" y="1466659"/>
            <a:ext cx="1176337" cy="2268537"/>
            <a:chOff x="6884111" y="471078"/>
            <a:chExt cx="1176337" cy="2268537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84111" y="471078"/>
              <a:ext cx="1176337" cy="22685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20952" y="1046516"/>
              <a:ext cx="171450" cy="1762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31124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0"/>
                            </p:stCondLst>
                            <p:childTnLst>
                              <p:par>
                                <p:cTn id="40" presetID="2" presetClass="exit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45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xit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712968" cy="5112568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Použité zdroje:</a:t>
            </a:r>
            <a:r>
              <a:rPr lang="pl-PL" sz="1400" dirty="0" smtClean="0"/>
              <a:t/>
            </a:r>
            <a:br>
              <a:rPr lang="pl-PL" sz="1400" dirty="0" smtClean="0"/>
            </a:br>
            <a:r>
              <a:rPr lang="pl-PL" sz="1400" dirty="0" smtClean="0">
                <a:solidFill>
                  <a:prstClr val="black"/>
                </a:solidFill>
              </a:rPr>
              <a:t>OCAL. </a:t>
            </a:r>
            <a:r>
              <a:rPr lang="pl-PL" sz="1400" dirty="0">
                <a:solidFill>
                  <a:prstClr val="black"/>
                </a:solidFill>
              </a:rPr>
              <a:t>Klipart [on-line]  4. </a:t>
            </a:r>
            <a:r>
              <a:rPr lang="pl-PL" sz="1400" dirty="0" smtClean="0">
                <a:solidFill>
                  <a:prstClr val="black"/>
                </a:solidFill>
              </a:rPr>
              <a:t>9. 2008, 9: 30 </a:t>
            </a:r>
            <a:r>
              <a:rPr lang="pl-PL" sz="1400" dirty="0">
                <a:solidFill>
                  <a:prstClr val="black"/>
                </a:solidFill>
              </a:rPr>
              <a:t>[cit. </a:t>
            </a:r>
            <a:r>
              <a:rPr lang="pl-PL" sz="1400" dirty="0" smtClean="0">
                <a:solidFill>
                  <a:prstClr val="black"/>
                </a:solidFill>
              </a:rPr>
              <a:t>2012-03-20]. </a:t>
            </a:r>
            <a:r>
              <a:rPr lang="pl-PL" sz="1400" dirty="0">
                <a:solidFill>
                  <a:prstClr val="black"/>
                </a:solidFill>
              </a:rPr>
              <a:t/>
            </a:r>
            <a:br>
              <a:rPr lang="pl-PL" sz="1400" dirty="0">
                <a:solidFill>
                  <a:prstClr val="black"/>
                </a:solidFill>
              </a:rPr>
            </a:br>
            <a:r>
              <a:rPr lang="pl-PL" sz="1400" dirty="0">
                <a:solidFill>
                  <a:prstClr val="black"/>
                </a:solidFill>
              </a:rPr>
              <a:t>Název souboru: 1220545814685085364maidis_Vertical_Striped_Hot_Air_Balloons.svg.hi.png </a:t>
            </a:r>
            <a:r>
              <a:rPr lang="pl-PL" sz="1400" dirty="0" smtClean="0">
                <a:solidFill>
                  <a:prstClr val="black"/>
                </a:solidFill>
              </a:rPr>
              <a:t>– modrý balon</a:t>
            </a:r>
            <a:r>
              <a:rPr lang="pl-PL" sz="1400" dirty="0">
                <a:solidFill>
                  <a:prstClr val="black"/>
                </a:solidFill>
              </a:rPr>
              <a:t/>
            </a:r>
            <a:br>
              <a:rPr lang="pl-PL" sz="1400" dirty="0">
                <a:solidFill>
                  <a:prstClr val="black"/>
                </a:solidFill>
              </a:rPr>
            </a:br>
            <a:r>
              <a:rPr lang="pl-PL" sz="1400" dirty="0" smtClean="0">
                <a:solidFill>
                  <a:prstClr val="black"/>
                </a:solidFill>
              </a:rPr>
              <a:t>Dostupný </a:t>
            </a:r>
            <a:r>
              <a:rPr lang="pl-PL" sz="1400" dirty="0">
                <a:solidFill>
                  <a:prstClr val="black"/>
                </a:solidFill>
              </a:rPr>
              <a:t>pod licencí Public domain </a:t>
            </a:r>
            <a:r>
              <a:rPr lang="pl-PL" sz="1400" dirty="0" smtClean="0">
                <a:solidFill>
                  <a:prstClr val="black"/>
                </a:solidFill>
              </a:rPr>
              <a:t>na http</a:t>
            </a:r>
            <a:r>
              <a:rPr lang="pl-PL" sz="1400" dirty="0">
                <a:solidFill>
                  <a:prstClr val="black"/>
                </a:solidFill>
              </a:rPr>
              <a:t>://</a:t>
            </a:r>
            <a:r>
              <a:rPr lang="pl-PL" sz="1400" dirty="0" smtClean="0">
                <a:solidFill>
                  <a:prstClr val="black"/>
                </a:solidFill>
              </a:rPr>
              <a:t>www.clker.com/clipart-24144.html</a:t>
            </a:r>
            <a:r>
              <a:rPr lang="pl-PL" sz="1400" dirty="0">
                <a:solidFill>
                  <a:prstClr val="black"/>
                </a:solidFill>
              </a:rPr>
              <a:t/>
            </a:r>
            <a:br>
              <a:rPr lang="pl-PL" sz="1400" dirty="0">
                <a:solidFill>
                  <a:prstClr val="black"/>
                </a:solidFill>
              </a:rPr>
            </a:br>
            <a:r>
              <a:rPr lang="pl-PL" sz="1400" dirty="0">
                <a:solidFill>
                  <a:prstClr val="black"/>
                </a:solidFill>
              </a:rPr>
              <a:t>OCAL. Klipart [on-line]  4. </a:t>
            </a:r>
            <a:r>
              <a:rPr lang="pl-PL" sz="1400" dirty="0" smtClean="0">
                <a:solidFill>
                  <a:prstClr val="black"/>
                </a:solidFill>
              </a:rPr>
              <a:t>9. 2008, </a:t>
            </a:r>
            <a:r>
              <a:rPr lang="pl-PL" sz="1400" dirty="0">
                <a:solidFill>
                  <a:prstClr val="black"/>
                </a:solidFill>
              </a:rPr>
              <a:t>9: 30 [cit. 2012-03-20]. </a:t>
            </a:r>
            <a:br>
              <a:rPr lang="pl-PL" sz="1400" dirty="0">
                <a:solidFill>
                  <a:prstClr val="black"/>
                </a:solidFill>
              </a:rPr>
            </a:br>
            <a:r>
              <a:rPr lang="pl-PL" sz="1400" dirty="0">
                <a:solidFill>
                  <a:prstClr val="black"/>
                </a:solidFill>
              </a:rPr>
              <a:t>Název souboru: 12205458481973106173maidis_Vertical_Striped_Hot_Air_Balloons_2.svg.hi.png – </a:t>
            </a:r>
            <a:r>
              <a:rPr lang="pl-PL" sz="1400" dirty="0" smtClean="0">
                <a:solidFill>
                  <a:prstClr val="black"/>
                </a:solidFill>
              </a:rPr>
              <a:t>čevený </a:t>
            </a:r>
            <a:r>
              <a:rPr lang="pl-PL" sz="1400" dirty="0">
                <a:solidFill>
                  <a:prstClr val="black"/>
                </a:solidFill>
              </a:rPr>
              <a:t>balon</a:t>
            </a:r>
            <a:br>
              <a:rPr lang="pl-PL" sz="1400" dirty="0">
                <a:solidFill>
                  <a:prstClr val="black"/>
                </a:solidFill>
              </a:rPr>
            </a:br>
            <a:r>
              <a:rPr lang="pl-PL" sz="1400" dirty="0">
                <a:solidFill>
                  <a:prstClr val="black"/>
                </a:solidFill>
              </a:rPr>
              <a:t>Dostupný pod licencí Public domain </a:t>
            </a:r>
            <a:r>
              <a:rPr lang="pl-PL" sz="1400" dirty="0" smtClean="0">
                <a:solidFill>
                  <a:prstClr val="black"/>
                </a:solidFill>
              </a:rPr>
              <a:t>na http</a:t>
            </a:r>
            <a:r>
              <a:rPr lang="pl-PL" sz="1400" dirty="0">
                <a:solidFill>
                  <a:prstClr val="black"/>
                </a:solidFill>
              </a:rPr>
              <a:t>://</a:t>
            </a:r>
            <a:r>
              <a:rPr lang="pl-PL" sz="1400" dirty="0" smtClean="0">
                <a:solidFill>
                  <a:prstClr val="black"/>
                </a:solidFill>
              </a:rPr>
              <a:t>www.clker.com/clipart-24146.html</a:t>
            </a:r>
            <a:r>
              <a:rPr lang="pl-PL" sz="1400" dirty="0">
                <a:solidFill>
                  <a:prstClr val="black"/>
                </a:solidFill>
              </a:rPr>
              <a:t/>
            </a:r>
            <a:br>
              <a:rPr lang="pl-PL" sz="1400" dirty="0">
                <a:solidFill>
                  <a:prstClr val="black"/>
                </a:solidFill>
              </a:rPr>
            </a:br>
            <a:r>
              <a:rPr lang="pl-PL" sz="1400" dirty="0">
                <a:solidFill>
                  <a:prstClr val="black"/>
                </a:solidFill>
              </a:rPr>
              <a:t>OCAL. Klipart [on-line]  4. </a:t>
            </a:r>
            <a:r>
              <a:rPr lang="pl-PL" sz="1400" dirty="0" smtClean="0">
                <a:solidFill>
                  <a:prstClr val="black"/>
                </a:solidFill>
              </a:rPr>
              <a:t>9. </a:t>
            </a:r>
            <a:r>
              <a:rPr lang="pl-PL" sz="1400" dirty="0">
                <a:solidFill>
                  <a:prstClr val="black"/>
                </a:solidFill>
              </a:rPr>
              <a:t>2008, 9: 2</a:t>
            </a:r>
            <a:r>
              <a:rPr lang="pl-PL" sz="1400" dirty="0" smtClean="0">
                <a:solidFill>
                  <a:prstClr val="black"/>
                </a:solidFill>
              </a:rPr>
              <a:t>9 </a:t>
            </a:r>
            <a:r>
              <a:rPr lang="pl-PL" sz="1400" dirty="0">
                <a:solidFill>
                  <a:prstClr val="black"/>
                </a:solidFill>
              </a:rPr>
              <a:t>[cit. 2012-03-20]. </a:t>
            </a:r>
            <a:br>
              <a:rPr lang="pl-PL" sz="1400" dirty="0">
                <a:solidFill>
                  <a:prstClr val="black"/>
                </a:solidFill>
              </a:rPr>
            </a:br>
            <a:r>
              <a:rPr lang="pl-PL" sz="1400" dirty="0">
                <a:solidFill>
                  <a:prstClr val="black"/>
                </a:solidFill>
              </a:rPr>
              <a:t>Název souboru:  12205457591348504686maidis_Horizontal_Striped_Hot_Air_Balloons.svg.hi.png– </a:t>
            </a:r>
            <a:r>
              <a:rPr lang="pl-PL" sz="1400" dirty="0" smtClean="0">
                <a:solidFill>
                  <a:prstClr val="black"/>
                </a:solidFill>
              </a:rPr>
              <a:t>pruhovaný </a:t>
            </a:r>
            <a:r>
              <a:rPr lang="pl-PL" sz="1400" dirty="0">
                <a:solidFill>
                  <a:prstClr val="black"/>
                </a:solidFill>
              </a:rPr>
              <a:t>balon</a:t>
            </a:r>
            <a:br>
              <a:rPr lang="pl-PL" sz="1400" dirty="0">
                <a:solidFill>
                  <a:prstClr val="black"/>
                </a:solidFill>
              </a:rPr>
            </a:br>
            <a:r>
              <a:rPr lang="pl-PL" sz="1400" dirty="0">
                <a:solidFill>
                  <a:prstClr val="black"/>
                </a:solidFill>
              </a:rPr>
              <a:t>Dostupný pod licencí Public domain na </a:t>
            </a:r>
            <a:r>
              <a:rPr lang="pl-PL" sz="1400" dirty="0" smtClean="0">
                <a:solidFill>
                  <a:prstClr val="black"/>
                </a:solidFill>
              </a:rPr>
              <a:t>http</a:t>
            </a:r>
            <a:r>
              <a:rPr lang="pl-PL" sz="1400" dirty="0">
                <a:solidFill>
                  <a:prstClr val="black"/>
                </a:solidFill>
              </a:rPr>
              <a:t>://</a:t>
            </a:r>
            <a:r>
              <a:rPr lang="pl-PL" sz="1400" dirty="0" smtClean="0">
                <a:solidFill>
                  <a:prstClr val="black"/>
                </a:solidFill>
              </a:rPr>
              <a:t>www.clker.com/clipart-24141.html</a:t>
            </a:r>
            <a:br>
              <a:rPr lang="pl-PL" sz="1400" dirty="0" smtClean="0">
                <a:solidFill>
                  <a:prstClr val="black"/>
                </a:solidFill>
              </a:rPr>
            </a:br>
            <a:r>
              <a:rPr lang="pl-PL" sz="1400" dirty="0">
                <a:solidFill>
                  <a:prstClr val="black"/>
                </a:solidFill>
              </a:rPr>
              <a:t>OCAL. Klipart [on-line]  4. 9. 2008, 9: </a:t>
            </a:r>
            <a:r>
              <a:rPr lang="pl-PL" sz="1400" dirty="0" smtClean="0">
                <a:solidFill>
                  <a:prstClr val="black"/>
                </a:solidFill>
              </a:rPr>
              <a:t>31 </a:t>
            </a:r>
            <a:r>
              <a:rPr lang="pl-PL" sz="1400" dirty="0">
                <a:solidFill>
                  <a:prstClr val="black"/>
                </a:solidFill>
              </a:rPr>
              <a:t>[cit. 2012-03-20]. </a:t>
            </a:r>
            <a:br>
              <a:rPr lang="pl-PL" sz="1400" dirty="0">
                <a:solidFill>
                  <a:prstClr val="black"/>
                </a:solidFill>
              </a:rPr>
            </a:br>
            <a:r>
              <a:rPr lang="pl-PL" sz="1400" dirty="0">
                <a:solidFill>
                  <a:prstClr val="black"/>
                </a:solidFill>
              </a:rPr>
              <a:t>Název souboru:  </a:t>
            </a:r>
            <a:r>
              <a:rPr lang="pl-PL" sz="1400" dirty="0" smtClean="0">
                <a:solidFill>
                  <a:prstClr val="black"/>
                </a:solidFill>
              </a:rPr>
              <a:t>1220545859492907712maidis_Vertical_Striped_Hot_Air_Balloons_3.svg.hi.png – </a:t>
            </a:r>
            <a:r>
              <a:rPr lang="pl-PL" sz="1400" dirty="0">
                <a:solidFill>
                  <a:prstClr val="black"/>
                </a:solidFill>
              </a:rPr>
              <a:t>fialový balon</a:t>
            </a:r>
            <a:br>
              <a:rPr lang="pl-PL" sz="1400" dirty="0">
                <a:solidFill>
                  <a:prstClr val="black"/>
                </a:solidFill>
              </a:rPr>
            </a:br>
            <a:r>
              <a:rPr lang="pl-PL" sz="1400" dirty="0">
                <a:solidFill>
                  <a:prstClr val="black"/>
                </a:solidFill>
              </a:rPr>
              <a:t>Dostupný pod licencí Public domain na http://www.clker.com/clipart-24147.html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617908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5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6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7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8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1143</TotalTime>
  <Words>125</Words>
  <Application>Microsoft Office PowerPoint</Application>
  <PresentationFormat>Předvádění na obrazovce (4:3)</PresentationFormat>
  <Paragraphs>82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8</vt:i4>
      </vt:variant>
      <vt:variant>
        <vt:lpstr>Nadpisy snímků</vt:lpstr>
      </vt:variant>
      <vt:variant>
        <vt:i4>15</vt:i4>
      </vt:variant>
    </vt:vector>
  </HeadingPairs>
  <TitlesOfParts>
    <vt:vector size="23" baseType="lpstr">
      <vt:lpstr>Motiv systému Office</vt:lpstr>
      <vt:lpstr>2_Motiv systému Office</vt:lpstr>
      <vt:lpstr>3_Motiv systému Office</vt:lpstr>
      <vt:lpstr>4_Motiv systému Office</vt:lpstr>
      <vt:lpstr>5_Motiv systému Office</vt:lpstr>
      <vt:lpstr>6_Motiv systému Office</vt:lpstr>
      <vt:lpstr>7_Motiv systému Office</vt:lpstr>
      <vt:lpstr>8_Motiv systému Office</vt:lpstr>
      <vt:lpstr>Balonové létání - přiřazování číslic k počtu prvků</vt:lpstr>
      <vt:lpstr>Právě se nacházíš na Mistrovství České republiky  v létání horkovzdušnými balony.   Kolik balonů se vznáší na obloze?  Označ správnou číslici.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 OCAL. Klipart [on-line]  4. 9. 2008, 9: 30 [cit. 2012-03-20].  Název souboru: 1220545814685085364maidis_Vertical_Striped_Hot_Air_Balloons.svg.hi.png – modrý balon Dostupný pod licencí Public domain na http://www.clker.com/clipart-24144.html OCAL. Klipart [on-line]  4. 9. 2008, 9: 30 [cit. 2012-03-20].  Název souboru: 12205458481973106173maidis_Vertical_Striped_Hot_Air_Balloons_2.svg.hi.png – čevený balon Dostupný pod licencí Public domain na http://www.clker.com/clipart-24146.html OCAL. Klipart [on-line]  4. 9. 2008, 9: 29 [cit. 2012-03-20].  Název souboru:  12205457591348504686maidis_Horizontal_Striped_Hot_Air_Balloons.svg.hi.png– pruhovaný balon Dostupný pod licencí Public domain na http://www.clker.com/clipart-24141.html OCAL. Klipart [on-line]  4. 9. 2008, 9: 31 [cit. 2012-03-20].  Název souboru:  1220545859492907712maidis_Vertical_Striped_Hot_Air_Balloons_3.svg.hi.png – fialový balon Dostupný pod licencí Public domain na http://www.clker.com/clipart-24147.html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Přiřazování číslic k počtu prvků</dc:title>
  <dc:creator>Karkošková</dc:creator>
  <cp:lastModifiedBy>Karkošková</cp:lastModifiedBy>
  <cp:revision>95</cp:revision>
  <dcterms:created xsi:type="dcterms:W3CDTF">2012-03-19T19:32:40Z</dcterms:created>
  <dcterms:modified xsi:type="dcterms:W3CDTF">2012-04-01T16:47:22Z</dcterms:modified>
</cp:coreProperties>
</file>