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70" r:id="rId3"/>
    <p:sldId id="271" r:id="rId4"/>
    <p:sldId id="272" r:id="rId5"/>
    <p:sldId id="273" r:id="rId6"/>
    <p:sldId id="274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CC0099"/>
    <a:srgbClr val="990099"/>
    <a:srgbClr val="800080"/>
    <a:srgbClr val="FF0000"/>
    <a:srgbClr val="663300"/>
    <a:srgbClr val="99CC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00" d="100"/>
          <a:sy n="100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78FECE-DBD6-429C-ADBC-6BE6B155A9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44964-5846-4FDD-977B-2EE2EB3A03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DF994-AAB8-4D44-80CC-CD8CD99635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EA06CF-BF51-4606-820E-225ADB1438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89F634-7D9F-4A94-AC20-E05F1E6867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0EE67C-589B-492A-A494-F919E6B1AD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8AA0C-2D88-455C-9059-F474270E93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7ECBC3-7F2E-46A7-8A3C-75A126D09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DE6043-DE9F-4128-BCBC-F08E32FD04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321D1-5E53-47E6-B6A0-5580314F12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DD1509-E546-4520-AB29-1499A1B76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7F6D7F7E-0DB9-497A-9E00-6F950FC3C1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projektu školy 	CZ.1.07/1.5.00/34.0963 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klíčové aktivity 	III/2 Inovace a zkvalitnění výuky prostřednictvím ICT</a:t>
            </a:r>
          </a:p>
          <a:p>
            <a:pPr algn="l" eaLnBrk="1" hangingPunct="1">
              <a:lnSpc>
                <a:spcPct val="90000"/>
              </a:lnSpc>
            </a:pPr>
            <a:r>
              <a:rPr lang="cs-CZ" altLang="cs-CZ" sz="1200" b="1" smtClean="0"/>
              <a:t>Číslo materiálu	VY_32_INOVACE_OdP_S2_03</a:t>
            </a:r>
            <a:endParaRPr lang="cs-CZ" altLang="cs-CZ" sz="1200" smtClean="0"/>
          </a:p>
        </p:txBody>
      </p:sp>
      <p:pic>
        <p:nvPicPr>
          <p:cNvPr id="2051" name="obrázek 1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Popis výukového materiálu	</a:t>
            </a:r>
          </a:p>
          <a:p>
            <a:r>
              <a:rPr lang="cs-CZ" altLang="cs-CZ" sz="1200"/>
              <a:t>Název:			</a:t>
            </a:r>
            <a:r>
              <a:rPr lang="cs-CZ" altLang="cs-CZ" sz="1200">
                <a:solidFill>
                  <a:srgbClr val="CC0066"/>
                </a:solidFill>
              </a:rPr>
              <a:t>Vytváření obchodní politiky hotelů a restaurací</a:t>
            </a:r>
          </a:p>
          <a:p>
            <a:r>
              <a:rPr lang="cs-CZ" altLang="cs-CZ" sz="1200">
                <a:solidFill>
                  <a:srgbClr val="CC0066"/>
                </a:solidFill>
              </a:rPr>
              <a:t>			-  oblasti obchodní politiky</a:t>
            </a:r>
            <a:endParaRPr lang="cs-CZ" altLang="cs-CZ" sz="1200"/>
          </a:p>
          <a:p>
            <a:r>
              <a:rPr lang="cs-CZ" altLang="cs-CZ" sz="1200"/>
              <a:t>Autor:			Bc. Pavel Lang</a:t>
            </a:r>
          </a:p>
          <a:p>
            <a:r>
              <a:rPr lang="cs-CZ" altLang="cs-CZ" sz="1200"/>
              <a:t>Datum:			2.3.2013</a:t>
            </a:r>
          </a:p>
          <a:p>
            <a:r>
              <a:rPr lang="cs-CZ" altLang="cs-CZ" sz="1200"/>
              <a:t>Obor:			a) 65-41-L/01   Gastronomie (nástavbové studium)</a:t>
            </a:r>
          </a:p>
          <a:p>
            <a:r>
              <a:rPr lang="cs-CZ" altLang="cs-CZ" sz="1200"/>
              <a:t>			b) 65-41-L/01   Gastronomie</a:t>
            </a:r>
          </a:p>
          <a:p>
            <a:r>
              <a:rPr lang="cs-CZ" altLang="cs-CZ" sz="1200"/>
              <a:t>Ročník:			a) - 2. ročník a b) - 4. ročník </a:t>
            </a:r>
          </a:p>
          <a:p>
            <a:r>
              <a:rPr lang="cs-CZ" altLang="cs-CZ" sz="1200"/>
              <a:t>Předmět:			Hotelový provoz</a:t>
            </a:r>
          </a:p>
          <a:p>
            <a:r>
              <a:rPr lang="cs-CZ" altLang="cs-CZ" sz="1200"/>
              <a:t>Anotace výukového materiálu</a:t>
            </a:r>
          </a:p>
          <a:p>
            <a:endParaRPr lang="cs-CZ" altLang="cs-CZ" sz="1200"/>
          </a:p>
          <a:p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  <p:sp>
        <p:nvSpPr>
          <p:cNvPr id="20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1. Materiál je určen pro výuku předmětu Hotelový provoz a je v souladu s ŠVP </a:t>
            </a:r>
          </a:p>
          <a:p>
            <a:r>
              <a:rPr lang="cs-CZ" altLang="cs-CZ" sz="1200"/>
              <a:t>2. Materiál je prezentován žákům prostřednictvím ICT s výkladem a doplněním při  </a:t>
            </a:r>
          </a:p>
          <a:p>
            <a:r>
              <a:rPr lang="cs-CZ" altLang="cs-CZ" sz="1200"/>
              <a:t>    současném použití učebnic Moderní řízení hotelového provozu (Ing. J. Beránek a kol., </a:t>
            </a:r>
          </a:p>
          <a:p>
            <a:r>
              <a:rPr lang="cs-CZ" altLang="cs-CZ" sz="1200"/>
              <a:t>    Magconsulting 2013) a Cestovní ruch pro střední školy a pro veřejnost (D. Drobná a </a:t>
            </a:r>
          </a:p>
          <a:p>
            <a:r>
              <a:rPr lang="cs-CZ" altLang="cs-CZ" sz="1200"/>
              <a:t>    E. Morávková, nakl. Fortuna Praha 2004)</a:t>
            </a:r>
          </a:p>
          <a:p>
            <a:r>
              <a:rPr lang="cs-CZ" altLang="cs-CZ" sz="1200"/>
              <a:t>    Součástí materiálu je krátký test s označením odpovědí. Další formou zpětné vazby je </a:t>
            </a:r>
          </a:p>
          <a:p>
            <a:r>
              <a:rPr lang="cs-CZ" altLang="cs-CZ" sz="1200"/>
              <a:t>    test jako souhrn několika realizovaných materiálů.	</a:t>
            </a:r>
          </a:p>
          <a:p>
            <a:r>
              <a:rPr lang="cs-CZ" altLang="cs-CZ" sz="1200"/>
              <a:t>    Pro výuku je použit - PC s dataprojektorem</a:t>
            </a:r>
          </a:p>
          <a:p>
            <a:r>
              <a:rPr lang="cs-CZ" altLang="cs-CZ" sz="1200"/>
              <a:t>	              - interaktivní tabule</a:t>
            </a:r>
          </a:p>
          <a:p>
            <a:r>
              <a:rPr lang="cs-CZ" altLang="cs-CZ" sz="1200"/>
              <a:t>	              - interaktivní dataprojektor</a:t>
            </a:r>
          </a:p>
          <a:p>
            <a:r>
              <a:rPr lang="cs-CZ" altLang="cs-CZ" sz="1200"/>
              <a:t>  	              - učebnice</a:t>
            </a:r>
          </a:p>
          <a:p>
            <a:r>
              <a:rPr lang="cs-CZ" altLang="cs-CZ" sz="120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533400"/>
          </a:xfrm>
        </p:spPr>
        <p:txBody>
          <a:bodyPr/>
          <a:lstStyle/>
          <a:p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331913" y="1484313"/>
            <a:ext cx="61928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>
                <a:solidFill>
                  <a:srgbClr val="663300"/>
                </a:solidFill>
              </a:rPr>
              <a:t>3. OBLASTI OBCHODNÍ POLITIKY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258888" y="2060575"/>
            <a:ext cx="6769100" cy="466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altLang="cs-CZ" sz="1400">
                <a:solidFill>
                  <a:srgbClr val="CC0099"/>
                </a:solidFill>
              </a:rPr>
              <a:t>Marketing: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CC0099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jednotlivé prvky marketingového konceptu - cíle, zásady, nástroje a mix</a:t>
            </a:r>
          </a:p>
          <a:p>
            <a:pPr marL="342900" indent="-342900">
              <a:spcBef>
                <a:spcPct val="50000"/>
              </a:spcBef>
              <a:buFontTx/>
              <a:buAutoNum type="alphaLcParenR" startAt="2"/>
            </a:pPr>
            <a:r>
              <a:rPr lang="cs-CZ" altLang="cs-CZ" sz="1400">
                <a:solidFill>
                  <a:srgbClr val="CC0099"/>
                </a:solidFill>
              </a:rPr>
              <a:t>Personál: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CC0099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Plánování personálu: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počet hostů připadajících na jednoho pracovníka, požadavky, pracovní doba, výpomoci, zaměstnávání zahraničních pracovníků, překlenutí neproduktivních časů, personální administrativa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CC0099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Zajištění personálu: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náborové a reklamní metody, výběr podle požadovaného profilu (znalosti, dovednosti, kvalifikace), využití personálních agentur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 b="0">
                <a:solidFill>
                  <a:srgbClr val="FF0000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Mzdy a sociální podmínky: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odpovídající mzdy, otevřenost mzdové politiky, konkurenceschopné mzdové tarify, zákonné a dobrovolné sociální podmínky</a:t>
            </a:r>
            <a:endParaRPr lang="cs-CZ" altLang="cs-CZ" sz="1400">
              <a:solidFill>
                <a:srgbClr val="CC0099"/>
              </a:solidFill>
            </a:endParaRPr>
          </a:p>
          <a:p>
            <a:pPr marL="342900" indent="-342900">
              <a:spcBef>
                <a:spcPct val="50000"/>
              </a:spcBef>
            </a:pPr>
            <a:endParaRPr lang="cs-CZ" altLang="cs-CZ" sz="1400">
              <a:solidFill>
                <a:srgbClr val="CC0099"/>
              </a:solidFill>
            </a:endParaRPr>
          </a:p>
          <a:p>
            <a:pPr marL="342900" indent="-342900">
              <a:spcBef>
                <a:spcPct val="50000"/>
              </a:spcBef>
            </a:pPr>
            <a:endParaRPr lang="cs-CZ" altLang="cs-CZ" sz="1400">
              <a:solidFill>
                <a:srgbClr val="CC0099"/>
              </a:solidFill>
            </a:endParaRPr>
          </a:p>
          <a:p>
            <a:pPr marL="342900" indent="-342900">
              <a:spcBef>
                <a:spcPct val="50000"/>
              </a:spcBef>
            </a:pPr>
            <a:endParaRPr lang="cs-CZ" altLang="cs-CZ" sz="140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307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533400"/>
          </a:xfrm>
        </p:spPr>
        <p:txBody>
          <a:bodyPr/>
          <a:lstStyle/>
          <a:p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539750" y="1196975"/>
            <a:ext cx="7704138" cy="510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0"/>
              <a:t>	</a:t>
            </a:r>
            <a:r>
              <a:rPr lang="cs-CZ" altLang="cs-CZ" sz="1400">
                <a:solidFill>
                  <a:srgbClr val="FF0000"/>
                </a:solidFill>
              </a:rPr>
              <a:t>Řízení: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styl řízení, systematické zaškolování nových pracovníků, spolurozhodování, 	kvalifikace pracovníků, ubytování a stravování zaměstnanců, předcházení 	pracovním úrazům, osobní poradenství</a:t>
            </a:r>
          </a:p>
          <a:p>
            <a:pPr>
              <a:spcBef>
                <a:spcPct val="50000"/>
              </a:spcBef>
            </a:pPr>
            <a:r>
              <a:rPr lang="cs-CZ" altLang="cs-CZ" sz="1400" b="0">
                <a:solidFill>
                  <a:srgbClr val="FF0000"/>
                </a:solidFill>
              </a:rPr>
              <a:t> 	</a:t>
            </a:r>
            <a:r>
              <a:rPr lang="cs-CZ" altLang="cs-CZ" sz="1400">
                <a:solidFill>
                  <a:srgbClr val="FF0000"/>
                </a:solidFill>
              </a:rPr>
              <a:t>Vzdělávání: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další vzdělávání pracovníků, „job rotation“, externí možnosti vzdělávání</a:t>
            </a:r>
          </a:p>
          <a:p>
            <a:pPr>
              <a:spcBef>
                <a:spcPct val="50000"/>
              </a:spcBef>
            </a:pPr>
            <a:r>
              <a:rPr lang="cs-CZ" altLang="cs-CZ" sz="1400" b="0">
                <a:solidFill>
                  <a:srgbClr val="CC0099"/>
                </a:solidFill>
              </a:rPr>
              <a:t>               </a:t>
            </a:r>
            <a:r>
              <a:rPr lang="cs-CZ" altLang="cs-CZ" sz="1400">
                <a:solidFill>
                  <a:srgbClr val="CC0099"/>
                </a:solidFill>
              </a:rPr>
              <a:t>c) Finance: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Financování: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z vlastních zdrojů, z cizích zdrojů, spolufinancování s jinou firmou</a:t>
            </a:r>
          </a:p>
          <a:p>
            <a:pPr>
              <a:spcBef>
                <a:spcPct val="50000"/>
              </a:spcBef>
            </a:pPr>
            <a:r>
              <a:rPr lang="cs-CZ" altLang="cs-CZ" sz="1400" b="0">
                <a:solidFill>
                  <a:srgbClr val="FF0000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Rozpočtování: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druh a přesnost rozpočtů týkajících se obratu, nákladů, investic, finančních 	prostředků, likvidity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Náklady a kalkulace: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kontrola osobních nákladů, odpisů, úroků, dodatečné kalkulace, získání a rozbor 	dalších důležitých údajů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Použití zisku: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dividendy, tvorba rezerv, investice, podíly pro zaměstnance</a:t>
            </a:r>
            <a:endParaRPr lang="cs-CZ" altLang="cs-CZ" sz="14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533400"/>
          </a:xfrm>
        </p:spPr>
        <p:txBody>
          <a:bodyPr/>
          <a:lstStyle/>
          <a:p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187450" y="1412875"/>
            <a:ext cx="6985000" cy="498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CC0099"/>
                </a:solidFill>
              </a:rPr>
              <a:t>              d) Investice a nákup: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CC0099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Vztahy a závazky: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smluvní vztahy, morální nebo obchodní závazky, výhody a nevýhody</a:t>
            </a:r>
          </a:p>
          <a:p>
            <a:pPr>
              <a:spcBef>
                <a:spcPct val="50000"/>
              </a:spcBef>
            </a:pPr>
            <a:r>
              <a:rPr lang="cs-CZ" altLang="cs-CZ" sz="1400" b="0">
                <a:solidFill>
                  <a:srgbClr val="FF0000"/>
                </a:solidFill>
              </a:rPr>
              <a:t>	</a:t>
            </a:r>
            <a:r>
              <a:rPr lang="cs-CZ" altLang="cs-CZ" sz="1400">
                <a:solidFill>
                  <a:srgbClr val="FF0000"/>
                </a:solidFill>
              </a:rPr>
              <a:t>Investiční program: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obnova budov, zařízení a vybavení, inventáře, údržba nemovitostí a 	zařízení, potřeba investic v průběhu času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Kvalitativní požadavky: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stanovení a kontrola dodržování kvalitativních standardů a speciálních 	kvalitativních požadavků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Pořizovací ceny: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posouzení situace v zásobování, alternativních možností zásobování a 	cenových tendencí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Zásobování: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situace v zásobování, místní a regionální nákupní možnosti, individuální a 	kolektivní nákupy, návštěvy obchodních zástupců</a:t>
            </a:r>
          </a:p>
          <a:p>
            <a:pPr>
              <a:spcBef>
                <a:spcPct val="50000"/>
              </a:spcBef>
            </a:pPr>
            <a:endParaRPr lang="cs-CZ" altLang="cs-CZ" sz="1400">
              <a:solidFill>
                <a:srgbClr val="FF0000"/>
              </a:solidFill>
            </a:endParaRPr>
          </a:p>
          <a:p>
            <a:pPr>
              <a:spcBef>
                <a:spcPct val="50000"/>
              </a:spcBef>
            </a:pPr>
            <a:endParaRPr lang="cs-CZ" altLang="cs-CZ" sz="1400">
              <a:solidFill>
                <a:srgbClr val="CC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533400"/>
          </a:xfrm>
        </p:spPr>
        <p:txBody>
          <a:bodyPr/>
          <a:lstStyle/>
          <a:p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258888" y="2052638"/>
            <a:ext cx="6842125" cy="3176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0"/>
              <a:t>	</a:t>
            </a:r>
            <a:r>
              <a:rPr lang="cs-CZ" altLang="cs-CZ" sz="1400">
                <a:solidFill>
                  <a:srgbClr val="FF0000"/>
                </a:solidFill>
              </a:rPr>
              <a:t>Skladování: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druhy a velikosti skladů, skladovací možnosti u dodavatelů, rozsah 	ochrany a pojištění zboží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              </a:t>
            </a:r>
            <a:r>
              <a:rPr lang="cs-CZ" altLang="cs-CZ" sz="1400">
                <a:solidFill>
                  <a:srgbClr val="CC0099"/>
                </a:solidFill>
              </a:rPr>
              <a:t>e) Organizace: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Organizační schéma: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hierarchická struktura hotelu/restaurace, členění odpovědnosti, vztahy 	nadřízenosti a podřízenosti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Úkoly a kompetence: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	</a:t>
            </a:r>
            <a:r>
              <a:rPr lang="cs-CZ" altLang="cs-CZ" sz="1400" b="0">
                <a:solidFill>
                  <a:srgbClr val="FF0000"/>
                </a:solidFill>
              </a:rPr>
              <a:t>náplně práce jednotlivých pracovníků, stanovení úkolů, kompetencí a 	odpovědnosti pracovníků</a:t>
            </a:r>
          </a:p>
          <a:p>
            <a:pPr>
              <a:spcBef>
                <a:spcPct val="50000"/>
              </a:spcBef>
            </a:pPr>
            <a:endParaRPr lang="cs-CZ" altLang="cs-CZ" sz="14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33375"/>
            <a:ext cx="7772400" cy="533400"/>
          </a:xfrm>
        </p:spPr>
        <p:txBody>
          <a:bodyPr/>
          <a:lstStyle/>
          <a:p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1116013" y="1412875"/>
            <a:ext cx="7200900" cy="461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1600">
                <a:solidFill>
                  <a:srgbClr val="CC0099"/>
                </a:solidFill>
              </a:rPr>
              <a:t>Několik zásad správného sestavení podnikatelského plánu: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na začátku sestavování podnikatelského plánu je nutné 	veškeré nejasnosti zaznamenat a později se k nim vrátit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musí být k dispozici soupis všech problémů, které jsou 	stěžejní pro obchodní úspěch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první návrh by měl být sepsán podnikatelem a jeho 	manažerským týmem, přičemž platí zásada, že každý 	zainteresovaný odborník by měl připravit tu část plánu, za 	kterou je přímo odpovědný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je možné vyhledat odbornou pomoc agentur specializujících 	se na sestavování podnikatelského plánu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pokud je podnikatelský plán delší než pět stránek, je vhodné 	jej doplnit na začátku seznamem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používání odborného žargonu je nežádoucí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altLang="cs-CZ" sz="1600">
                <a:solidFill>
                  <a:srgbClr val="FF0000"/>
                </a:solidFill>
              </a:rPr>
              <a:t> 	optimální rozsah plánu by měl být cca 20 – 40 stran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333375"/>
            <a:ext cx="7772400" cy="533400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solidFill>
                  <a:srgbClr val="0000FF"/>
                </a:solidFill>
              </a:rPr>
              <a:t>HOTELOVÝ PROVOZ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765175"/>
            <a:ext cx="6400800" cy="406400"/>
          </a:xfrm>
        </p:spPr>
        <p:txBody>
          <a:bodyPr/>
          <a:lstStyle/>
          <a:p>
            <a:pPr eaLnBrk="1" hangingPunct="1"/>
            <a:r>
              <a:rPr lang="cs-CZ" altLang="cs-CZ" sz="1800" smtClean="0">
                <a:solidFill>
                  <a:srgbClr val="CC0066"/>
                </a:solidFill>
              </a:rPr>
              <a:t>Vytváření obchodní politiky hotelů a restaurací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684213" y="1700213"/>
            <a:ext cx="7848600" cy="106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altLang="cs-CZ" b="0" dirty="0">
                <a:solidFill>
                  <a:srgbClr val="CC0066"/>
                </a:solidFill>
              </a:rPr>
              <a:t>Výstupy - Test: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b="0" dirty="0">
                <a:solidFill>
                  <a:srgbClr val="CC0066"/>
                </a:solidFill>
              </a:rPr>
              <a:t>1.  Vyberte vhodné náborové a reklamní metody pro zajištění kvalitního personálu </a:t>
            </a:r>
            <a:r>
              <a:rPr lang="cs-CZ" altLang="cs-CZ" b="0" dirty="0" smtClean="0">
                <a:solidFill>
                  <a:srgbClr val="CC0066"/>
                </a:solidFill>
              </a:rPr>
              <a:t>hotelu.</a:t>
            </a:r>
            <a:endParaRPr lang="cs-CZ" altLang="cs-CZ" b="0" dirty="0">
              <a:solidFill>
                <a:srgbClr val="CC0066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268413"/>
            <a:ext cx="68405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>
                <a:solidFill>
                  <a:srgbClr val="CC0099"/>
                </a:solidFill>
              </a:rPr>
              <a:t>Odpovědi na testové otázky zpracujte v písemné podobě.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2852738"/>
            <a:ext cx="7200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2"/>
            </a:pPr>
            <a:r>
              <a:rPr lang="cs-CZ" altLang="cs-CZ" b="0" dirty="0">
                <a:solidFill>
                  <a:srgbClr val="CC0066"/>
                </a:solidFill>
              </a:rPr>
              <a:t>Popište styly řízení vhodné pro vedení </a:t>
            </a:r>
            <a:r>
              <a:rPr lang="cs-CZ" altLang="cs-CZ" b="0" dirty="0" smtClean="0">
                <a:solidFill>
                  <a:srgbClr val="CC0066"/>
                </a:solidFill>
              </a:rPr>
              <a:t>hotelu/restaurace.  </a:t>
            </a:r>
            <a:endParaRPr lang="cs-CZ" altLang="cs-CZ" b="0" dirty="0">
              <a:solidFill>
                <a:srgbClr val="CC0066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3573463"/>
            <a:ext cx="7416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0">
                <a:solidFill>
                  <a:srgbClr val="CC0066"/>
                </a:solidFill>
              </a:rPr>
              <a:t>3.   Popište vhodné programy pro další vzdělávání pracovníků.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4076700"/>
            <a:ext cx="7775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4"/>
            </a:pPr>
            <a:r>
              <a:rPr lang="cs-CZ" altLang="cs-CZ" b="0">
                <a:solidFill>
                  <a:srgbClr val="CC0066"/>
                </a:solidFill>
              </a:rPr>
              <a:t>Co si představujete pod pojmem „job rotation“?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4213" y="4724400"/>
            <a:ext cx="74168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5"/>
            </a:pPr>
            <a:r>
              <a:rPr lang="cs-CZ" altLang="cs-CZ" b="0">
                <a:solidFill>
                  <a:srgbClr val="CC0066"/>
                </a:solidFill>
              </a:rPr>
              <a:t>Zpracujte jednoduché organizační schéma ubytovacího </a:t>
            </a:r>
            <a:r>
              <a:rPr lang="cs-CZ" altLang="cs-CZ" b="0">
                <a:solidFill>
                  <a:srgbClr val="CC0066"/>
                </a:solidFill>
              </a:rPr>
              <a:t>úseku </a:t>
            </a:r>
            <a:r>
              <a:rPr lang="cs-CZ" altLang="cs-CZ" b="0" smtClean="0">
                <a:solidFill>
                  <a:srgbClr val="CC0066"/>
                </a:solidFill>
              </a:rPr>
              <a:t>hotelu. </a:t>
            </a:r>
            <a:endParaRPr lang="cs-CZ" altLang="cs-CZ" b="0">
              <a:solidFill>
                <a:srgbClr val="CC0066"/>
              </a:solidFill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5" grpId="0"/>
      <p:bldP spid="6" grpId="0"/>
      <p:bldP spid="7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236</Words>
  <Application>Microsoft Office PowerPoint</Application>
  <PresentationFormat>Předvádění na obrazovce (4:3)</PresentationFormat>
  <Paragraphs>97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Výchozí návrh</vt:lpstr>
      <vt:lpstr>Snímek 1</vt:lpstr>
      <vt:lpstr>HOTELOVÝ PROVOZ</vt:lpstr>
      <vt:lpstr>HOTELOVÝ PROVOZ</vt:lpstr>
      <vt:lpstr>HOTELOVÝ PROVOZ</vt:lpstr>
      <vt:lpstr>HOTELOVÝ PROVOZ</vt:lpstr>
      <vt:lpstr>HOTELOVÝ PROVOZ</vt:lpstr>
      <vt:lpstr>HOTELOVÝ PROVOZ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HOTELOVÝ PROVOZ</dc:title>
  <dc:creator>"Bc. Pavel Lang" </dc:creator>
  <cp:lastModifiedBy>Dum</cp:lastModifiedBy>
  <cp:revision>25</cp:revision>
  <dcterms:created xsi:type="dcterms:W3CDTF">2009-11-06T08:40:14Z</dcterms:created>
  <dcterms:modified xsi:type="dcterms:W3CDTF">2014-06-20T18:15:46Z</dcterms:modified>
</cp:coreProperties>
</file>