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notesMasterIdLst>
    <p:notesMasterId r:id="rId12"/>
  </p:notesMasterIdLst>
  <p:sldIdLst>
    <p:sldId id="280" r:id="rId2"/>
    <p:sldId id="256" r:id="rId3"/>
    <p:sldId id="259" r:id="rId4"/>
    <p:sldId id="266" r:id="rId5"/>
    <p:sldId id="281" r:id="rId6"/>
    <p:sldId id="283" r:id="rId7"/>
    <p:sldId id="282" r:id="rId8"/>
    <p:sldId id="285" r:id="rId9"/>
    <p:sldId id="284" r:id="rId10"/>
    <p:sldId id="28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990000"/>
    <a:srgbClr val="FF0000"/>
    <a:srgbClr val="CC0099"/>
    <a:srgbClr val="00CC00"/>
    <a:srgbClr val="CC0000"/>
    <a:srgbClr val="CCFFCC"/>
    <a:srgbClr val="99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097CB0F1-7A1F-4B04-BA3B-EE3AA6A8DC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mtClean="0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mtClean="0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mtClean="0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mtClean="0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  <p:sp>
        <p:nvSpPr>
          <p:cNvPr id="2868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868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DEDBC816-6B3A-405C-978F-600435202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F866D4-4611-4353-9935-59F43E7074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C25F5-7F66-4899-85A5-902F97E86A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3ACC63-CAA2-4EDC-B63C-575958FB27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E0EC8E-2026-42D7-A39B-DFBD2B0276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C97306-5DA6-483D-B1DB-079F0F9362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18B0A0-1519-41FF-8F98-D6B60FF34E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87A295-B264-4138-8212-F3CFEBFBE02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0235DC-CF2A-4E62-AF06-715850602B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A55EA-8077-45BF-B789-0A18CDAA26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084664-2145-41DF-B057-49CCD1E886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CCFF"/>
            </a:gs>
            <a:gs pos="100000">
              <a:srgbClr val="CCFFCC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>
              <a:defRPr/>
            </a:pPr>
            <a:endParaRPr kumimoji="1" lang="cs-CZ" altLang="cs-CZ" sz="2400" smtClean="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2765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6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6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B70ECD9-0AE8-4C4A-81CE-3F64408E42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iming>
    <p:tnLst>
      <p:par>
        <p:cTn id="1" dur="indefinite" restart="never" nodeType="tmRoot"/>
      </p:par>
    </p:tnLst>
  </p:timing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2.wav"/><Relationship Id="rId7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audio" Target="../media/audio3.wav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slovnik-cizich-slov.abz.cz/web.php/slovo/intenzita-intensit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</a:pPr>
            <a:r>
              <a:rPr lang="cs-CZ" altLang="cs-CZ" sz="1200" b="1" smtClean="0"/>
              <a:t>Číslo projektu školy 	CZ.1.07/1.5.00/34.0963 </a:t>
            </a:r>
          </a:p>
          <a:p>
            <a:pPr algn="l" eaLnBrk="1" hangingPunct="1">
              <a:lnSpc>
                <a:spcPct val="90000"/>
              </a:lnSpc>
            </a:pPr>
            <a:r>
              <a:rPr lang="cs-CZ" altLang="cs-CZ" sz="1200" b="1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</a:pPr>
            <a:r>
              <a:rPr lang="cs-CZ" altLang="cs-CZ" sz="1200" b="1" smtClean="0"/>
              <a:t>klíčové aktivity 	III/2 Inovace a zkvalitnění výuky prostřednictvím ICT</a:t>
            </a:r>
          </a:p>
          <a:p>
            <a:pPr algn="l" eaLnBrk="1" hangingPunct="1">
              <a:lnSpc>
                <a:spcPct val="90000"/>
              </a:lnSpc>
            </a:pPr>
            <a:r>
              <a:rPr lang="cs-CZ" altLang="cs-CZ" sz="1200" b="1" smtClean="0"/>
              <a:t>Číslo materiálu	VY_32_INOVACE_OdP_S2_07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Popis výukového materiálu	</a:t>
            </a:r>
          </a:p>
          <a:p>
            <a:r>
              <a:rPr lang="cs-CZ" altLang="cs-CZ" sz="1200"/>
              <a:t>Název:			Integrační procesy v hotelnictví – problémy </a:t>
            </a:r>
          </a:p>
          <a:p>
            <a:r>
              <a:rPr lang="cs-CZ" altLang="cs-CZ" sz="1200"/>
              <a:t>			hotelových skupin</a:t>
            </a:r>
          </a:p>
          <a:p>
            <a:r>
              <a:rPr lang="cs-CZ" altLang="cs-CZ" sz="1200"/>
              <a:t>Autor:			Bc. Pavel Lang</a:t>
            </a:r>
          </a:p>
          <a:p>
            <a:r>
              <a:rPr lang="cs-CZ" altLang="cs-CZ" sz="1200"/>
              <a:t>Datum:			2.9.2012 </a:t>
            </a:r>
          </a:p>
          <a:p>
            <a:r>
              <a:rPr lang="cs-CZ" altLang="cs-CZ" sz="1200"/>
              <a:t>Obor:			a) 65-41-L/01   Gastronomie ( nástavbové studium)</a:t>
            </a:r>
          </a:p>
          <a:p>
            <a:r>
              <a:rPr lang="cs-CZ" altLang="cs-CZ" sz="1200"/>
              <a:t>			b) 65-41-L/01   Gastronomie</a:t>
            </a:r>
          </a:p>
          <a:p>
            <a:r>
              <a:rPr lang="cs-CZ" altLang="cs-CZ" sz="1200"/>
              <a:t>Ročník:			a) - 2. ročník a b) - 4. ročník </a:t>
            </a:r>
          </a:p>
          <a:p>
            <a:r>
              <a:rPr lang="cs-CZ" altLang="cs-CZ" sz="1200"/>
              <a:t>Předmět:			Hotelový provoz</a:t>
            </a:r>
          </a:p>
          <a:p>
            <a:r>
              <a:rPr lang="cs-CZ" altLang="cs-CZ" sz="1200"/>
              <a:t>Anotace výukového materiálu</a:t>
            </a:r>
          </a:p>
          <a:p>
            <a:endParaRPr lang="cs-CZ" altLang="cs-CZ" sz="1200"/>
          </a:p>
          <a:p>
            <a:r>
              <a:rPr lang="cs-CZ" altLang="cs-CZ"/>
              <a:t/>
            </a:r>
            <a:br>
              <a:rPr lang="cs-CZ" altLang="cs-CZ"/>
            </a:br>
            <a:endParaRPr lang="cs-CZ" altLang="cs-CZ"/>
          </a:p>
        </p:txBody>
      </p:sp>
      <p:sp>
        <p:nvSpPr>
          <p:cNvPr id="3077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1. Materiál je určen pro výuku předmětu Hotelový provoz a je v souladu s ŠVP </a:t>
            </a:r>
          </a:p>
          <a:p>
            <a:r>
              <a:rPr lang="cs-CZ" altLang="cs-CZ" sz="1200"/>
              <a:t>2. Materiál je prezentován žákům prostřednictvím ICT s výkladem a doplněním při  </a:t>
            </a:r>
          </a:p>
          <a:p>
            <a:r>
              <a:rPr lang="cs-CZ" altLang="cs-CZ" sz="1200"/>
              <a:t>    současném použití učebnic Moderní řízení hotelového provozu (Ing. J. Beránek a kol., </a:t>
            </a:r>
          </a:p>
          <a:p>
            <a:r>
              <a:rPr lang="cs-CZ" altLang="cs-CZ" sz="1200"/>
              <a:t>    Magconsulting 2013) a Cestovní ruch pro střední školy a pro veřejnost (D. Drobná a </a:t>
            </a:r>
          </a:p>
          <a:p>
            <a:r>
              <a:rPr lang="cs-CZ" altLang="cs-CZ" sz="1200"/>
              <a:t>    E. Morávková, nakl. Fortuna Praha 2004)</a:t>
            </a:r>
          </a:p>
          <a:p>
            <a:r>
              <a:rPr lang="cs-CZ" altLang="cs-CZ" sz="1200"/>
              <a:t>    Součástí materiálu je krátký test s označením odpovědí. Další formou zpětné vazby je </a:t>
            </a:r>
          </a:p>
          <a:p>
            <a:r>
              <a:rPr lang="cs-CZ" altLang="cs-CZ" sz="1200"/>
              <a:t>    test jako souhrn několika realizovaných materiálů.	</a:t>
            </a:r>
          </a:p>
          <a:p>
            <a:r>
              <a:rPr lang="cs-CZ" altLang="cs-CZ" sz="1200"/>
              <a:t>    Pro výuku je použit - PC s dataprojektorem</a:t>
            </a:r>
          </a:p>
          <a:p>
            <a:r>
              <a:rPr lang="cs-CZ" altLang="cs-CZ" sz="1200"/>
              <a:t>	              - interaktivní tabule</a:t>
            </a:r>
          </a:p>
          <a:p>
            <a:r>
              <a:rPr lang="cs-CZ" altLang="cs-CZ" sz="1200"/>
              <a:t>	              - interaktivní dataprojektor</a:t>
            </a:r>
          </a:p>
          <a:p>
            <a:r>
              <a:rPr lang="cs-CZ" altLang="cs-CZ" sz="1200"/>
              <a:t>  	              - učebnice</a:t>
            </a:r>
          </a:p>
          <a:p>
            <a:r>
              <a:rPr lang="cs-CZ" altLang="cs-CZ" sz="1200"/>
              <a:t>	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6"/>
          <p:cNvSpPr>
            <a:spLocks noGrp="1" noChangeArrowheads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4B0D43-4349-4F37-9892-326B89300F36}" type="slidenum">
              <a:rPr lang="cs-CZ" altLang="cs-CZ" smtClean="0"/>
              <a:pPr/>
              <a:t>2</a:t>
            </a:fld>
            <a:endParaRPr lang="cs-CZ" altLang="cs-CZ" smtClean="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550" y="1822450"/>
            <a:ext cx="7772400" cy="1462088"/>
          </a:xfrm>
        </p:spPr>
        <p:txBody>
          <a:bodyPr/>
          <a:lstStyle/>
          <a:p>
            <a:pPr algn="ctr" eaLnBrk="1" hangingPunct="1"/>
            <a:r>
              <a:rPr lang="cs-CZ" altLang="cs-CZ" smtClean="0"/>
              <a:t>INTEGRAČNÍ PROCESY </a:t>
            </a:r>
            <a:br>
              <a:rPr lang="cs-CZ" altLang="cs-CZ" smtClean="0"/>
            </a:br>
            <a:r>
              <a:rPr lang="cs-CZ" altLang="cs-CZ" smtClean="0"/>
              <a:t>V HOTELNICTVÍ</a:t>
            </a:r>
            <a:br>
              <a:rPr lang="cs-CZ" altLang="cs-CZ" smtClean="0"/>
            </a:br>
            <a:r>
              <a:rPr lang="cs-CZ" altLang="cs-CZ" smtClean="0"/>
              <a:t>- problémy hotelových skupin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Bc. Pavel Lang</a:t>
            </a:r>
          </a:p>
          <a:p>
            <a:pPr eaLnBrk="1" hangingPunct="1"/>
            <a:r>
              <a:rPr lang="cs-CZ" altLang="cs-CZ" smtClean="0"/>
              <a:t>Předmět: Hotelový provoz</a:t>
            </a:r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539750" y="260350"/>
            <a:ext cx="7416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altLang="cs-CZ"/>
          </a:p>
        </p:txBody>
      </p:sp>
      <p:sp>
        <p:nvSpPr>
          <p:cNvPr id="4102" name="Line 10"/>
          <p:cNvSpPr>
            <a:spLocks noChangeShapeType="1"/>
          </p:cNvSpPr>
          <p:nvPr/>
        </p:nvSpPr>
        <p:spPr bwMode="auto">
          <a:xfrm flipV="1">
            <a:off x="57150" y="3494088"/>
            <a:ext cx="6448425" cy="7937"/>
          </a:xfrm>
          <a:prstGeom prst="line">
            <a:avLst/>
          </a:prstGeom>
          <a:noFill/>
          <a:ln w="28575">
            <a:solidFill>
              <a:srgbClr val="00008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3" name="Text Box 5"/>
          <p:cNvSpPr txBox="1">
            <a:spLocks noChangeArrowheads="1"/>
          </p:cNvSpPr>
          <p:nvPr/>
        </p:nvSpPr>
        <p:spPr bwMode="auto">
          <a:xfrm>
            <a:off x="-57150" y="3711575"/>
            <a:ext cx="5829300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altLang="cs-CZ">
              <a:latin typeface="Arial" charset="0"/>
            </a:endParaRPr>
          </a:p>
        </p:txBody>
      </p:sp>
      <p:pic>
        <p:nvPicPr>
          <p:cNvPr id="4104" name="Picture 6" descr="esf_zakla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0113" y="260350"/>
            <a:ext cx="800100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7" descr="eu-fla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68550" y="260350"/>
            <a:ext cx="979488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8" descr="logoMPSV-m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87813" y="333375"/>
            <a:ext cx="555625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9" descr="modr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67300" y="333375"/>
            <a:ext cx="8001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8" name="Rectangle 11"/>
          <p:cNvSpPr>
            <a:spLocks noChangeArrowheads="1"/>
          </p:cNvSpPr>
          <p:nvPr/>
        </p:nvSpPr>
        <p:spPr bwMode="auto">
          <a:xfrm>
            <a:off x="57150" y="2803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12" presetClass="entr" presetSubtype="2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8" dur="5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44A4D89-5560-49D7-9F4E-78B05C920B3F}" type="slidenum">
              <a:rPr lang="cs-CZ" altLang="cs-CZ" smtClean="0"/>
              <a:pPr/>
              <a:t>3</a:t>
            </a:fld>
            <a:endParaRPr lang="cs-CZ" altLang="cs-CZ" smtClean="0"/>
          </a:p>
        </p:txBody>
      </p: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28625"/>
            <a:ext cx="7793038" cy="768350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CC0099"/>
                </a:solidFill>
              </a:rPr>
              <a:t>PROBLÉMY</a:t>
            </a:r>
            <a:r>
              <a:rPr lang="cs-CZ" altLang="cs-CZ" smtClean="0">
                <a:solidFill>
                  <a:srgbClr val="CC0099"/>
                </a:solidFill>
              </a:rPr>
              <a:t> </a:t>
            </a:r>
            <a:r>
              <a:rPr lang="cs-CZ" altLang="cs-CZ" sz="2800" smtClean="0">
                <a:solidFill>
                  <a:srgbClr val="CC0099"/>
                </a:solidFill>
              </a:rPr>
              <a:t>HOTELOVÝCH SKUPIN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9550" y="2522538"/>
            <a:ext cx="7196138" cy="10509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400" b="1" smtClean="0">
                <a:solidFill>
                  <a:srgbClr val="0000FF"/>
                </a:solidFill>
              </a:rPr>
              <a:t>V OBLASTI KOMUNIKACE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000" smtClean="0">
                <a:solidFill>
                  <a:srgbClr val="0000FF"/>
                </a:solidFill>
              </a:rPr>
              <a:t>problematika výběru správného komunikačního prostředku </a:t>
            </a:r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1474788" y="4016375"/>
            <a:ext cx="7058025" cy="301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 altLang="cs-CZ" sz="2400">
                <a:solidFill>
                  <a:srgbClr val="0000FF"/>
                </a:solidFill>
              </a:rPr>
              <a:t> </a:t>
            </a:r>
            <a:r>
              <a:rPr lang="cs-CZ" altLang="cs-CZ" sz="2400" b="1">
                <a:solidFill>
                  <a:srgbClr val="0000FF"/>
                </a:solidFill>
              </a:rPr>
              <a:t>V OBLASTI KONTROLY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altLang="cs-CZ" sz="2400">
                <a:solidFill>
                  <a:srgbClr val="0000FF"/>
                </a:solidFill>
              </a:rPr>
              <a:t> nutnost dodržování stanovené kvality služeb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 altLang="cs-CZ" sz="2400">
                <a:solidFill>
                  <a:srgbClr val="0000FF"/>
                </a:solidFill>
              </a:rPr>
              <a:t> u velkých společností je náročné, ale nutné dodržovat pravidelnost kontrolní činnosti</a:t>
            </a:r>
          </a:p>
          <a:p>
            <a:pPr lvl="1">
              <a:spcBef>
                <a:spcPct val="50000"/>
              </a:spcBef>
              <a:buFontTx/>
              <a:buChar char="•"/>
            </a:pPr>
            <a:endParaRPr lang="cs-CZ" altLang="cs-CZ" sz="2400">
              <a:solidFill>
                <a:srgbClr val="0000FF"/>
              </a:solidFill>
            </a:endParaRPr>
          </a:p>
          <a:p>
            <a:pPr lvl="1">
              <a:spcBef>
                <a:spcPct val="50000"/>
              </a:spcBef>
              <a:buFontTx/>
              <a:buChar char="•"/>
            </a:pPr>
            <a:endParaRPr lang="cs-CZ" altLang="cs-CZ" sz="2400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9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9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87" grpId="0" build="p"/>
      <p:bldP spid="4198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84B44BE-8361-4628-AB58-E3D3781B410B}" type="slidenum">
              <a:rPr lang="cs-CZ" altLang="cs-CZ" smtClean="0"/>
              <a:pPr/>
              <a:t>4</a:t>
            </a:fld>
            <a:endParaRPr lang="cs-CZ" altLang="cs-CZ" smtClean="0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7793037" cy="792162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CC0099"/>
                </a:solidFill>
              </a:rPr>
              <a:t>PROBLÉMY</a:t>
            </a:r>
            <a:r>
              <a:rPr lang="cs-CZ" altLang="cs-CZ" smtClean="0">
                <a:solidFill>
                  <a:srgbClr val="CC0099"/>
                </a:solidFill>
              </a:rPr>
              <a:t> </a:t>
            </a:r>
            <a:r>
              <a:rPr lang="cs-CZ" altLang="cs-CZ" sz="2800" smtClean="0">
                <a:solidFill>
                  <a:srgbClr val="CC0099"/>
                </a:solidFill>
              </a:rPr>
              <a:t>HOTELOVÝCH SKUPIN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809875"/>
            <a:ext cx="7772400" cy="2851150"/>
          </a:xfrm>
        </p:spPr>
        <p:txBody>
          <a:bodyPr/>
          <a:lstStyle/>
          <a:p>
            <a:pPr eaLnBrk="1" hangingPunct="1"/>
            <a:r>
              <a:rPr lang="cs-CZ" altLang="cs-CZ" sz="2400" b="1" dirty="0" smtClean="0">
                <a:solidFill>
                  <a:srgbClr val="0000FF"/>
                </a:solidFill>
              </a:rPr>
              <a:t>V OBLASTI NÁKLADŮ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400" b="1" dirty="0" smtClean="0">
              <a:solidFill>
                <a:srgbClr val="0000FF"/>
              </a:solidFill>
            </a:endParaRPr>
          </a:p>
          <a:p>
            <a:pPr lvl="1" eaLnBrk="1" hangingPunct="1"/>
            <a:r>
              <a:rPr lang="cs-CZ" altLang="cs-CZ" sz="2000" dirty="0" smtClean="0">
                <a:solidFill>
                  <a:srgbClr val="0000FF"/>
                </a:solidFill>
              </a:rPr>
              <a:t>dodatečné náklady např. na kontrolu či komunikaci by měly být menší, než kdyby tyto činnosti byly vykonávány samostatně v jednotlivých </a:t>
            </a:r>
            <a:r>
              <a:rPr lang="cs-CZ" altLang="cs-CZ" sz="2000" dirty="0" smtClean="0">
                <a:solidFill>
                  <a:srgbClr val="0000FF"/>
                </a:solidFill>
              </a:rPr>
              <a:t>hotelech</a:t>
            </a:r>
            <a:r>
              <a:rPr lang="cs-CZ" altLang="cs-CZ" sz="2000" dirty="0" smtClean="0">
                <a:solidFill>
                  <a:srgbClr val="0000FF"/>
                </a:solidFill>
              </a:rPr>
              <a:t>, přesto uzavření smlouvy a z ní vyplývající dodržování podmínek hotelové skupiny nemusí být vždy ziskové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4D32D83-EC4D-490F-8D54-45D0178CBF20}" type="slidenum">
              <a:rPr lang="cs-CZ" altLang="cs-CZ" smtClean="0"/>
              <a:pPr/>
              <a:t>5</a:t>
            </a:fld>
            <a:endParaRPr lang="cs-CZ" altLang="cs-CZ" smtClean="0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7793037" cy="792162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CC0099"/>
                </a:solidFill>
              </a:rPr>
              <a:t>PROBLÉMY</a:t>
            </a:r>
            <a:r>
              <a:rPr lang="cs-CZ" altLang="cs-CZ" smtClean="0">
                <a:solidFill>
                  <a:srgbClr val="CC0099"/>
                </a:solidFill>
              </a:rPr>
              <a:t> </a:t>
            </a:r>
            <a:r>
              <a:rPr lang="cs-CZ" altLang="cs-CZ" sz="2800" smtClean="0">
                <a:solidFill>
                  <a:srgbClr val="CC0099"/>
                </a:solidFill>
              </a:rPr>
              <a:t>HOTELOVÝCH SKUPIN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87513" y="1196975"/>
            <a:ext cx="3100387" cy="619125"/>
          </a:xfrm>
        </p:spPr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0000FF"/>
                </a:solidFill>
              </a:rPr>
              <a:t>Nezávislý hotel</a:t>
            </a:r>
          </a:p>
        </p:txBody>
      </p:sp>
      <p:sp>
        <p:nvSpPr>
          <p:cNvPr id="7173" name="TextovéPole 1"/>
          <p:cNvSpPr txBox="1">
            <a:spLocks noChangeArrowheads="1"/>
          </p:cNvSpPr>
          <p:nvPr/>
        </p:nvSpPr>
        <p:spPr bwMode="auto">
          <a:xfrm>
            <a:off x="684213" y="2492375"/>
            <a:ext cx="7272337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00FF"/>
                </a:solidFill>
              </a:rPr>
              <a:t>Užší rozsah tržních segmentů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Vyšší rizikovost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Vyšší volatilita výkonu (míra průměrné </a:t>
            </a:r>
            <a:r>
              <a:rPr lang="cs-CZ" altLang="cs-CZ" sz="2800">
                <a:solidFill>
                  <a:srgbClr val="0000FF"/>
                </a:solidFill>
                <a:hlinkClick r:id="rId2" action="ppaction://hlinkfile"/>
              </a:rPr>
              <a:t>intenzity</a:t>
            </a:r>
            <a:r>
              <a:rPr lang="cs-CZ" altLang="cs-CZ" sz="2800">
                <a:solidFill>
                  <a:srgbClr val="0000FF"/>
                </a:solidFill>
              </a:rPr>
              <a:t> kolísání 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1304181-A88F-425E-9165-AB47BBD19CAC}" type="slidenum">
              <a:rPr lang="cs-CZ" altLang="cs-CZ" smtClean="0"/>
              <a:pPr/>
              <a:t>6</a:t>
            </a:fld>
            <a:endParaRPr lang="cs-CZ" altLang="cs-CZ" smtClean="0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7793037" cy="792162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CC0099"/>
                </a:solidFill>
              </a:rPr>
              <a:t>PROBLÉMY</a:t>
            </a:r>
            <a:r>
              <a:rPr lang="cs-CZ" altLang="cs-CZ" smtClean="0">
                <a:solidFill>
                  <a:srgbClr val="CC0099"/>
                </a:solidFill>
              </a:rPr>
              <a:t> </a:t>
            </a:r>
            <a:r>
              <a:rPr lang="cs-CZ" altLang="cs-CZ" sz="2800" smtClean="0">
                <a:solidFill>
                  <a:srgbClr val="CC0099"/>
                </a:solidFill>
              </a:rPr>
              <a:t>HOTELOVÝCH SKUPIN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87513" y="1196975"/>
            <a:ext cx="3821112" cy="690563"/>
          </a:xfrm>
        </p:spPr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0000FF"/>
                </a:solidFill>
              </a:rPr>
              <a:t>Rezervační systémy</a:t>
            </a:r>
          </a:p>
        </p:txBody>
      </p:sp>
      <p:sp>
        <p:nvSpPr>
          <p:cNvPr id="8197" name="TextovéPole 1"/>
          <p:cNvSpPr txBox="1">
            <a:spLocks noChangeArrowheads="1"/>
          </p:cNvSpPr>
          <p:nvPr/>
        </p:nvSpPr>
        <p:spPr bwMode="auto">
          <a:xfrm>
            <a:off x="1042988" y="2492375"/>
            <a:ext cx="7416800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00FF"/>
                </a:solidFill>
              </a:rPr>
              <a:t>Nemožnost využití společného marketingu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Nulová podpora k provozu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Požadavek vyššího počtu pokojů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Poplatky za rezervační systém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774F7E-58D9-4228-B016-BA54E495DABA}" type="slidenum">
              <a:rPr lang="cs-CZ" altLang="cs-CZ" smtClean="0"/>
              <a:pPr/>
              <a:t>7</a:t>
            </a:fld>
            <a:endParaRPr lang="cs-CZ" altLang="cs-CZ" smtClean="0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7793037" cy="792162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CC0099"/>
                </a:solidFill>
              </a:rPr>
              <a:t>PROBLÉMY</a:t>
            </a:r>
            <a:r>
              <a:rPr lang="cs-CZ" altLang="cs-CZ" smtClean="0">
                <a:solidFill>
                  <a:srgbClr val="CC0099"/>
                </a:solidFill>
              </a:rPr>
              <a:t> </a:t>
            </a:r>
            <a:r>
              <a:rPr lang="cs-CZ" altLang="cs-CZ" sz="2800" smtClean="0">
                <a:solidFill>
                  <a:srgbClr val="CC0099"/>
                </a:solidFill>
              </a:rPr>
              <a:t>HOTELOVÝCH SKUPIN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95450" y="1225550"/>
            <a:ext cx="7772400" cy="763588"/>
          </a:xfrm>
        </p:spPr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0000FF"/>
                </a:solidFill>
              </a:rPr>
              <a:t>Rezervační a marketingový systém, síť</a:t>
            </a:r>
          </a:p>
        </p:txBody>
      </p:sp>
      <p:sp>
        <p:nvSpPr>
          <p:cNvPr id="9221" name="TextovéPole 1"/>
          <p:cNvSpPr txBox="1">
            <a:spLocks noChangeArrowheads="1"/>
          </p:cNvSpPr>
          <p:nvPr/>
        </p:nvSpPr>
        <p:spPr bwMode="auto">
          <a:xfrm>
            <a:off x="755650" y="2708275"/>
            <a:ext cx="74168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00FF"/>
                </a:solidFill>
              </a:rPr>
              <a:t>Vyšší náklady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Omezení většinou pro hotely nižší kategorie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Úhrada ročních paušálních poplatků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Rezervační poplatky a příspěvky na konkrétní marketingové aktivity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8673B61-CF34-4204-B024-4268EAF1AA2F}" type="slidenum">
              <a:rPr lang="cs-CZ" altLang="cs-CZ" smtClean="0"/>
              <a:pPr/>
              <a:t>8</a:t>
            </a:fld>
            <a:endParaRPr lang="cs-CZ" altLang="cs-CZ" smtClean="0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7793037" cy="792162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CC0099"/>
                </a:solidFill>
              </a:rPr>
              <a:t>PROBLÉMY</a:t>
            </a:r>
            <a:r>
              <a:rPr lang="cs-CZ" altLang="cs-CZ" smtClean="0">
                <a:solidFill>
                  <a:srgbClr val="CC0099"/>
                </a:solidFill>
              </a:rPr>
              <a:t> </a:t>
            </a:r>
            <a:r>
              <a:rPr lang="cs-CZ" altLang="cs-CZ" sz="2800" smtClean="0">
                <a:solidFill>
                  <a:srgbClr val="CC0099"/>
                </a:solidFill>
              </a:rPr>
              <a:t>HOTELOVÝCH SKUPIN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87513" y="1268413"/>
            <a:ext cx="3821112" cy="619125"/>
          </a:xfrm>
        </p:spPr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0000FF"/>
                </a:solidFill>
              </a:rPr>
              <a:t>Franšízový systém</a:t>
            </a:r>
          </a:p>
        </p:txBody>
      </p:sp>
      <p:sp>
        <p:nvSpPr>
          <p:cNvPr id="10245" name="TextovéPole 1"/>
          <p:cNvSpPr txBox="1">
            <a:spLocks noChangeArrowheads="1"/>
          </p:cNvSpPr>
          <p:nvPr/>
        </p:nvSpPr>
        <p:spPr bwMode="auto">
          <a:xfrm>
            <a:off x="900113" y="2636838"/>
            <a:ext cx="6840537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00FF"/>
                </a:solidFill>
              </a:rPr>
              <a:t>Problematičnost dodržování manuálů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Vysoké poplatky a návratnost investice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Délka smluvního vztahu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6B6F50F-9646-41CF-BC1B-4FE863637A36}" type="slidenum">
              <a:rPr lang="cs-CZ" altLang="cs-CZ" smtClean="0"/>
              <a:pPr/>
              <a:t>9</a:t>
            </a:fld>
            <a:endParaRPr lang="cs-CZ" altLang="cs-CZ" smtClean="0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7793037" cy="792162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CC0099"/>
                </a:solidFill>
              </a:rPr>
              <a:t>PROBLÉMY</a:t>
            </a:r>
            <a:r>
              <a:rPr lang="cs-CZ" altLang="cs-CZ" smtClean="0">
                <a:solidFill>
                  <a:srgbClr val="CC0099"/>
                </a:solidFill>
              </a:rPr>
              <a:t> </a:t>
            </a:r>
            <a:r>
              <a:rPr lang="cs-CZ" altLang="cs-CZ" sz="2800" smtClean="0">
                <a:solidFill>
                  <a:srgbClr val="CC0099"/>
                </a:solidFill>
              </a:rPr>
              <a:t>HOTELOVÝCH SKUPIN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95450" y="1268413"/>
            <a:ext cx="7772400" cy="763587"/>
          </a:xfrm>
        </p:spPr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0000FF"/>
                </a:solidFill>
              </a:rPr>
              <a:t>Smlouva o řízení (management contract)</a:t>
            </a:r>
          </a:p>
        </p:txBody>
      </p:sp>
      <p:sp>
        <p:nvSpPr>
          <p:cNvPr id="11269" name="TextovéPole 1"/>
          <p:cNvSpPr txBox="1">
            <a:spLocks noChangeArrowheads="1"/>
          </p:cNvSpPr>
          <p:nvPr/>
        </p:nvSpPr>
        <p:spPr bwMode="auto">
          <a:xfrm>
            <a:off x="1042988" y="2565400"/>
            <a:ext cx="7561262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00FF"/>
                </a:solidFill>
              </a:rPr>
              <a:t>Odvod části zisku provozovateli (operátorovi, manažerské společnosti)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Potřeba vlastního živnostenského oprávnění</a:t>
            </a:r>
          </a:p>
          <a:p>
            <a:endParaRPr lang="cs-CZ" altLang="cs-CZ" sz="2800">
              <a:solidFill>
                <a:srgbClr val="0000FF"/>
              </a:solidFill>
            </a:endParaRPr>
          </a:p>
          <a:p>
            <a:r>
              <a:rPr lang="cs-CZ" altLang="cs-CZ" sz="2800">
                <a:solidFill>
                  <a:srgbClr val="0000FF"/>
                </a:solidFill>
              </a:rPr>
              <a:t>Základní a motivační odměny (podíl na zisku) operátorovi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6C9632C-20F8-466D-B864-3FFC43C7603D}" type="slidenum">
              <a:rPr lang="cs-CZ" altLang="cs-CZ" smtClean="0"/>
              <a:pPr/>
              <a:t>10</a:t>
            </a:fld>
            <a:endParaRPr lang="cs-CZ" altLang="cs-CZ" smtClean="0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7793037" cy="792162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CC0099"/>
                </a:solidFill>
              </a:rPr>
              <a:t>PROBLÉMY</a:t>
            </a:r>
            <a:r>
              <a:rPr lang="cs-CZ" altLang="cs-CZ" smtClean="0">
                <a:solidFill>
                  <a:srgbClr val="CC0099"/>
                </a:solidFill>
              </a:rPr>
              <a:t> </a:t>
            </a:r>
            <a:r>
              <a:rPr lang="cs-CZ" altLang="cs-CZ" sz="2800" smtClean="0">
                <a:solidFill>
                  <a:srgbClr val="CC0099"/>
                </a:solidFill>
              </a:rPr>
              <a:t>HOTELOVÝCH SKUPIN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3384550" cy="619125"/>
          </a:xfrm>
        </p:spPr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FF0000"/>
                </a:solidFill>
              </a:rPr>
              <a:t>Výstupy - Test: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27088" y="3068638"/>
            <a:ext cx="72739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altLang="cs-CZ" sz="2800">
                <a:solidFill>
                  <a:srgbClr val="FF0000"/>
                </a:solidFill>
              </a:rPr>
              <a:t>Popište problémy hotelových skupin v jednotlivých oblastech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27088" y="4652963"/>
            <a:ext cx="65532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2. Popište problémy jednotlivých </a:t>
            </a:r>
          </a:p>
          <a:p>
            <a:r>
              <a:rPr lang="cs-CZ" altLang="cs-CZ" sz="2800">
                <a:solidFill>
                  <a:srgbClr val="FF0000"/>
                </a:solidFill>
              </a:rPr>
              <a:t>    způsobů řízení hotelů </a:t>
            </a:r>
          </a:p>
        </p:txBody>
      </p:sp>
      <p:sp>
        <p:nvSpPr>
          <p:cNvPr id="12295" name="TextovéPole 4"/>
          <p:cNvSpPr txBox="1">
            <a:spLocks noChangeArrowheads="1"/>
          </p:cNvSpPr>
          <p:nvPr/>
        </p:nvSpPr>
        <p:spPr bwMode="auto">
          <a:xfrm>
            <a:off x="3492500" y="2349500"/>
            <a:ext cx="5616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C00000"/>
                </a:solidFill>
              </a:rPr>
              <a:t>Zpracujte písemně jako samostatnou práci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build="p"/>
      <p:bldP spid="2" grpId="0"/>
      <p:bldP spid="3" grpId="0"/>
    </p:bldLst>
  </p:timing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261</TotalTime>
  <Words>350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Tahoma</vt:lpstr>
      <vt:lpstr>Arial</vt:lpstr>
      <vt:lpstr>Wingdings</vt:lpstr>
      <vt:lpstr>Směsice</vt:lpstr>
      <vt:lpstr>Snímek 1</vt:lpstr>
      <vt:lpstr>INTEGRAČNÍ PROCESY  V HOTELNICTVÍ - problémy hotelových skupin</vt:lpstr>
      <vt:lpstr>PROBLÉMY HOTELOVÝCH SKUPIN</vt:lpstr>
      <vt:lpstr>PROBLÉMY HOTELOVÝCH SKUPIN</vt:lpstr>
      <vt:lpstr>PROBLÉMY HOTELOVÝCH SKUPIN</vt:lpstr>
      <vt:lpstr>PROBLÉMY HOTELOVÝCH SKUPIN</vt:lpstr>
      <vt:lpstr>PROBLÉMY HOTELOVÝCH SKUPIN</vt:lpstr>
      <vt:lpstr>PROBLÉMY HOTELOVÝCH SKUPIN</vt:lpstr>
      <vt:lpstr>PROBLÉMY HOTELOVÝCH SKUPIN</vt:lpstr>
      <vt:lpstr>PROBLÉMY HOTELOVÝCH SKUPIN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INTEGRAČNÍ PROCESY  V HOTELNICTVÍ</dc:title>
  <dc:creator>Pavel Lang</dc:creator>
  <cp:lastModifiedBy>Dum</cp:lastModifiedBy>
  <cp:revision>16</cp:revision>
  <dcterms:created xsi:type="dcterms:W3CDTF">2008-03-14T15:51:21Z</dcterms:created>
  <dcterms:modified xsi:type="dcterms:W3CDTF">2014-06-20T18:23:27Z</dcterms:modified>
</cp:coreProperties>
</file>