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2" r:id="rId1"/>
  </p:sldMasterIdLst>
  <p:notesMasterIdLst>
    <p:notesMasterId r:id="rId13"/>
  </p:notesMasterIdLst>
  <p:handoutMasterIdLst>
    <p:handoutMasterId r:id="rId14"/>
  </p:handoutMasterIdLst>
  <p:sldIdLst>
    <p:sldId id="299" r:id="rId2"/>
    <p:sldId id="298" r:id="rId3"/>
    <p:sldId id="257" r:id="rId4"/>
    <p:sldId id="258" r:id="rId5"/>
    <p:sldId id="259" r:id="rId6"/>
    <p:sldId id="260" r:id="rId7"/>
    <p:sldId id="273" r:id="rId8"/>
    <p:sldId id="274" r:id="rId9"/>
    <p:sldId id="275" r:id="rId10"/>
    <p:sldId id="276" r:id="rId11"/>
    <p:sldId id="294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avel" initials="P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8" autoAdjust="0"/>
  </p:normalViewPr>
  <p:slideViewPr>
    <p:cSldViewPr>
      <p:cViewPr>
        <p:scale>
          <a:sx n="75" d="100"/>
          <a:sy n="75" d="100"/>
        </p:scale>
        <p:origin x="-1020" y="-7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1-02-07T21:18:40.485" idx="1">
    <p:pos x="10" y="10"/>
    <p:text/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EEB2B2-279B-40E7-8319-36419209D738}" type="datetimeFigureOut">
              <a:rPr lang="cs-CZ" smtClean="0"/>
              <a:pPr/>
              <a:t>11.6.2014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43B319-7F36-4479-82F3-4F54F613579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950476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F40D4B-30A6-40D1-9746-5A93C144D2BF}" type="datetimeFigureOut">
              <a:rPr lang="cs-CZ" smtClean="0"/>
              <a:pPr/>
              <a:t>11.6.2014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CE9E49-5700-46A8-B078-F5F45181CC4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60877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CE9E49-5700-46A8-B078-F5F45181CC4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81107C0-2792-454F-9216-A1FB5CA08A7C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Group 12"/>
          <p:cNvGrpSpPr>
            <a:grpSpLocks/>
          </p:cNvGrpSpPr>
          <p:nvPr userDrawn="1"/>
        </p:nvGrpSpPr>
        <p:grpSpPr bwMode="auto">
          <a:xfrm>
            <a:off x="304800" y="0"/>
            <a:ext cx="8839200" cy="838200"/>
            <a:chOff x="817" y="757"/>
            <a:chExt cx="10260" cy="975"/>
          </a:xfrm>
        </p:grpSpPr>
        <p:pic>
          <p:nvPicPr>
            <p:cNvPr id="10" name="Picture 13" descr="esf_vlajkaEU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52" y="769"/>
              <a:ext cx="2340" cy="8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14" descr="Státní vlajk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387" y="757"/>
              <a:ext cx="1270" cy="8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12" name="Object 15"/>
            <p:cNvGraphicFramePr>
              <a:graphicFrameLocks noChangeAspect="1"/>
            </p:cNvGraphicFramePr>
            <p:nvPr/>
          </p:nvGraphicFramePr>
          <p:xfrm>
            <a:off x="8767" y="797"/>
            <a:ext cx="2115" cy="8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543" name="Fotografie" r:id="rId5" imgW="1905266" imgH="743054" progId="">
                    <p:embed/>
                  </p:oleObj>
                </mc:Choice>
                <mc:Fallback>
                  <p:oleObj name="Fotografie" r:id="rId5" imgW="1905266" imgH="743054" progId="">
                    <p:embed/>
                    <p:pic>
                      <p:nvPicPr>
                        <p:cNvPr id="0" name="Picture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767" y="797"/>
                          <a:ext cx="2115" cy="83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Line 16"/>
            <p:cNvSpPr>
              <a:spLocks noChangeShapeType="1"/>
            </p:cNvSpPr>
            <p:nvPr/>
          </p:nvSpPr>
          <p:spPr bwMode="auto">
            <a:xfrm>
              <a:off x="817" y="1732"/>
              <a:ext cx="10260" cy="0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 dirty="0"/>
            </a:p>
          </p:txBody>
        </p:sp>
      </p:grpSp>
      <p:pic>
        <p:nvPicPr>
          <p:cNvPr id="14" name="Picture 17" descr="logo mag_color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334125"/>
            <a:ext cx="2362200" cy="51752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884E3C5-A33A-4027-B60D-474D651F0BA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0AF26-F1ED-4E48-AAFF-E49DA5008B6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F8D8-CDD5-421A-9C56-A7E9C00FE5B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CF95E5D-FCA7-41FD-A4EF-E6E6489772A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2CA7-44DA-48EF-9123-033A0337C67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F378-F925-4F33-958A-BE9E64F8C88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DC378-F6C3-4AE4-BA88-12DE2707869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27F02-9741-49C6-AC2E-EB48CB1EC3B1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8C6D8-4739-4CC7-B549-51169D9DDDF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9FD99-B358-4B9B-AD3B-6A3CF80BA76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18" Type="http://schemas.openxmlformats.org/officeDocument/2006/relationships/image" Target="../media/image6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D635A9B-B07C-4911-8B7C-80C87A5A61E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grpSp>
        <p:nvGrpSpPr>
          <p:cNvPr id="13" name="Group 14"/>
          <p:cNvGrpSpPr>
            <a:grpSpLocks/>
          </p:cNvGrpSpPr>
          <p:nvPr userDrawn="1"/>
        </p:nvGrpSpPr>
        <p:grpSpPr bwMode="auto">
          <a:xfrm>
            <a:off x="304800" y="0"/>
            <a:ext cx="8839200" cy="838200"/>
            <a:chOff x="817" y="757"/>
            <a:chExt cx="10260" cy="975"/>
          </a:xfrm>
        </p:grpSpPr>
        <p:pic>
          <p:nvPicPr>
            <p:cNvPr id="14" name="Picture 15" descr="esf_vlajkaEU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4852" y="769"/>
              <a:ext cx="2340" cy="8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6" descr="Státní vlajka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7387" y="757"/>
              <a:ext cx="1270" cy="8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16" name="Object 17"/>
            <p:cNvGraphicFramePr>
              <a:graphicFrameLocks noChangeAspect="1"/>
            </p:cNvGraphicFramePr>
            <p:nvPr/>
          </p:nvGraphicFramePr>
          <p:xfrm>
            <a:off x="8767" y="797"/>
            <a:ext cx="2115" cy="8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6567" name="Fotografie" r:id="rId16" imgW="1905266" imgH="743054" progId="">
                    <p:embed/>
                  </p:oleObj>
                </mc:Choice>
                <mc:Fallback>
                  <p:oleObj name="Fotografie" r:id="rId16" imgW="1905266" imgH="743054" progId="">
                    <p:embed/>
                    <p:pic>
                      <p:nvPicPr>
                        <p:cNvPr id="0" name="Picture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767" y="797"/>
                          <a:ext cx="2115" cy="83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" name="Line 18"/>
            <p:cNvSpPr>
              <a:spLocks noChangeShapeType="1"/>
            </p:cNvSpPr>
            <p:nvPr/>
          </p:nvSpPr>
          <p:spPr bwMode="auto">
            <a:xfrm>
              <a:off x="817" y="1732"/>
              <a:ext cx="10260" cy="0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 dirty="0"/>
            </a:p>
          </p:txBody>
        </p:sp>
      </p:grpSp>
      <p:pic>
        <p:nvPicPr>
          <p:cNvPr id="18" name="Picture 19" descr="logo mag_color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6334125"/>
            <a:ext cx="2362200" cy="51752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042988" y="2133600"/>
            <a:ext cx="6400800" cy="10795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Číslo projektu školy 	CZ.1.07/1.5.00/34.0963 </a:t>
            </a:r>
          </a:p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Číslo a název šablony </a:t>
            </a:r>
          </a:p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klíčové aktivity 	III/2 Inovace a zkvalitnění výuky prostřednictvím ICT</a:t>
            </a:r>
          </a:p>
          <a:p>
            <a:pPr>
              <a:lnSpc>
                <a:spcPct val="90000"/>
              </a:lnSpc>
            </a:pPr>
            <a:r>
              <a:rPr lang="cs-CZ" sz="1200" b="1" dirty="0" smtClean="0"/>
              <a:t>Číslo materiálu	VY_32_INOVACE_OdP_S3_01</a:t>
            </a:r>
          </a:p>
        </p:txBody>
      </p:sp>
      <p:pic>
        <p:nvPicPr>
          <p:cNvPr id="2051" name="obrázek 1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12888" y="333375"/>
            <a:ext cx="6011862" cy="1470025"/>
          </a:xfrm>
          <a:solidFill>
            <a:srgbClr val="FFFFFF"/>
          </a:solidFill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403350" y="2997200"/>
            <a:ext cx="6553200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-1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-1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-1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-1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-1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-1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-1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-1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-18"/>
              </a:defRPr>
            </a:lvl9pPr>
          </a:lstStyle>
          <a:p>
            <a:r>
              <a:rPr lang="cs-CZ" sz="1200" b="1" dirty="0">
                <a:latin typeface="Arial" charset="0"/>
              </a:rPr>
              <a:t>Popis výukového materiálu	</a:t>
            </a:r>
          </a:p>
          <a:p>
            <a:r>
              <a:rPr lang="cs-CZ" sz="1200" b="1" dirty="0">
                <a:latin typeface="Arial" charset="0"/>
              </a:rPr>
              <a:t>Název:			</a:t>
            </a:r>
            <a:r>
              <a:rPr lang="cs-CZ" sz="1200" b="1" dirty="0" smtClean="0">
                <a:latin typeface="Arial" charset="0"/>
              </a:rPr>
              <a:t>Kvalita služeb v cestovním ruchu </a:t>
            </a:r>
            <a:endParaRPr lang="cs-CZ" sz="1200" b="1" dirty="0">
              <a:latin typeface="Arial" charset="0"/>
            </a:endParaRPr>
          </a:p>
          <a:p>
            <a:r>
              <a:rPr lang="cs-CZ" sz="1200" dirty="0">
                <a:latin typeface="Arial" charset="0"/>
              </a:rPr>
              <a:t>Autor:			Bc. Pavel Lang</a:t>
            </a:r>
          </a:p>
          <a:p>
            <a:r>
              <a:rPr lang="cs-CZ" sz="1200" dirty="0">
                <a:latin typeface="Arial" charset="0"/>
              </a:rPr>
              <a:t>Datum:			12.1.2013 </a:t>
            </a:r>
          </a:p>
          <a:p>
            <a:r>
              <a:rPr lang="cs-CZ" sz="1200" dirty="0">
                <a:latin typeface="Arial" charset="0"/>
              </a:rPr>
              <a:t>Obor:			</a:t>
            </a:r>
            <a:r>
              <a:rPr lang="cs-CZ" sz="1200" dirty="0"/>
              <a:t>a) </a:t>
            </a:r>
            <a:r>
              <a:rPr lang="cs-CZ" sz="1200" dirty="0" smtClean="0"/>
              <a:t>65-41-L/01   Gastronomie (nástavbové studium)</a:t>
            </a:r>
            <a:endParaRPr lang="cs-CZ" sz="1200" dirty="0"/>
          </a:p>
          <a:p>
            <a:r>
              <a:rPr lang="cs-CZ" sz="1200" dirty="0"/>
              <a:t>			b) 65-41-L/01   Gastronomie</a:t>
            </a:r>
          </a:p>
          <a:p>
            <a:r>
              <a:rPr lang="cs-CZ" sz="1200" dirty="0"/>
              <a:t>Ročník:			a) - 1. ročník a b) - 1</a:t>
            </a:r>
            <a:r>
              <a:rPr lang="cs-CZ" sz="1200" dirty="0" smtClean="0"/>
              <a:t>., 4. </a:t>
            </a:r>
            <a:r>
              <a:rPr lang="cs-CZ" sz="1200" dirty="0"/>
              <a:t>ročník </a:t>
            </a:r>
          </a:p>
          <a:p>
            <a:r>
              <a:rPr lang="cs-CZ" sz="1200" dirty="0">
                <a:latin typeface="Arial" charset="0"/>
              </a:rPr>
              <a:t>Předmět:			Cestovní ruch</a:t>
            </a:r>
            <a:endParaRPr lang="cs-CZ" sz="1200" b="1" dirty="0">
              <a:latin typeface="Arial" charset="0"/>
            </a:endParaRPr>
          </a:p>
          <a:p>
            <a:r>
              <a:rPr lang="cs-CZ" sz="1200" b="1" dirty="0">
                <a:latin typeface="Arial" charset="0"/>
              </a:rPr>
              <a:t>Anotace výukového materiálu</a:t>
            </a:r>
          </a:p>
          <a:p>
            <a:endParaRPr lang="cs-CZ" sz="1200" dirty="0">
              <a:latin typeface="Arial" charset="0"/>
            </a:endParaRPr>
          </a:p>
          <a:p>
            <a:r>
              <a:rPr lang="cs-CZ" sz="1200" dirty="0">
                <a:latin typeface="Arial" charset="0"/>
              </a:rPr>
              <a:t>1. Materiál je určen pro výuku předmětu </a:t>
            </a:r>
            <a:r>
              <a:rPr lang="cs-CZ" sz="1200" smtClean="0">
                <a:latin typeface="Arial" charset="0"/>
              </a:rPr>
              <a:t>Hotelový provoz a Cestovní </a:t>
            </a:r>
            <a:r>
              <a:rPr lang="cs-CZ" sz="1200" dirty="0">
                <a:latin typeface="Arial" charset="0"/>
              </a:rPr>
              <a:t>ruch a je v souladu s ŠVP </a:t>
            </a:r>
          </a:p>
          <a:p>
            <a:r>
              <a:rPr lang="cs-CZ" sz="1200" dirty="0">
                <a:latin typeface="Arial" charset="0"/>
              </a:rPr>
              <a:t>2. Materiál je prezentován žákům prostřednictvím ICT s výkladem a doplněním při současném  </a:t>
            </a:r>
          </a:p>
          <a:p>
            <a:r>
              <a:rPr lang="cs-CZ" sz="1200" dirty="0">
                <a:latin typeface="Arial" charset="0"/>
              </a:rPr>
              <a:t>    použití učebnice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Moderní řízení hotelového provozu (Ing. J. Beránek a kol., </a:t>
            </a:r>
          </a:p>
          <a:p>
            <a:r>
              <a:rPr lang="cs-CZ" sz="1200" dirty="0">
                <a:latin typeface="Arial" pitchFamily="34" charset="0"/>
                <a:cs typeface="Arial" pitchFamily="34" charset="0"/>
              </a:rPr>
              <a:t>    Magconsulting 2013)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1200" dirty="0" smtClean="0">
                <a:latin typeface="Arial" charset="0"/>
              </a:rPr>
              <a:t>Cestovní </a:t>
            </a:r>
            <a:r>
              <a:rPr lang="cs-CZ" sz="1200" dirty="0">
                <a:latin typeface="Arial" charset="0"/>
              </a:rPr>
              <a:t>ruch pro střední školy a pro veřejnost – D. Drobná a E. </a:t>
            </a:r>
          </a:p>
          <a:p>
            <a:r>
              <a:rPr lang="cs-CZ" sz="1200" dirty="0">
                <a:latin typeface="Arial" charset="0"/>
              </a:rPr>
              <a:t>    Morávková, nakl. Fortuna Praha 2004</a:t>
            </a:r>
          </a:p>
          <a:p>
            <a:r>
              <a:rPr lang="cs-CZ" sz="1200" dirty="0">
                <a:latin typeface="Arial" charset="0"/>
              </a:rPr>
              <a:t>    Součástí materiálu je krátký test s označením odpovědí. Další formou zpětné vazby je </a:t>
            </a:r>
          </a:p>
          <a:p>
            <a:r>
              <a:rPr lang="cs-CZ" sz="1200" dirty="0">
                <a:latin typeface="Arial" charset="0"/>
              </a:rPr>
              <a:t>    test jako souhrn několika realizovaných materiálů.	</a:t>
            </a:r>
          </a:p>
          <a:p>
            <a:r>
              <a:rPr lang="cs-CZ" sz="1200" dirty="0">
                <a:latin typeface="Arial" charset="0"/>
              </a:rPr>
              <a:t>    Pro výuku je použit - PC s dataprojektorem</a:t>
            </a:r>
          </a:p>
          <a:p>
            <a:r>
              <a:rPr lang="cs-CZ" sz="1200" dirty="0">
                <a:latin typeface="Arial" charset="0"/>
              </a:rPr>
              <a:t>	              - interaktivní tabule</a:t>
            </a:r>
          </a:p>
          <a:p>
            <a:r>
              <a:rPr lang="cs-CZ" sz="1200" dirty="0">
                <a:latin typeface="Arial" charset="0"/>
              </a:rPr>
              <a:t>	              - interaktivní dataprojektor</a:t>
            </a:r>
          </a:p>
          <a:p>
            <a:r>
              <a:rPr lang="cs-CZ" sz="1200" dirty="0">
                <a:latin typeface="Arial" charset="0"/>
              </a:rPr>
              <a:t>	</a:t>
            </a:r>
            <a:r>
              <a:rPr lang="cs-CZ" dirty="0">
                <a:latin typeface="Arial" charset="0"/>
              </a:rPr>
              <a:t/>
            </a:r>
            <a:br>
              <a:rPr lang="cs-CZ" dirty="0">
                <a:latin typeface="Arial" charset="0"/>
              </a:rPr>
            </a:br>
            <a:endParaRPr lang="cs-CZ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29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000" dirty="0"/>
              <a:t>KVALITA SLUŽEB V </a:t>
            </a:r>
            <a:r>
              <a:rPr lang="cs-CZ" sz="4000" dirty="0" smtClean="0"/>
              <a:t>CR – část 1.</a:t>
            </a:r>
            <a:endParaRPr lang="en-GB" sz="4000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3657600" cy="1438275"/>
          </a:xfrm>
        </p:spPr>
        <p:txBody>
          <a:bodyPr/>
          <a:lstStyle/>
          <a:p>
            <a:r>
              <a:rPr lang="cs-CZ" sz="2400" dirty="0" smtClean="0"/>
              <a:t>Bc. Pavel Lang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106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914400"/>
            <a:ext cx="8001000" cy="685800"/>
          </a:xfrm>
        </p:spPr>
        <p:txBody>
          <a:bodyPr/>
          <a:lstStyle/>
          <a:p>
            <a:r>
              <a:rPr lang="cs-CZ" dirty="0"/>
              <a:t>Pojem kvality v cestovním ruchu</a:t>
            </a:r>
            <a:endParaRPr lang="en-GB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676400"/>
            <a:ext cx="8001000" cy="4752975"/>
          </a:xfrm>
        </p:spPr>
        <p:txBody>
          <a:bodyPr/>
          <a:lstStyle/>
          <a:p>
            <a:pPr marL="200025" lvl="1" indent="0">
              <a:buSzTx/>
              <a:buFontTx/>
              <a:buChar char="-"/>
            </a:pPr>
            <a:r>
              <a:rPr lang="cs-CZ" sz="2000" dirty="0"/>
              <a:t> zákazník požaduje od poskytovaných služeb prvotřídní kvalitu </a:t>
            </a:r>
          </a:p>
          <a:p>
            <a:pPr marL="200025" lvl="1" indent="0">
              <a:buSzTx/>
              <a:buFontTx/>
              <a:buChar char="-"/>
            </a:pPr>
            <a:endParaRPr lang="cs-CZ" sz="2000" dirty="0"/>
          </a:p>
          <a:p>
            <a:pPr marL="200025" lvl="1" indent="0">
              <a:buSzTx/>
              <a:buFontTx/>
              <a:buChar char="-"/>
            </a:pPr>
            <a:r>
              <a:rPr lang="cs-CZ" sz="2000" dirty="0"/>
              <a:t> služba je nehmotná, proto je u ní obtížnější měřit úroveň kvality</a:t>
            </a:r>
            <a:br>
              <a:rPr lang="cs-CZ" sz="2000" dirty="0"/>
            </a:br>
            <a:endParaRPr lang="cs-CZ" sz="2000" dirty="0"/>
          </a:p>
          <a:p>
            <a:pPr marL="200025" lvl="1" indent="0">
              <a:buSzTx/>
              <a:buFontTx/>
              <a:buChar char="-"/>
            </a:pPr>
            <a:r>
              <a:rPr lang="cs-CZ" sz="2000" dirty="0"/>
              <a:t> kvalita = různé definice, např.:</a:t>
            </a:r>
            <a:br>
              <a:rPr lang="cs-CZ" sz="2000" dirty="0"/>
            </a:br>
            <a:r>
              <a:rPr lang="cs-CZ" sz="2000" dirty="0"/>
              <a:t>	      „ kvalita je shoda s požadavky“ (Crosby)</a:t>
            </a:r>
            <a:br>
              <a:rPr lang="cs-CZ" sz="2000" dirty="0"/>
            </a:br>
            <a:r>
              <a:rPr lang="cs-CZ" sz="2000" dirty="0"/>
              <a:t>                „ kvalita je způsobilost pro užití“ (Juran)</a:t>
            </a:r>
            <a:br>
              <a:rPr lang="cs-CZ" sz="2000" dirty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KVALITA = stupeň splnění požadavků souborem inherentních znaků</a:t>
            </a:r>
            <a:br>
              <a:rPr lang="cs-CZ" sz="2000" dirty="0"/>
            </a:br>
            <a:r>
              <a:rPr lang="cs-CZ" sz="2000" dirty="0"/>
              <a:t>- </a:t>
            </a:r>
            <a:r>
              <a:rPr lang="cs-CZ" sz="2000" i="1" dirty="0"/>
              <a:t>inherentní znaky</a:t>
            </a:r>
            <a:r>
              <a:rPr lang="cs-CZ" sz="2000" dirty="0"/>
              <a:t> = vnitřní vlastnosti typické pro předmět kvality,   </a:t>
            </a:r>
          </a:p>
          <a:p>
            <a:pPr marL="200025" lvl="1" indent="0">
              <a:buSzTx/>
              <a:buFontTx/>
              <a:buNone/>
            </a:pPr>
            <a:r>
              <a:rPr lang="cs-CZ" sz="2000" dirty="0"/>
              <a:t>                   kterým může být produkt (výrobek, služba), proces, </a:t>
            </a:r>
          </a:p>
          <a:p>
            <a:pPr marL="200025" lvl="1" indent="0">
              <a:buSzTx/>
              <a:buFontTx/>
              <a:buNone/>
            </a:pPr>
            <a:r>
              <a:rPr lang="cs-CZ" sz="2000" dirty="0"/>
              <a:t>                   </a:t>
            </a:r>
            <a:r>
              <a:rPr lang="cs-CZ" sz="2000" dirty="0" smtClean="0"/>
              <a:t>systém, atd</a:t>
            </a:r>
            <a:r>
              <a:rPr lang="cs-CZ" sz="2000" dirty="0"/>
              <a:t>.</a:t>
            </a:r>
            <a:endParaRPr lang="en-GB" sz="2000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4E3C5-A33A-4027-B60D-474D651F0BAB}" type="slidenum">
              <a:rPr lang="cs-CZ" smtClean="0"/>
              <a:pPr/>
              <a:t>3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2000"/>
            <a:ext cx="8001000" cy="685800"/>
          </a:xfrm>
        </p:spPr>
        <p:txBody>
          <a:bodyPr/>
          <a:lstStyle/>
          <a:p>
            <a:r>
              <a:rPr lang="cs-CZ" dirty="0"/>
              <a:t>Pojem kvality v cestovním ruchu</a:t>
            </a:r>
            <a:endParaRPr lang="en-GB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484313"/>
            <a:ext cx="7989888" cy="4992687"/>
          </a:xfrm>
        </p:spPr>
        <p:txBody>
          <a:bodyPr/>
          <a:lstStyle/>
          <a:p>
            <a:pPr marL="185738" indent="-185738" algn="just">
              <a:lnSpc>
                <a:spcPct val="80000"/>
              </a:lnSpc>
              <a:buSzTx/>
              <a:buFontTx/>
              <a:buChar char="-"/>
            </a:pPr>
            <a:r>
              <a:rPr lang="cs-CZ" sz="2000" u="sng" dirty="0"/>
              <a:t> definice podle WTO:</a:t>
            </a:r>
            <a:r>
              <a:rPr lang="cs-CZ" sz="2000" dirty="0"/>
              <a:t> kvalita v CR představuje „uspokojení všech </a:t>
            </a:r>
          </a:p>
          <a:p>
            <a:pPr marL="185738" indent="-185738" algn="just">
              <a:lnSpc>
                <a:spcPct val="80000"/>
              </a:lnSpc>
              <a:buSzTx/>
              <a:buFontTx/>
              <a:buNone/>
            </a:pPr>
            <a:r>
              <a:rPr lang="cs-CZ" sz="2000" dirty="0"/>
              <a:t>    legitimních požadavků a očekávání zákazníka v rámci</a:t>
            </a:r>
          </a:p>
          <a:p>
            <a:pPr marL="185738" indent="-185738" algn="just">
              <a:lnSpc>
                <a:spcPct val="80000"/>
              </a:lnSpc>
              <a:buSzTx/>
              <a:buFontTx/>
              <a:buNone/>
            </a:pPr>
            <a:r>
              <a:rPr lang="cs-CZ" sz="2000" dirty="0"/>
              <a:t>    akceptované ceny, které zahrnují určující kvalitativní faktory jako</a:t>
            </a:r>
          </a:p>
          <a:p>
            <a:pPr marL="185738" indent="-185738" algn="just">
              <a:lnSpc>
                <a:spcPct val="80000"/>
              </a:lnSpc>
              <a:buSzTx/>
              <a:buFontTx/>
              <a:buNone/>
            </a:pPr>
            <a:r>
              <a:rPr lang="cs-CZ" sz="2000" dirty="0"/>
              <a:t>    bezpečnost, hygienu, dosažitelnost služeb CR, harmonii s životním</a:t>
            </a:r>
          </a:p>
          <a:p>
            <a:pPr marL="185738" indent="-185738" algn="just">
              <a:lnSpc>
                <a:spcPct val="80000"/>
              </a:lnSpc>
              <a:buSzTx/>
              <a:buFontTx/>
              <a:buNone/>
            </a:pPr>
            <a:r>
              <a:rPr lang="cs-CZ" sz="2000" dirty="0"/>
              <a:t>    prostředím“</a:t>
            </a:r>
          </a:p>
          <a:p>
            <a:pPr marL="185738" indent="-185738">
              <a:lnSpc>
                <a:spcPct val="80000"/>
              </a:lnSpc>
              <a:buSzTx/>
              <a:buFontTx/>
              <a:buNone/>
            </a:pPr>
            <a:endParaRPr lang="cs-CZ" sz="2000" dirty="0"/>
          </a:p>
          <a:p>
            <a:pPr marL="185738" indent="-185738">
              <a:lnSpc>
                <a:spcPct val="80000"/>
              </a:lnSpc>
              <a:buSzTx/>
              <a:buFontTx/>
              <a:buChar char="-"/>
            </a:pPr>
            <a:r>
              <a:rPr lang="cs-CZ" sz="2000" i="1" u="sng" dirty="0"/>
              <a:t> z definice vyplývá</a:t>
            </a:r>
            <a:r>
              <a:rPr lang="cs-CZ" sz="2000" dirty="0"/>
              <a:t>:</a:t>
            </a:r>
          </a:p>
          <a:p>
            <a:pPr marL="185738" indent="-185738">
              <a:lnSpc>
                <a:spcPct val="80000"/>
              </a:lnSpc>
              <a:buSzTx/>
              <a:buFont typeface="Wingdings" pitchFamily="2" charset="2"/>
              <a:buChar char="Ø"/>
            </a:pPr>
            <a:r>
              <a:rPr lang="cs-CZ" sz="2000" dirty="0"/>
              <a:t> co bylo slíbeno, musí být splněno</a:t>
            </a:r>
          </a:p>
          <a:p>
            <a:pPr marL="185738" indent="-185738">
              <a:lnSpc>
                <a:spcPct val="80000"/>
              </a:lnSpc>
              <a:buSzTx/>
              <a:buFont typeface="Wingdings" pitchFamily="2" charset="2"/>
              <a:buChar char="Ø"/>
            </a:pPr>
            <a:r>
              <a:rPr lang="cs-CZ" sz="2000" dirty="0"/>
              <a:t> dosažení určité kvality není spojeno s dalšími výlohami</a:t>
            </a:r>
          </a:p>
          <a:p>
            <a:pPr marL="185738" indent="-185738">
              <a:lnSpc>
                <a:spcPct val="80000"/>
              </a:lnSpc>
              <a:buSzTx/>
              <a:buFont typeface="Wingdings" pitchFamily="2" charset="2"/>
              <a:buChar char="Ø"/>
            </a:pPr>
            <a:r>
              <a:rPr lang="cs-CZ" sz="2000" dirty="0"/>
              <a:t> kvality může být dosaženo u každého podnikatelského subjektu  </a:t>
            </a:r>
          </a:p>
          <a:p>
            <a:pPr marL="185738" indent="-185738">
              <a:lnSpc>
                <a:spcPct val="80000"/>
              </a:lnSpc>
              <a:buSzTx/>
              <a:buFont typeface="Wingdings" pitchFamily="2" charset="2"/>
              <a:buNone/>
            </a:pPr>
            <a:r>
              <a:rPr lang="cs-CZ" sz="2000" dirty="0"/>
              <a:t>    zabývajícího se CR bez zřetele na jeho postavení nebo kategorii, </a:t>
            </a:r>
          </a:p>
          <a:p>
            <a:pPr marL="185738" indent="-185738">
              <a:lnSpc>
                <a:spcPct val="80000"/>
              </a:lnSpc>
              <a:buSzTx/>
              <a:buFont typeface="Wingdings" pitchFamily="2" charset="2"/>
              <a:buNone/>
            </a:pPr>
            <a:r>
              <a:rPr lang="cs-CZ" sz="2000" dirty="0"/>
              <a:t>    exkluzívnost, úroveň luxusu, atd.</a:t>
            </a:r>
          </a:p>
          <a:p>
            <a:pPr marL="185738" indent="-185738">
              <a:lnSpc>
                <a:spcPct val="80000"/>
              </a:lnSpc>
              <a:buSzTx/>
              <a:buFont typeface="Wingdings" pitchFamily="2" charset="2"/>
              <a:buChar char="Ø"/>
            </a:pPr>
            <a:r>
              <a:rPr lang="cs-CZ" sz="2000" dirty="0"/>
              <a:t> kvality v CR nemůže být dosaženo izolovaně od lidského a   </a:t>
            </a:r>
          </a:p>
          <a:p>
            <a:pPr marL="185738" indent="-185738">
              <a:lnSpc>
                <a:spcPct val="80000"/>
              </a:lnSpc>
              <a:buSzTx/>
              <a:buFont typeface="Wingdings" pitchFamily="2" charset="2"/>
              <a:buNone/>
            </a:pPr>
            <a:r>
              <a:rPr lang="cs-CZ" sz="2000" dirty="0"/>
              <a:t>    přírodního prostředí </a:t>
            </a:r>
          </a:p>
          <a:p>
            <a:pPr marL="185738" indent="-185738">
              <a:lnSpc>
                <a:spcPct val="80000"/>
              </a:lnSpc>
              <a:buSzTx/>
              <a:buFont typeface="Wingdings" pitchFamily="2" charset="2"/>
              <a:buChar char="Ø"/>
            </a:pPr>
            <a:r>
              <a:rPr lang="cs-CZ" sz="2000" dirty="0"/>
              <a:t> kvalita v CR podněcuje opakovaně návštěvníky a turisty k </a:t>
            </a:r>
          </a:p>
          <a:p>
            <a:pPr marL="185738" indent="-185738">
              <a:lnSpc>
                <a:spcPct val="80000"/>
              </a:lnSpc>
              <a:buSzTx/>
              <a:buFont typeface="Wingdings" pitchFamily="2" charset="2"/>
              <a:buNone/>
            </a:pPr>
            <a:r>
              <a:rPr lang="cs-CZ" sz="2000" dirty="0"/>
              <a:t>    zabezpečení udržitelnosti produktů CR</a:t>
            </a:r>
            <a:endParaRPr lang="en-GB" sz="2000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4E3C5-A33A-4027-B60D-474D651F0BAB}" type="slidenum">
              <a:rPr lang="cs-CZ" smtClean="0"/>
              <a:pPr/>
              <a:t>4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2000"/>
            <a:ext cx="8001000" cy="685800"/>
          </a:xfrm>
        </p:spPr>
        <p:txBody>
          <a:bodyPr/>
          <a:lstStyle/>
          <a:p>
            <a:r>
              <a:rPr lang="cs-CZ" dirty="0"/>
              <a:t>Význam kvality ve službách CR</a:t>
            </a:r>
            <a:endParaRPr lang="en-GB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557338"/>
            <a:ext cx="8001000" cy="4919662"/>
          </a:xfrm>
        </p:spPr>
        <p:txBody>
          <a:bodyPr/>
          <a:lstStyle/>
          <a:p>
            <a:pPr marL="185738" indent="-185738">
              <a:buSzTx/>
              <a:buFontTx/>
              <a:buChar char="-"/>
            </a:pPr>
            <a:r>
              <a:rPr lang="cs-CZ" sz="2000" dirty="0"/>
              <a:t>cestovní ruchu patří mezi přední ekonomické aktivity hospodářsky vyspělých zemí světa</a:t>
            </a:r>
          </a:p>
          <a:p>
            <a:pPr marL="185738" indent="-185738">
              <a:buSzTx/>
              <a:buFontTx/>
              <a:buChar char="-"/>
            </a:pPr>
            <a:endParaRPr lang="cs-CZ" sz="2000" dirty="0"/>
          </a:p>
          <a:p>
            <a:pPr marL="185738" indent="-185738">
              <a:buSzTx/>
              <a:buFontTx/>
              <a:buChar char="-"/>
            </a:pPr>
            <a:r>
              <a:rPr lang="cs-CZ" sz="2000" dirty="0"/>
              <a:t>ČR má velmi dobré předpoklady pro rozvoj cestovního ruchu</a:t>
            </a:r>
          </a:p>
          <a:p>
            <a:pPr marL="185738" indent="-185738">
              <a:buSzTx/>
              <a:buFontTx/>
              <a:buNone/>
            </a:pPr>
            <a:endParaRPr lang="cs-CZ" sz="2000" dirty="0"/>
          </a:p>
          <a:p>
            <a:pPr marL="185738" indent="-185738">
              <a:buSzTx/>
              <a:buFontTx/>
              <a:buNone/>
            </a:pPr>
            <a:r>
              <a:rPr lang="cs-CZ" sz="2000" u="sng" dirty="0"/>
              <a:t>Důvody zájmů o kvalitu služeb: </a:t>
            </a:r>
            <a:endParaRPr lang="cs-CZ" sz="2000" u="sng" dirty="0">
              <a:sym typeface="Symbol" pitchFamily="18" charset="2"/>
            </a:endParaRPr>
          </a:p>
          <a:p>
            <a:pPr marL="185738" indent="-185738">
              <a:buSzTx/>
              <a:buFont typeface="Wingdings" pitchFamily="2" charset="2"/>
              <a:buChar char="Ø"/>
            </a:pPr>
            <a:r>
              <a:rPr lang="cs-CZ" sz="2000" dirty="0"/>
              <a:t> silné konkurenční tlaky</a:t>
            </a:r>
          </a:p>
          <a:p>
            <a:pPr marL="185738" indent="-185738">
              <a:buSzTx/>
              <a:buFont typeface="Wingdings" pitchFamily="2" charset="2"/>
              <a:buChar char="Ø"/>
            </a:pPr>
            <a:r>
              <a:rPr lang="cs-CZ" sz="2000" dirty="0"/>
              <a:t> náročnější zákazníci</a:t>
            </a:r>
          </a:p>
          <a:p>
            <a:pPr marL="185738" indent="-185738">
              <a:buSzTx/>
              <a:buFont typeface="Wingdings" pitchFamily="2" charset="2"/>
              <a:buChar char="Ø"/>
            </a:pPr>
            <a:r>
              <a:rPr lang="cs-CZ" sz="2000" dirty="0"/>
              <a:t> zákazník upřednostňuje i „něco navíc“</a:t>
            </a:r>
          </a:p>
          <a:p>
            <a:pPr marL="185738" indent="-185738">
              <a:buSzTx/>
              <a:buFont typeface="Wingdings" pitchFamily="2" charset="2"/>
              <a:buChar char="Ø"/>
            </a:pPr>
            <a:r>
              <a:rPr lang="cs-CZ" sz="2000" dirty="0"/>
              <a:t> ochrana spotřebitelů</a:t>
            </a:r>
          </a:p>
          <a:p>
            <a:pPr marL="185738" indent="-185738">
              <a:buSzTx/>
              <a:buFont typeface="Wingdings" pitchFamily="2" charset="2"/>
              <a:buChar char="Ø"/>
            </a:pPr>
            <a:r>
              <a:rPr lang="cs-CZ" sz="2000" dirty="0"/>
              <a:t> ochrana životního prostředí </a:t>
            </a:r>
            <a:endParaRPr lang="en-GB" sz="2000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4E3C5-A33A-4027-B60D-474D651F0BAB}" type="slidenum">
              <a:rPr lang="cs-CZ" smtClean="0"/>
              <a:pPr/>
              <a:t>5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066800"/>
            <a:ext cx="8001000" cy="685800"/>
          </a:xfrm>
        </p:spPr>
        <p:txBody>
          <a:bodyPr>
            <a:normAutofit fontScale="90000"/>
          </a:bodyPr>
          <a:lstStyle/>
          <a:p>
            <a:r>
              <a:rPr lang="cs-CZ" dirty="0"/>
              <a:t>Možnosti zvyšování kvality služeb</a:t>
            </a:r>
            <a:endParaRPr lang="en-GB" dirty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916113"/>
            <a:ext cx="8001000" cy="3875087"/>
          </a:xfrm>
        </p:spPr>
        <p:txBody>
          <a:bodyPr/>
          <a:lstStyle/>
          <a:p>
            <a:pPr marL="185738" indent="-185738">
              <a:buSzTx/>
              <a:buFontTx/>
              <a:buNone/>
            </a:pPr>
            <a:r>
              <a:rPr lang="cs-CZ" sz="2400" b="1" dirty="0"/>
              <a:t>Infrastruktura CR</a:t>
            </a:r>
            <a:r>
              <a:rPr lang="cs-CZ" sz="2400" dirty="0"/>
              <a:t> = souhrn organizačně-technických předpokladů pro uspokojování potřeb účastníků CR v dané destinaci (veškeré zázemí, které je potřeba pro provozování aktivit v cestovním ruchu) </a:t>
            </a:r>
          </a:p>
          <a:p>
            <a:pPr marL="185738" indent="-185738">
              <a:buSzTx/>
              <a:buFontTx/>
              <a:buNone/>
            </a:pPr>
            <a:r>
              <a:rPr lang="cs-CZ" sz="2400" b="1" dirty="0"/>
              <a:t>Infrastruktura </a:t>
            </a:r>
          </a:p>
          <a:p>
            <a:pPr marL="185738" indent="-185738">
              <a:buSzTx/>
              <a:buFontTx/>
              <a:buChar char="-"/>
            </a:pPr>
            <a:r>
              <a:rPr lang="cs-CZ" sz="2400" dirty="0"/>
              <a:t>základní (ubytovací a stravovací zařízení, dopravní možnosti území)</a:t>
            </a:r>
          </a:p>
          <a:p>
            <a:pPr marL="185738" indent="-185738">
              <a:buSzTx/>
              <a:buFontTx/>
              <a:buChar char="-"/>
            </a:pPr>
            <a:r>
              <a:rPr lang="cs-CZ" sz="2400" dirty="0"/>
              <a:t>doplňková (kulturní, zábavní, sportovní aj. zařízení, běžná občanská vybavenost) </a:t>
            </a:r>
            <a:endParaRPr lang="en-GB" sz="3600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4E3C5-A33A-4027-B60D-474D651F0BAB}" type="slidenum">
              <a:rPr lang="cs-CZ" smtClean="0"/>
              <a:pPr/>
              <a:t>6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2000"/>
            <a:ext cx="8001000" cy="722313"/>
          </a:xfrm>
        </p:spPr>
        <p:txBody>
          <a:bodyPr>
            <a:normAutofit fontScale="90000"/>
          </a:bodyPr>
          <a:lstStyle/>
          <a:p>
            <a:r>
              <a:rPr lang="cs-CZ" dirty="0"/>
              <a:t>Možnosti zvyšování kvality služeb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28775"/>
            <a:ext cx="8001000" cy="4695825"/>
          </a:xfrm>
        </p:spPr>
        <p:txBody>
          <a:bodyPr/>
          <a:lstStyle/>
          <a:p>
            <a:pPr marL="0" indent="12700" algn="ctr">
              <a:buFont typeface="Wingdings" pitchFamily="2" charset="2"/>
              <a:buNone/>
            </a:pPr>
            <a:r>
              <a:rPr lang="cs-CZ" sz="2000" i="1" dirty="0"/>
              <a:t>(SWOT analýza)</a:t>
            </a:r>
          </a:p>
          <a:p>
            <a:pPr marL="0" indent="12700">
              <a:buFont typeface="Wingdings" pitchFamily="2" charset="2"/>
              <a:buNone/>
            </a:pPr>
            <a:r>
              <a:rPr lang="cs-CZ" sz="2000" dirty="0"/>
              <a:t>a) </a:t>
            </a:r>
            <a:r>
              <a:rPr lang="cs-CZ" sz="2000" b="1" u="sng" dirty="0"/>
              <a:t>Silné stránky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výhodná geografická poloha ČR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pestré zastoupení různých typů krajiny vhodných pro rozvoj</a:t>
            </a:r>
          </a:p>
          <a:p>
            <a:pPr marL="0" indent="12700">
              <a:buFont typeface="Wingdings" pitchFamily="2" charset="2"/>
              <a:buNone/>
            </a:pPr>
            <a:r>
              <a:rPr lang="cs-CZ" sz="2000" dirty="0"/>
              <a:t>   turistiky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hustá a dokonale značená síť turistických tras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dostatečné množství lokalit vhodných k rekreaci a atraktivit CR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kvantitativně dostatečné ubytovací kapacity (k diskuzi) 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dynamický rozvoj nových forem CR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rozvoj národních a nadnárodních hotelových řetězců, zejména v</a:t>
            </a:r>
          </a:p>
          <a:p>
            <a:pPr marL="0" indent="12700">
              <a:buFont typeface="Wingdings" pitchFamily="2" charset="2"/>
              <a:buNone/>
            </a:pPr>
            <a:r>
              <a:rPr lang="cs-CZ" sz="2000" dirty="0"/>
              <a:t>   turistických atraktivních lokalitách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4E3C5-A33A-4027-B60D-474D651F0BAB}" type="slidenum">
              <a:rPr lang="cs-CZ" smtClean="0"/>
              <a:pPr/>
              <a:t>7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2000"/>
            <a:ext cx="8001000" cy="795338"/>
          </a:xfrm>
        </p:spPr>
        <p:txBody>
          <a:bodyPr>
            <a:normAutofit fontScale="90000"/>
          </a:bodyPr>
          <a:lstStyle/>
          <a:p>
            <a:r>
              <a:rPr lang="cs-CZ" dirty="0"/>
              <a:t>Možnosti zvyšování kvality služeb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700213"/>
            <a:ext cx="8001000" cy="4624387"/>
          </a:xfrm>
        </p:spPr>
        <p:txBody>
          <a:bodyPr/>
          <a:lstStyle/>
          <a:p>
            <a:pPr marL="0" indent="12700">
              <a:buFont typeface="Wingdings" pitchFamily="2" charset="2"/>
              <a:buNone/>
            </a:pPr>
            <a:r>
              <a:rPr lang="cs-CZ" sz="2000" dirty="0"/>
              <a:t>b) </a:t>
            </a:r>
            <a:r>
              <a:rPr lang="cs-CZ" sz="2000" b="1" u="sng" dirty="0"/>
              <a:t>Slabé stránky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nedostatečně rozvinutá infrastruktura CR, zejména dopravní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značné regionální disproporce ve vybavenosti službami CR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nízká technická úroveň a vybavenost koupališť, vybavení</a:t>
            </a:r>
          </a:p>
          <a:p>
            <a:pPr marL="0" indent="12700">
              <a:buFont typeface="Wingdings" pitchFamily="2" charset="2"/>
              <a:buNone/>
            </a:pPr>
            <a:r>
              <a:rPr lang="cs-CZ" sz="2000" dirty="0"/>
              <a:t>   turistických tras, lyžařských a běžeckých tratí, cyklotras,…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výrazné regionální rozdíly v návštěvnosti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nízká schopnost subjektů v CR pružně reagovat na změny na</a:t>
            </a:r>
          </a:p>
          <a:p>
            <a:pPr marL="0" indent="12700">
              <a:buFont typeface="Wingdings" pitchFamily="2" charset="2"/>
              <a:buNone/>
            </a:pPr>
            <a:r>
              <a:rPr lang="cs-CZ" sz="2000" dirty="0"/>
              <a:t>   straně nabídky a poptávky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nízká vybavenost regionů ubytovacími kapacitami vyšších tříd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nedostatečná vybavenost většiny rekreačních středisek</a:t>
            </a:r>
          </a:p>
          <a:p>
            <a:pPr marL="0" indent="12700">
              <a:buFont typeface="Wingdings" pitchFamily="2" charset="2"/>
              <a:buNone/>
            </a:pPr>
            <a:r>
              <a:rPr lang="cs-CZ" sz="2000" dirty="0"/>
              <a:t>   doprovodnou sportovně-rekreační infrastrukturou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4E3C5-A33A-4027-B60D-474D651F0BAB}" type="slidenum">
              <a:rPr lang="cs-CZ" smtClean="0"/>
              <a:pPr/>
              <a:t>8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2000"/>
            <a:ext cx="8001000" cy="795338"/>
          </a:xfrm>
        </p:spPr>
        <p:txBody>
          <a:bodyPr>
            <a:normAutofit fontScale="90000"/>
          </a:bodyPr>
          <a:lstStyle/>
          <a:p>
            <a:r>
              <a:rPr lang="cs-CZ" dirty="0"/>
              <a:t>Možnosti zvyšování kvality služeb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700213"/>
            <a:ext cx="8001000" cy="4624387"/>
          </a:xfrm>
        </p:spPr>
        <p:txBody>
          <a:bodyPr/>
          <a:lstStyle/>
          <a:p>
            <a:pPr marL="0" indent="12700">
              <a:buFont typeface="Wingdings" pitchFamily="2" charset="2"/>
              <a:buNone/>
            </a:pPr>
            <a:r>
              <a:rPr lang="cs-CZ" sz="2000" dirty="0"/>
              <a:t>c) </a:t>
            </a:r>
            <a:r>
              <a:rPr lang="cs-CZ" sz="2000" b="1" u="sng" dirty="0"/>
              <a:t>Příležitosti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b="1" dirty="0"/>
              <a:t> </a:t>
            </a:r>
            <a:r>
              <a:rPr lang="cs-CZ" sz="2000" dirty="0"/>
              <a:t>zpřístupňování nových atraktivit CR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systematické řízení kvality ubytovacích a stravovacích služeb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nabídka komplexních služeb ve formě produktových balíčků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cílené řízení marketingových aktivit a segmentace trhu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rozvoj nových forem CR a pružné přizpůsobování nabídky</a:t>
            </a:r>
          </a:p>
          <a:p>
            <a:pPr marL="0" indent="12700">
              <a:buFont typeface="Wingdings" pitchFamily="2" charset="2"/>
              <a:buNone/>
            </a:pPr>
            <a:r>
              <a:rPr lang="cs-CZ" sz="2000" dirty="0"/>
              <a:t>   požadavků trhu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zkvalitňování a rozvoj dopravní infrastruktury 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maximální využívání programů podpory rozvoje CR</a:t>
            </a:r>
            <a:endParaRPr lang="cs-CZ" sz="2000" b="1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4E3C5-A33A-4027-B60D-474D651F0BAB}" type="slidenum">
              <a:rPr lang="cs-CZ" smtClean="0"/>
              <a:pPr/>
              <a:t>9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914400"/>
            <a:ext cx="8001000" cy="722313"/>
          </a:xfrm>
        </p:spPr>
        <p:txBody>
          <a:bodyPr>
            <a:normAutofit fontScale="90000"/>
          </a:bodyPr>
          <a:lstStyle/>
          <a:p>
            <a:r>
              <a:rPr lang="cs-CZ" dirty="0"/>
              <a:t>Možnosti zvyšování kvality služeb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700213"/>
            <a:ext cx="8001000" cy="4624387"/>
          </a:xfrm>
        </p:spPr>
        <p:txBody>
          <a:bodyPr/>
          <a:lstStyle/>
          <a:p>
            <a:pPr marL="0" indent="12700">
              <a:buFont typeface="Wingdings" pitchFamily="2" charset="2"/>
              <a:buNone/>
            </a:pPr>
            <a:r>
              <a:rPr lang="cs-CZ" sz="2000" dirty="0"/>
              <a:t>d) </a:t>
            </a:r>
            <a:r>
              <a:rPr lang="cs-CZ" sz="2000" b="1" u="sng" dirty="0"/>
              <a:t>Hrozby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negativní vliv špatné dopravní infrastruktury na spotřební</a:t>
            </a:r>
          </a:p>
          <a:p>
            <a:pPr marL="0" indent="12700">
              <a:buFont typeface="Wingdings" pitchFamily="2" charset="2"/>
              <a:buNone/>
            </a:pPr>
            <a:r>
              <a:rPr lang="cs-CZ" sz="2000" dirty="0"/>
              <a:t>   rozhodování turistů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zvyšování regionálních disproporcí ve vybavenosti a kvalitě služeb</a:t>
            </a:r>
          </a:p>
          <a:p>
            <a:pPr marL="0" indent="12700">
              <a:buFont typeface="Wingdings" pitchFamily="2" charset="2"/>
              <a:buNone/>
            </a:pPr>
            <a:r>
              <a:rPr lang="cs-CZ" sz="2000" dirty="0"/>
              <a:t>   CR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podcenění péče o přírodní bohatství, kulturní a technické atraktivity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úspěch konkurenčních destinací schopných pružněji reagovat na</a:t>
            </a:r>
          </a:p>
          <a:p>
            <a:pPr marL="0" indent="12700">
              <a:buFont typeface="Wingdings" pitchFamily="2" charset="2"/>
              <a:buNone/>
            </a:pPr>
            <a:r>
              <a:rPr lang="cs-CZ" sz="2000" dirty="0"/>
              <a:t>   požadavky trhu</a:t>
            </a:r>
          </a:p>
          <a:p>
            <a:pPr marL="0" indent="12700">
              <a:buFont typeface="Wingdings" pitchFamily="2" charset="2"/>
              <a:buChar char="Ø"/>
            </a:pPr>
            <a:r>
              <a:rPr lang="cs-CZ" sz="2000" dirty="0"/>
              <a:t> lokální poškozování životního prostředí a znečišťování vodních</a:t>
            </a:r>
          </a:p>
          <a:p>
            <a:pPr marL="0" indent="12700">
              <a:buFont typeface="Wingdings" pitchFamily="2" charset="2"/>
              <a:buNone/>
            </a:pPr>
            <a:r>
              <a:rPr lang="cs-CZ" sz="2000" dirty="0"/>
              <a:t>   ploch v místech s vysokou koncentrací turistů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4E3C5-A33A-4027-B60D-474D651F0BAB}" type="slidenum">
              <a:rPr lang="cs-CZ" smtClean="0"/>
              <a:pPr/>
              <a:t>10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332657"/>
            <a:ext cx="1742728" cy="792088"/>
          </a:xfrm>
        </p:spPr>
        <p:txBody>
          <a:bodyPr/>
          <a:lstStyle/>
          <a:p>
            <a:r>
              <a:rPr lang="cs-CZ" sz="4000" dirty="0" smtClean="0"/>
              <a:t>TEST:</a:t>
            </a:r>
            <a:endParaRPr lang="cs-CZ" sz="4000" dirty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6093296"/>
            <a:ext cx="2246784" cy="576064"/>
          </a:xfrm>
        </p:spPr>
        <p:txBody>
          <a:bodyPr/>
          <a:lstStyle/>
          <a:p>
            <a:r>
              <a:rPr lang="cs-CZ" sz="2400" dirty="0" smtClean="0"/>
              <a:t>Bc. Pavel Lang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611560" y="1268760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1. Popište některé silné stránky cestovního ruchu v ČR</a:t>
            </a:r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51720" y="476672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Zpracujte písemnou formou na samostatný papír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204864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2. Popište slabé stránky cestovního ruchu v </a:t>
            </a:r>
          </a:p>
          <a:p>
            <a:r>
              <a:rPr lang="cs-CZ" sz="2800" dirty="0">
                <a:solidFill>
                  <a:srgbClr val="7030A0"/>
                </a:solidFill>
              </a:rPr>
              <a:t> </a:t>
            </a:r>
            <a:r>
              <a:rPr lang="cs-CZ" sz="2800" dirty="0" smtClean="0">
                <a:solidFill>
                  <a:srgbClr val="7030A0"/>
                </a:solidFill>
              </a:rPr>
              <a:t>   Karlovarském kraji </a:t>
            </a:r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3501008"/>
            <a:ext cx="7704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3. Popište hrozby, které mohou negativně ovlivnit </a:t>
            </a:r>
          </a:p>
          <a:p>
            <a:r>
              <a:rPr lang="cs-CZ" sz="2800" dirty="0">
                <a:solidFill>
                  <a:srgbClr val="7030A0"/>
                </a:solidFill>
              </a:rPr>
              <a:t> </a:t>
            </a:r>
            <a:r>
              <a:rPr lang="cs-CZ" sz="2800" dirty="0" smtClean="0">
                <a:solidFill>
                  <a:srgbClr val="7030A0"/>
                </a:solidFill>
              </a:rPr>
              <a:t>   kvalitu cestovního ruchu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4797152"/>
            <a:ext cx="71287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4. Popište příležitosti, které mohou zlepšit kvalitu poskytovaných služeb v cestovním ruchu</a:t>
            </a:r>
            <a:endParaRPr lang="cs-CZ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957</TotalTime>
  <Words>643</Words>
  <Application>Microsoft Office PowerPoint</Application>
  <PresentationFormat>Předvádění na obrazovce (4:3)</PresentationFormat>
  <Paragraphs>131</Paragraphs>
  <Slides>11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Cesta</vt:lpstr>
      <vt:lpstr>Fotografie</vt:lpstr>
      <vt:lpstr>Prezentace aplikace PowerPoint</vt:lpstr>
      <vt:lpstr>KVALITA SLUŽEB V CR – část 1.</vt:lpstr>
      <vt:lpstr>Pojem kvality v cestovním ruchu</vt:lpstr>
      <vt:lpstr>Pojem kvality v cestovním ruchu</vt:lpstr>
      <vt:lpstr>Význam kvality ve službách CR</vt:lpstr>
      <vt:lpstr>Možnosti zvyšování kvality služeb</vt:lpstr>
      <vt:lpstr>Možnosti zvyšování kvality služeb</vt:lpstr>
      <vt:lpstr>Možnosti zvyšování kvality služeb</vt:lpstr>
      <vt:lpstr>Možnosti zvyšování kvality služeb</vt:lpstr>
      <vt:lpstr>Možnosti zvyšování kvality služeb</vt:lpstr>
      <vt:lpstr>TEST:</vt:lpstr>
    </vt:vector>
  </TitlesOfParts>
  <Company>Hallan, s.r.o.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Kvalita služeb v CR</dc:title>
  <dc:creator> "Bc. Pavel Lang"</dc:creator>
  <cp:lastModifiedBy>kantor</cp:lastModifiedBy>
  <cp:revision>165</cp:revision>
  <dcterms:created xsi:type="dcterms:W3CDTF">2007-07-31T12:07:50Z</dcterms:created>
  <dcterms:modified xsi:type="dcterms:W3CDTF">2014-06-11T09:12:12Z</dcterms:modified>
</cp:coreProperties>
</file>