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C23BB-D991-48E0-AB1F-F262E3BFA003}" type="datetimeFigureOut">
              <a:rPr lang="cs-CZ" smtClean="0"/>
              <a:t>11.6.2014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EFBA4-EF9F-453D-BED3-BB35C5B21F1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C23BB-D991-48E0-AB1F-F262E3BFA003}" type="datetimeFigureOut">
              <a:rPr lang="cs-CZ" smtClean="0"/>
              <a:t>11.6.2014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EFBA4-EF9F-453D-BED3-BB35C5B21F1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C23BB-D991-48E0-AB1F-F262E3BFA003}" type="datetimeFigureOut">
              <a:rPr lang="cs-CZ" smtClean="0"/>
              <a:t>11.6.2014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EFBA4-EF9F-453D-BED3-BB35C5B21F1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C23BB-D991-48E0-AB1F-F262E3BFA003}" type="datetimeFigureOut">
              <a:rPr lang="cs-CZ" smtClean="0"/>
              <a:t>11.6.2014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EFBA4-EF9F-453D-BED3-BB35C5B21F1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C23BB-D991-48E0-AB1F-F262E3BFA003}" type="datetimeFigureOut">
              <a:rPr lang="cs-CZ" smtClean="0"/>
              <a:t>11.6.2014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EFBA4-EF9F-453D-BED3-BB35C5B21F1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C23BB-D991-48E0-AB1F-F262E3BFA003}" type="datetimeFigureOut">
              <a:rPr lang="cs-CZ" smtClean="0"/>
              <a:t>11.6.2014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EFBA4-EF9F-453D-BED3-BB35C5B21F1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C23BB-D991-48E0-AB1F-F262E3BFA003}" type="datetimeFigureOut">
              <a:rPr lang="cs-CZ" smtClean="0"/>
              <a:t>11.6.2014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EFBA4-EF9F-453D-BED3-BB35C5B21F1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C23BB-D991-48E0-AB1F-F262E3BFA003}" type="datetimeFigureOut">
              <a:rPr lang="cs-CZ" smtClean="0"/>
              <a:t>11.6.2014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EFBA4-EF9F-453D-BED3-BB35C5B21F11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C23BB-D991-48E0-AB1F-F262E3BFA003}" type="datetimeFigureOut">
              <a:rPr lang="cs-CZ" smtClean="0"/>
              <a:t>11.6.2014</a:t>
            </a:fld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F4EFBA4-EF9F-453D-BED3-BB35C5B21F11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C23BB-D991-48E0-AB1F-F262E3BFA003}" type="datetimeFigureOut">
              <a:rPr lang="cs-CZ" smtClean="0"/>
              <a:t>11.6.2014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EFBA4-EF9F-453D-BED3-BB35C5B21F1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C23BB-D991-48E0-AB1F-F262E3BFA003}" type="datetimeFigureOut">
              <a:rPr lang="cs-CZ" smtClean="0"/>
              <a:t>11.6.2014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EFBA4-EF9F-453D-BED3-BB35C5B21F1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3F4EFBA4-EF9F-453D-BED3-BB35C5B21F11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AEBC23BB-D991-48E0-AB1F-F262E3BFA003}" type="datetimeFigureOut">
              <a:rPr lang="cs-CZ" smtClean="0"/>
              <a:t>11.6.2014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</p:spPr>
      </p:pic>
      <p:sp>
        <p:nvSpPr>
          <p:cNvPr id="6146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1700808"/>
            <a:ext cx="6400800" cy="1079500"/>
          </a:xfrm>
        </p:spPr>
        <p:txBody>
          <a:bodyPr/>
          <a:lstStyle/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projektu školy 	CZ.1.07/1.5.00/34.0963 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>
              <a:lnSpc>
                <a:spcPct val="90000"/>
              </a:lnSpc>
              <a:defRPr/>
            </a:pPr>
            <a:r>
              <a:rPr lang="cs-CZ" sz="1200" b="1" dirty="0" smtClean="0"/>
              <a:t>Číslo materiálu	</a:t>
            </a:r>
            <a:r>
              <a:rPr lang="cs-CZ" sz="1200" b="1" dirty="0"/>
              <a:t>VY_32_INOVACE_OdP_S3_04</a:t>
            </a:r>
            <a:endParaRPr lang="cs-CZ" sz="1200" b="1" dirty="0" smtClean="0"/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1403350" y="2636912"/>
            <a:ext cx="6553200" cy="4616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hangingPunct="1"/>
            <a:r>
              <a:rPr lang="cs-CZ" sz="1200" b="1" dirty="0">
                <a:latin typeface="Arial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charset="0"/>
              </a:rPr>
              <a:t>Název:			</a:t>
            </a:r>
            <a:r>
              <a:rPr lang="cs-CZ" sz="1200" b="1" dirty="0" smtClean="0">
                <a:latin typeface="Arial" charset="0"/>
              </a:rPr>
              <a:t>Komunikační obratnost – Řeč těla – co prozradí </a:t>
            </a:r>
          </a:p>
          <a:p>
            <a:pPr eaLnBrk="1" hangingPunct="1"/>
            <a:r>
              <a:rPr lang="cs-CZ" sz="1200" b="1" dirty="0">
                <a:latin typeface="Arial" charset="0"/>
              </a:rPr>
              <a:t>	</a:t>
            </a:r>
            <a:r>
              <a:rPr lang="cs-CZ" sz="1200" b="1" dirty="0" smtClean="0">
                <a:latin typeface="Arial" charset="0"/>
              </a:rPr>
              <a:t>		podání ruky</a:t>
            </a:r>
            <a:endParaRPr lang="cs-CZ" sz="1200" dirty="0"/>
          </a:p>
          <a:p>
            <a:pPr eaLnBrk="1" hangingPunct="1"/>
            <a:r>
              <a:rPr lang="cs-CZ" sz="1200" dirty="0">
                <a:latin typeface="Arial" charset="0"/>
              </a:rPr>
              <a:t>Autor:			Bc. Pavel Lang</a:t>
            </a:r>
          </a:p>
          <a:p>
            <a:pPr eaLnBrk="1" hangingPunct="1"/>
            <a:r>
              <a:rPr lang="cs-CZ" sz="1200" dirty="0">
                <a:latin typeface="Arial" charset="0"/>
              </a:rPr>
              <a:t>Datum:			7.3.2013 </a:t>
            </a:r>
            <a:endParaRPr lang="cs-CZ" sz="1200" dirty="0" smtClean="0">
              <a:latin typeface="Arial" charset="0"/>
            </a:endParaRPr>
          </a:p>
          <a:p>
            <a:r>
              <a:rPr lang="cs-CZ" sz="1200" dirty="0">
                <a:latin typeface="Arial" charset="0"/>
              </a:rPr>
              <a:t>Obor: 	</a:t>
            </a:r>
            <a:r>
              <a:rPr lang="cs-CZ" sz="1200" dirty="0" smtClean="0">
                <a:latin typeface="Arial" charset="0"/>
              </a:rPr>
              <a:t>		</a:t>
            </a:r>
            <a:r>
              <a:rPr lang="cs-CZ" sz="1200" dirty="0"/>
              <a:t>a) 65-41-L/01   Gastronomie (nástavbové studiu,)</a:t>
            </a:r>
          </a:p>
          <a:p>
            <a:r>
              <a:rPr lang="cs-CZ" sz="1200" dirty="0"/>
              <a:t>			b) 65-41-L/01   </a:t>
            </a:r>
            <a:r>
              <a:rPr lang="cs-CZ" sz="1200" dirty="0" smtClean="0"/>
              <a:t>Gastronomie</a:t>
            </a:r>
            <a:endParaRPr lang="cs-CZ" sz="1200" dirty="0">
              <a:latin typeface="Arial" charset="0"/>
            </a:endParaRPr>
          </a:p>
          <a:p>
            <a:pPr eaLnBrk="1" hangingPunct="1"/>
            <a:r>
              <a:rPr lang="cs-CZ" sz="1200" dirty="0">
                <a:latin typeface="Arial" charset="0"/>
              </a:rPr>
              <a:t>			</a:t>
            </a:r>
            <a:r>
              <a:rPr lang="cs-CZ" sz="1200" dirty="0" smtClean="0">
                <a:latin typeface="Arial" charset="0"/>
              </a:rPr>
              <a:t>c) </a:t>
            </a:r>
            <a:r>
              <a:rPr lang="cs-CZ" sz="1200" dirty="0" smtClean="0"/>
              <a:t>65-51-H/01   </a:t>
            </a:r>
            <a:r>
              <a:rPr lang="cs-CZ" sz="1200" dirty="0" smtClean="0"/>
              <a:t>Kuchař/kuchařka, Číšník/servírka</a:t>
            </a:r>
            <a:endParaRPr lang="cs-CZ" sz="1200" dirty="0"/>
          </a:p>
          <a:p>
            <a:pPr eaLnBrk="1" hangingPunct="1"/>
            <a:r>
              <a:rPr lang="cs-CZ" sz="1200" dirty="0"/>
              <a:t>Ročník:			</a:t>
            </a:r>
            <a:r>
              <a:rPr lang="cs-CZ" sz="1200" dirty="0" smtClean="0"/>
              <a:t>1. </a:t>
            </a:r>
            <a:r>
              <a:rPr lang="cs-CZ" sz="1200" dirty="0"/>
              <a:t>ročník </a:t>
            </a:r>
          </a:p>
          <a:p>
            <a:pPr eaLnBrk="1" hangingPunct="1"/>
            <a:r>
              <a:rPr lang="cs-CZ" sz="1200" dirty="0">
                <a:latin typeface="Arial" charset="0"/>
              </a:rPr>
              <a:t>Předmět:			</a:t>
            </a:r>
            <a:r>
              <a:rPr lang="cs-CZ" sz="1200" dirty="0" smtClean="0">
                <a:latin typeface="Arial" charset="0"/>
              </a:rPr>
              <a:t>Hotelový provoz, Cestovní </a:t>
            </a:r>
            <a:r>
              <a:rPr lang="cs-CZ" sz="1200" smtClean="0">
                <a:latin typeface="Arial" charset="0"/>
              </a:rPr>
              <a:t>ruch a Odbyt </a:t>
            </a:r>
            <a:r>
              <a:rPr lang="cs-CZ" sz="1200" dirty="0" smtClean="0">
                <a:latin typeface="Arial" charset="0"/>
              </a:rPr>
              <a:t>a obsluha</a:t>
            </a:r>
          </a:p>
          <a:p>
            <a:pPr eaLnBrk="1" hangingPunct="1"/>
            <a:r>
              <a:rPr lang="cs-CZ" sz="1200" b="1" dirty="0" smtClean="0">
                <a:latin typeface="Arial" charset="0"/>
              </a:rPr>
              <a:t>Anotace </a:t>
            </a:r>
            <a:r>
              <a:rPr lang="cs-CZ" sz="1200" b="1" dirty="0">
                <a:latin typeface="Arial" charset="0"/>
              </a:rPr>
              <a:t>výukového materiálu</a:t>
            </a:r>
          </a:p>
          <a:p>
            <a:pPr eaLnBrk="1" hangingPunct="1"/>
            <a:endParaRPr lang="cs-CZ" sz="1200" dirty="0">
              <a:latin typeface="Arial" charset="0"/>
            </a:endParaRPr>
          </a:p>
          <a:p>
            <a:pPr eaLnBrk="1" hangingPunct="1"/>
            <a:r>
              <a:rPr lang="cs-CZ" sz="1200" dirty="0">
                <a:latin typeface="Arial" charset="0"/>
              </a:rPr>
              <a:t>1. Materiál je určen pro výuku předmětu </a:t>
            </a:r>
            <a:r>
              <a:rPr lang="cs-CZ" sz="1200" dirty="0" smtClean="0">
                <a:latin typeface="Arial" charset="0"/>
              </a:rPr>
              <a:t>Hotelový provoz, Cestovní ruch a Odbyt a obsluha </a:t>
            </a:r>
            <a:r>
              <a:rPr lang="cs-CZ" sz="1200" dirty="0">
                <a:latin typeface="Arial" charset="0"/>
              </a:rPr>
              <a:t>a je v souladu s ŠVP </a:t>
            </a:r>
          </a:p>
          <a:p>
            <a:pPr eaLnBrk="1" hangingPunct="1"/>
            <a:r>
              <a:rPr lang="cs-CZ" sz="1200" dirty="0">
                <a:latin typeface="Arial" charset="0"/>
              </a:rPr>
              <a:t>2. Materiál je prezentován žákům prostřednictvím ICT s výkladem a doplněním při současném  </a:t>
            </a:r>
          </a:p>
          <a:p>
            <a:pPr eaLnBrk="1" hangingPunct="1"/>
            <a:r>
              <a:rPr lang="cs-CZ" sz="1200" dirty="0">
                <a:latin typeface="Arial" charset="0"/>
              </a:rPr>
              <a:t>    použití učebnice </a:t>
            </a:r>
            <a:r>
              <a:rPr lang="cs-CZ" sz="1200" dirty="0" smtClean="0">
                <a:latin typeface="Arial" charset="0"/>
              </a:rPr>
              <a:t>Stolničení, Gustav Salač, Fortuna, 2001, ISBN 80-7168-752-9.</a:t>
            </a:r>
          </a:p>
          <a:p>
            <a:pPr eaLnBrk="1" hangingPunct="1"/>
            <a:r>
              <a:rPr lang="cs-CZ" sz="1200" dirty="0">
                <a:latin typeface="Arial" charset="0"/>
              </a:rPr>
              <a:t> </a:t>
            </a:r>
            <a:r>
              <a:rPr lang="cs-CZ" sz="1200" dirty="0" smtClean="0">
                <a:latin typeface="Arial" charset="0"/>
              </a:rPr>
              <a:t>   Součástí </a:t>
            </a:r>
            <a:r>
              <a:rPr lang="cs-CZ" sz="1200" dirty="0">
                <a:latin typeface="Arial" charset="0"/>
              </a:rPr>
              <a:t>materiálu je krátký test s označením odpovědí. Další formou zpětné vazby je </a:t>
            </a:r>
          </a:p>
          <a:p>
            <a:pPr eaLnBrk="1" hangingPunct="1"/>
            <a:r>
              <a:rPr lang="cs-CZ" sz="1200" dirty="0">
                <a:latin typeface="Arial" charset="0"/>
              </a:rPr>
              <a:t>    test jako souhrn několika realizovaných materiálů.	</a:t>
            </a:r>
          </a:p>
          <a:p>
            <a:pPr eaLnBrk="1" hangingPunct="1"/>
            <a:r>
              <a:rPr lang="cs-CZ" sz="1200" dirty="0">
                <a:latin typeface="Arial" charset="0"/>
              </a:rPr>
              <a:t>    Pro výuku je použit - PC s dataprojektorem</a:t>
            </a:r>
          </a:p>
          <a:p>
            <a:pPr eaLnBrk="1" hangingPunct="1"/>
            <a:r>
              <a:rPr lang="cs-CZ" sz="1200" dirty="0">
                <a:latin typeface="Arial" charset="0"/>
              </a:rPr>
              <a:t>	              - interaktivní tabule</a:t>
            </a:r>
          </a:p>
          <a:p>
            <a:pPr eaLnBrk="1" hangingPunct="1"/>
            <a:r>
              <a:rPr lang="cs-CZ" sz="1200" dirty="0">
                <a:latin typeface="Arial" charset="0"/>
              </a:rPr>
              <a:t>	              - interaktivní </a:t>
            </a:r>
            <a:r>
              <a:rPr lang="cs-CZ" sz="1200" dirty="0" smtClean="0">
                <a:latin typeface="Arial" charset="0"/>
              </a:rPr>
              <a:t>dataprojektor</a:t>
            </a:r>
          </a:p>
          <a:p>
            <a:pPr eaLnBrk="1" hangingPunct="1"/>
            <a:r>
              <a:rPr lang="cs-CZ" sz="1200" dirty="0">
                <a:latin typeface="Arial" charset="0"/>
              </a:rPr>
              <a:t>	 </a:t>
            </a:r>
            <a:r>
              <a:rPr lang="cs-CZ" sz="1200" dirty="0" smtClean="0">
                <a:latin typeface="Arial" charset="0"/>
              </a:rPr>
              <a:t>             - učebnice</a:t>
            </a:r>
            <a:endParaRPr lang="cs-CZ" sz="1200" dirty="0">
              <a:latin typeface="Arial" charset="0"/>
            </a:endParaRPr>
          </a:p>
          <a:p>
            <a:pPr eaLnBrk="1" hangingPunct="1"/>
            <a:r>
              <a:rPr lang="cs-CZ" sz="1200" dirty="0">
                <a:latin typeface="Arial" charset="0"/>
              </a:rPr>
              <a:t>	</a:t>
            </a:r>
            <a:r>
              <a:rPr lang="cs-CZ" dirty="0">
                <a:latin typeface="Arial" charset="0"/>
              </a:rPr>
              <a:t/>
            </a:r>
            <a:br>
              <a:rPr lang="cs-CZ" dirty="0">
                <a:latin typeface="Arial" charset="0"/>
              </a:rPr>
            </a:br>
            <a:endParaRPr lang="cs-CZ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5563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gradFill flip="none" rotWithShape="1">
            <a:gsLst>
              <a:gs pos="0">
                <a:schemeClr val="accent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2">
                  <a:lumMod val="40000"/>
                  <a:lumOff val="60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ŘEČ TĚLA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4686157"/>
            <a:ext cx="6400800" cy="903083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CO PROZRADÍ PODÁNÍ RUKY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88024" y="5807005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Zpracoval Bc. Pavel Lang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56443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3481844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Slabý stisk a správné trvání</a:t>
            </a:r>
            <a:endParaRPr lang="cs-CZ" sz="2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4149080"/>
            <a:ext cx="770485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0000"/>
                </a:solidFill>
              </a:rPr>
              <a:t>Muži jsou považováni za pasivní jedince s přehnaným sklonem k podřízenosti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0000"/>
                </a:solidFill>
              </a:rPr>
              <a:t>Ženy jsou považovány za poddajné, postrádající ctižádost a individualitu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692696"/>
            <a:ext cx="7056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Slabý stisk a příliš krátké trvání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1412776"/>
            <a:ext cx="6768752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0000"/>
                </a:solidFill>
              </a:rPr>
              <a:t>  Muž je hodnocen jako pasivní, neprůbojný a zženštilý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0000"/>
                </a:solidFill>
              </a:rPr>
              <a:t>  Žena je považována za slabou, bezmocnou, bezradnou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04830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1624151"/>
            <a:ext cx="7416824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0000"/>
                </a:solidFill>
              </a:rPr>
              <a:t>Muži jsou vnímáni jako vypočítaví, chladní a neupřímní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0000"/>
                </a:solidFill>
              </a:rPr>
              <a:t>Ženy jsou vychytralé se sklonem manipulovat s druhými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3625860"/>
            <a:ext cx="756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Pevný stisk a příliš krátké trvání </a:t>
            </a:r>
            <a:endParaRPr lang="cs-CZ" sz="2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4419109"/>
            <a:ext cx="75608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Muži i ženy jsou hodnoceni jako nepřátelští, necitliví a neteční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817548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Slabý stisk a příliš dlouhé trvání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8700193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83568" y="1556792"/>
            <a:ext cx="6912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Pozitivní dojem u mužů i žen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2348880"/>
            <a:ext cx="7416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Pevný stisk a příliš dlouhé trvání</a:t>
            </a:r>
            <a:endParaRPr lang="cs-CZ" sz="2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2996952"/>
            <a:ext cx="7416824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Velmi negativní dojem, zvláště u žen.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0000"/>
                </a:solidFill>
              </a:rPr>
              <a:t>Muž je hodnocen jako rozhodný a ctižádostivý až k bezohlednosti. Snaží se ovládnout druhé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0000"/>
                </a:solidFill>
              </a:rPr>
              <a:t>Žena je považována za silnou, autoritativní a své emoce ovládající osobnost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620688"/>
            <a:ext cx="71287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Pevný stisk a správné trvání</a:t>
            </a:r>
            <a:b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(obvykle kolem pěti sekund)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27865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476672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Velmi pevný stisk a příliš krátké trvání</a:t>
            </a:r>
            <a:endParaRPr lang="cs-CZ" sz="2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980728"/>
            <a:ext cx="784887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0000"/>
                </a:solidFill>
              </a:rPr>
              <a:t>Muži i ženy jsou hodnoceni jako netrpěliví, energičtí, necitliví a příkří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0000"/>
                </a:solidFill>
              </a:rPr>
              <a:t>Ženy navíc ještě jako chladné, despotické, bezohledné a nepřátelské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2780928"/>
            <a:ext cx="7272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Velmi pevný stisk a správné trvání</a:t>
            </a:r>
            <a:endParaRPr lang="cs-CZ" sz="2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3284984"/>
            <a:ext cx="712879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0000"/>
                </a:solidFill>
              </a:rPr>
              <a:t>Muž je považován za průbojného, úspěšného, sebejistého, spolehlivého a snaživého, ale také za bezohledného a přehnaně sebevědomého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0000"/>
                </a:solidFill>
              </a:rPr>
              <a:t>Ženy vyvolávají pocit ohrožení a nadměrnou agresi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40823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Výstupy - TEST: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19672" y="1340768"/>
            <a:ext cx="62646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1</a:t>
            </a:r>
            <a:r>
              <a:rPr lang="cs-CZ" sz="2800" dirty="0" smtClean="0">
                <a:solidFill>
                  <a:srgbClr val="FF0000"/>
                </a:solidFill>
              </a:rPr>
              <a:t>.  Jaké pocity ve Vás vyvolá slabý stisk  </a:t>
            </a:r>
          </a:p>
          <a:p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a velmi krátké jeho trvání ?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19672" y="2780928"/>
            <a:ext cx="65527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2. Jaké pocity ve Vás vyvolá pevný stisk a </a:t>
            </a:r>
          </a:p>
          <a:p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příliš dlouhé jeho trvání ?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19672" y="4221088"/>
            <a:ext cx="64807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3. Jaké pocity ve vás vyvolá velmi </a:t>
            </a:r>
            <a:r>
              <a:rPr lang="cs-CZ" sz="2800" dirty="0">
                <a:solidFill>
                  <a:srgbClr val="FF0000"/>
                </a:solidFill>
              </a:rPr>
              <a:t>pevný </a:t>
            </a:r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   stisk </a:t>
            </a:r>
            <a:r>
              <a:rPr lang="cs-CZ" sz="2800" dirty="0">
                <a:solidFill>
                  <a:srgbClr val="FF0000"/>
                </a:solidFill>
              </a:rPr>
              <a:t>a správné trvání</a:t>
            </a:r>
          </a:p>
          <a:p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555496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62</TotalTime>
  <Words>276</Words>
  <Application>Microsoft Office PowerPoint</Application>
  <PresentationFormat>Předvádění na obrazovce (4:3)</PresentationFormat>
  <Paragraphs>59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Sousedství</vt:lpstr>
      <vt:lpstr>Prezentace aplikace PowerPoint</vt:lpstr>
      <vt:lpstr>ŘEČ TĚLA</vt:lpstr>
      <vt:lpstr>Prezentace aplikace PowerPoint</vt:lpstr>
      <vt:lpstr>Prezentace aplikace PowerPoint</vt:lpstr>
      <vt:lpstr>Prezentace aplikace PowerPoint</vt:lpstr>
      <vt:lpstr>Prezentace aplikace PowerPoint</vt:lpstr>
      <vt:lpstr>Výstupy - TEST: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ŘEČ TĚLA</dc:title>
  <dc:creator>Bc. Pavel Lang</dc:creator>
  <cp:lastModifiedBy>kantor</cp:lastModifiedBy>
  <cp:revision>12</cp:revision>
  <dcterms:created xsi:type="dcterms:W3CDTF">2013-01-24T11:44:39Z</dcterms:created>
  <dcterms:modified xsi:type="dcterms:W3CDTF">2014-06-11T09:14:41Z</dcterms:modified>
</cp:coreProperties>
</file>