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62" r:id="rId5"/>
    <p:sldId id="259" r:id="rId6"/>
    <p:sldId id="260" r:id="rId7"/>
    <p:sldId id="261" r:id="rId8"/>
    <p:sldId id="264" r:id="rId9"/>
    <p:sldId id="263" r:id="rId10"/>
    <p:sldId id="270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D602-C7C7-420A-9398-A80A2300E50E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9220E-FF24-4653-A830-AF5D9308A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D602-C7C7-420A-9398-A80A2300E50E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9220E-FF24-4653-A830-AF5D9308A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D602-C7C7-420A-9398-A80A2300E50E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9220E-FF24-4653-A830-AF5D9308A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D602-C7C7-420A-9398-A80A2300E50E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9220E-FF24-4653-A830-AF5D9308A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D602-C7C7-420A-9398-A80A2300E50E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9220E-FF24-4653-A830-AF5D9308A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D602-C7C7-420A-9398-A80A2300E50E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9220E-FF24-4653-A830-AF5D9308A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D602-C7C7-420A-9398-A80A2300E50E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9220E-FF24-4653-A830-AF5D9308A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D602-C7C7-420A-9398-A80A2300E50E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9220E-FF24-4653-A830-AF5D9308A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D602-C7C7-420A-9398-A80A2300E50E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9220E-FF24-4653-A830-AF5D9308A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D602-C7C7-420A-9398-A80A2300E50E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9220E-FF24-4653-A830-AF5D9308A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D602-C7C7-420A-9398-A80A2300E50E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9220E-FF24-4653-A830-AF5D9308A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4AD602-C7C7-420A-9398-A80A2300E50E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B9220E-FF24-4653-A830-AF5D9308A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476375" y="1916113"/>
            <a:ext cx="6400800" cy="10795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1200" b="1" dirty="0" smtClean="0"/>
              <a:t>Číslo projektu školy 	CZ.1.07/1.5.00/34.0963 </a:t>
            </a:r>
          </a:p>
          <a:p>
            <a:pPr eaLnBrk="1" hangingPunct="1">
              <a:lnSpc>
                <a:spcPct val="90000"/>
              </a:lnSpc>
            </a:pPr>
            <a:r>
              <a:rPr lang="cs-CZ" sz="1200" b="1" dirty="0" smtClean="0"/>
              <a:t>Číslo a název šablony </a:t>
            </a:r>
          </a:p>
          <a:p>
            <a:pPr eaLnBrk="1" hangingPunct="1">
              <a:lnSpc>
                <a:spcPct val="90000"/>
              </a:lnSpc>
            </a:pPr>
            <a:r>
              <a:rPr lang="cs-CZ" sz="1200" b="1" dirty="0" smtClean="0"/>
              <a:t>klíčové aktivity 	III/2 Inovace a zkvalitnění výuky prostřednictvím ICT</a:t>
            </a:r>
          </a:p>
          <a:p>
            <a:pPr eaLnBrk="1" hangingPunct="1">
              <a:lnSpc>
                <a:spcPct val="90000"/>
              </a:lnSpc>
            </a:pPr>
            <a:r>
              <a:rPr lang="cs-CZ" sz="1200" b="1" dirty="0" smtClean="0"/>
              <a:t>Číslo materiálu	VY_32_INOVACE_</a:t>
            </a:r>
            <a:r>
              <a:rPr lang="cs-CZ" sz="1200" b="1" dirty="0" err="1" smtClean="0"/>
              <a:t>OdP</a:t>
            </a:r>
            <a:r>
              <a:rPr lang="cs-CZ" sz="1200" b="1" dirty="0" smtClean="0"/>
              <a:t>_S3_15</a:t>
            </a:r>
          </a:p>
        </p:txBody>
      </p:sp>
      <p:pic>
        <p:nvPicPr>
          <p:cNvPr id="27651" name="obrázek 1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250" y="333375"/>
            <a:ext cx="6011863" cy="1470025"/>
          </a:xfrm>
          <a:solidFill>
            <a:srgbClr val="FFFFFF"/>
          </a:solidFill>
        </p:spPr>
      </p:pic>
      <p:sp>
        <p:nvSpPr>
          <p:cNvPr id="27652" name="Text Box 6"/>
          <p:cNvSpPr txBox="1">
            <a:spLocks noChangeArrowheads="1"/>
          </p:cNvSpPr>
          <p:nvPr/>
        </p:nvSpPr>
        <p:spPr bwMode="auto">
          <a:xfrm>
            <a:off x="1476375" y="2852738"/>
            <a:ext cx="65532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dirty="0"/>
              <a:t>Popis výukového materiálu	</a:t>
            </a:r>
            <a:endParaRPr lang="cs-CZ" sz="1200" dirty="0" smtClean="0"/>
          </a:p>
          <a:p>
            <a:r>
              <a:rPr lang="cs-CZ" sz="1200" dirty="0" smtClean="0"/>
              <a:t>Název</a:t>
            </a:r>
            <a:r>
              <a:rPr lang="cs-CZ" sz="1200" dirty="0"/>
              <a:t>:			</a:t>
            </a:r>
            <a:r>
              <a:rPr lang="cs-CZ" sz="1200" dirty="0" smtClean="0"/>
              <a:t>Nové profesní profily a konkurence – </a:t>
            </a:r>
            <a:r>
              <a:rPr lang="cs-CZ" sz="1200" dirty="0" smtClean="0"/>
              <a:t>1. profily </a:t>
            </a:r>
            <a:r>
              <a:rPr lang="cs-CZ" sz="1200" dirty="0" smtClean="0"/>
              <a:t>hotelnictví 			získané z jiných sektorů</a:t>
            </a:r>
          </a:p>
          <a:p>
            <a:r>
              <a:rPr lang="cs-CZ" sz="1200" dirty="0" smtClean="0"/>
              <a:t>Autor:			Bc. Pavel Lang</a:t>
            </a:r>
          </a:p>
          <a:p>
            <a:r>
              <a:rPr lang="cs-CZ" sz="1200" dirty="0" smtClean="0"/>
              <a:t>Datum</a:t>
            </a:r>
            <a:r>
              <a:rPr lang="cs-CZ" sz="1200" dirty="0"/>
              <a:t>:			23.12.2013 </a:t>
            </a:r>
          </a:p>
          <a:p>
            <a:r>
              <a:rPr lang="cs-CZ" sz="1200" dirty="0"/>
              <a:t>Obor:			a) 65-41-L/01   Gastronomie  (nástavbové studium)</a:t>
            </a:r>
          </a:p>
          <a:p>
            <a:r>
              <a:rPr lang="cs-CZ" sz="1200" dirty="0"/>
              <a:t>			b) 65-41-L/01   Gastronomie</a:t>
            </a:r>
          </a:p>
          <a:p>
            <a:r>
              <a:rPr lang="cs-CZ" sz="1200" dirty="0"/>
              <a:t>Ročník:			a) - 2. ročník a b) - 4. ročník </a:t>
            </a:r>
          </a:p>
          <a:p>
            <a:r>
              <a:rPr lang="cs-CZ" sz="1200" dirty="0"/>
              <a:t>Předmět:			Hotelový provoz</a:t>
            </a:r>
          </a:p>
          <a:p>
            <a:r>
              <a:rPr lang="cs-CZ" sz="1200" dirty="0"/>
              <a:t>Anotace výukového materiálu</a:t>
            </a:r>
          </a:p>
          <a:p>
            <a:endParaRPr lang="cs-CZ" sz="1200" dirty="0"/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27653" name="Obdélník 4"/>
          <p:cNvSpPr>
            <a:spLocks noChangeArrowheads="1"/>
          </p:cNvSpPr>
          <p:nvPr/>
        </p:nvSpPr>
        <p:spPr bwMode="auto">
          <a:xfrm>
            <a:off x="1476375" y="4652963"/>
            <a:ext cx="69119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dirty="0"/>
              <a:t>1. Materiál je určen pro výuku předmětu Hotelový provoz a je v souladu s ŠVP </a:t>
            </a:r>
          </a:p>
          <a:p>
            <a:r>
              <a:rPr lang="cs-CZ" sz="1200" dirty="0"/>
              <a:t>2. Materiál je prezentován žákům prostřednictvím ICT s výkladem a doplněním při  </a:t>
            </a:r>
          </a:p>
          <a:p>
            <a:r>
              <a:rPr lang="cs-CZ" sz="1200" dirty="0"/>
              <a:t>    současném použití učebnic Moderní řízení hotelového provozu (Ing. J. Beránek a kol., </a:t>
            </a:r>
          </a:p>
          <a:p>
            <a:r>
              <a:rPr lang="cs-CZ" sz="1200" dirty="0"/>
              <a:t>    </a:t>
            </a:r>
            <a:r>
              <a:rPr lang="cs-CZ" sz="1200" dirty="0" err="1"/>
              <a:t>Magconsulting</a:t>
            </a:r>
            <a:r>
              <a:rPr lang="cs-CZ" sz="1200" dirty="0"/>
              <a:t> 2013) a Cestovní ruch pro střední školy a pro veřejnost (D. Drobná a </a:t>
            </a:r>
          </a:p>
          <a:p>
            <a:r>
              <a:rPr lang="cs-CZ" sz="1200" dirty="0"/>
              <a:t>    E. Morávková, </a:t>
            </a:r>
            <a:r>
              <a:rPr lang="cs-CZ" sz="1200" dirty="0" err="1"/>
              <a:t>nakl</a:t>
            </a:r>
            <a:r>
              <a:rPr lang="cs-CZ" sz="1200" dirty="0"/>
              <a:t>. Fortuna Praha 2004)</a:t>
            </a:r>
          </a:p>
          <a:p>
            <a:r>
              <a:rPr lang="cs-CZ" sz="1200" dirty="0"/>
              <a:t>    Součástí materiálu je krátký test s označením odpovědí. Další formou zpětné vazby je </a:t>
            </a:r>
          </a:p>
          <a:p>
            <a:r>
              <a:rPr lang="cs-CZ" sz="1200" dirty="0"/>
              <a:t>    test jako souhrn několika realizovaných materiálů.	</a:t>
            </a:r>
          </a:p>
          <a:p>
            <a:r>
              <a:rPr lang="cs-CZ" sz="1200" dirty="0"/>
              <a:t>    Pro výuku je použit - PC s </a:t>
            </a:r>
            <a:r>
              <a:rPr lang="cs-CZ" sz="1200" dirty="0" err="1"/>
              <a:t>dataprojektorem</a:t>
            </a:r>
            <a:endParaRPr lang="cs-CZ" sz="1200" dirty="0"/>
          </a:p>
          <a:p>
            <a:r>
              <a:rPr lang="cs-CZ" sz="1200" dirty="0"/>
              <a:t>	              - interaktivní tabule</a:t>
            </a:r>
          </a:p>
          <a:p>
            <a:r>
              <a:rPr lang="cs-CZ" sz="1200" dirty="0"/>
              <a:t>	              - interaktivní </a:t>
            </a:r>
            <a:r>
              <a:rPr lang="cs-CZ" sz="1200" dirty="0" err="1"/>
              <a:t>dataprojektor</a:t>
            </a:r>
            <a:endParaRPr lang="cs-CZ" sz="1200" dirty="0"/>
          </a:p>
          <a:p>
            <a:r>
              <a:rPr lang="cs-CZ" sz="1200" dirty="0"/>
              <a:t>  	              - učebnice</a:t>
            </a:r>
          </a:p>
          <a:p>
            <a:r>
              <a:rPr lang="cs-CZ" sz="1200" dirty="0"/>
              <a:t>	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Nové profesní profily </a:t>
            </a:r>
            <a:b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a konkurence</a:t>
            </a:r>
            <a:r>
              <a:rPr lang="cs-CZ" dirty="0" smtClean="0">
                <a:solidFill>
                  <a:srgbClr val="CC0000"/>
                </a:solidFill>
                <a:cs typeface="Times New Roman" pitchFamily="18" charset="0"/>
              </a:rPr>
              <a:t> </a:t>
            </a:r>
            <a:endParaRPr lang="cs-CZ" dirty="0">
              <a:solidFill>
                <a:srgbClr val="CC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</a:rPr>
              <a:t>1. </a:t>
            </a: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Nové profily hotelnictví získané z jiných sektorů</a:t>
            </a:r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Management </a:t>
            </a:r>
            <a:r>
              <a:rPr lang="cs-CZ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controller</a:t>
            </a:r>
            <a:r>
              <a:rPr lang="cs-CZ" sz="4800" b="0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endParaRPr lang="cs-CZ" dirty="0">
              <a:solidFill>
                <a:srgbClr val="CC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83568" y="1602138"/>
            <a:ext cx="7704856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cs-CZ" sz="28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ve </a:t>
            </a:r>
            <a:r>
              <a:rPr lang="cs-CZ" sz="28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větších hotelech</a:t>
            </a:r>
            <a:r>
              <a:rPr lang="cs-CZ" sz="2800" dirty="0">
                <a:solidFill>
                  <a:srgbClr val="CC0000"/>
                </a:solidFill>
                <a:latin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cs-CZ" sz="28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hlavním </a:t>
            </a:r>
            <a:r>
              <a:rPr lang="cs-CZ" sz="28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úkolem je analýza hotelových vnitřních </a:t>
            </a:r>
            <a:endParaRPr lang="cs-CZ" sz="2800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cs-CZ" sz="28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nákladů </a:t>
            </a:r>
            <a:r>
              <a:rPr lang="cs-CZ" sz="28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a typů zákazníků, aby se optimalizoval hospodářský výsledek</a:t>
            </a:r>
            <a:r>
              <a:rPr lang="cs-CZ" sz="2800" dirty="0">
                <a:solidFill>
                  <a:srgbClr val="CC0000"/>
                </a:solidFill>
                <a:latin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cs-CZ" sz="28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provádí </a:t>
            </a:r>
            <a:r>
              <a:rPr lang="cs-CZ" sz="28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analýzy nákladů všech hotelových aktivit (ubytování, menu pro bankety a individuální stravování, události)</a:t>
            </a:r>
            <a:r>
              <a:rPr lang="cs-CZ" sz="2800" dirty="0">
                <a:solidFill>
                  <a:srgbClr val="CC0000"/>
                </a:solidFill>
                <a:latin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cs-CZ" sz="2800" dirty="0" smtClean="0">
                <a:solidFill>
                  <a:srgbClr val="CC0000"/>
                </a:solidFill>
                <a:latin typeface="Times New Roman" pitchFamily="18" charset="0"/>
              </a:rPr>
              <a:t> s</a:t>
            </a:r>
            <a:r>
              <a:rPr lang="cs-CZ" sz="28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tanovuje </a:t>
            </a:r>
            <a:r>
              <a:rPr lang="cs-CZ" sz="28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optimální ceny pro různé typy zákazníků (obchodníci, rodiny atd.) a sestavuje standardní ukazatele ke zjištění obchodní činnosti v porovnání s konkurencí</a:t>
            </a:r>
            <a:r>
              <a:rPr lang="cs-CZ" sz="2800" dirty="0">
                <a:solidFill>
                  <a:srgbClr val="CC0000"/>
                </a:solidFill>
                <a:latin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sz="2400" dirty="0">
              <a:solidFill>
                <a:srgbClr val="CC0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cs-CZ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Management </a:t>
            </a:r>
            <a:r>
              <a:rPr lang="cs-CZ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controller</a:t>
            </a:r>
            <a:r>
              <a:rPr lang="cs-CZ" sz="4800" b="0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83357"/>
            <a:ext cx="7859216" cy="4525963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90000"/>
              </a:lnSpc>
              <a:buFontTx/>
              <a:buNone/>
            </a:pPr>
            <a:r>
              <a:rPr lang="cs-CZ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Ke splnění svých úkolů musí Management </a:t>
            </a:r>
            <a:r>
              <a:rPr lang="cs-CZ" u="sng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controller</a:t>
            </a:r>
            <a:r>
              <a:rPr lang="cs-CZ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cs-CZ" u="sng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algn="just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být obeznámen se základními technikami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algn="just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používat software pro hotelový management a denní hospodářský výsledek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být obeznámen s celým rozsahem počítačových programů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být si vědom důležitosti komunikačních a lidských vztahů, aby podpořil pokračující dialog s různými odděleními a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obchodními sekcemi hotelu a s kolegy v konkurenčních hotelech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Management </a:t>
            </a:r>
            <a:r>
              <a:rPr lang="cs-CZ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controller</a:t>
            </a:r>
            <a:endParaRPr lang="cs-CZ" dirty="0">
              <a:solidFill>
                <a:srgbClr val="CC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endParaRPr lang="cs-CZ" b="1" u="sng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cs-CZ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Management </a:t>
            </a:r>
            <a:r>
              <a:rPr lang="cs-CZ" u="sng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controller</a:t>
            </a:r>
            <a:r>
              <a:rPr lang="cs-CZ" u="sng" dirty="0" smtClean="0">
                <a:solidFill>
                  <a:srgbClr val="CC0000"/>
                </a:solidFill>
                <a:latin typeface="Times New Roman" pitchFamily="18" charset="0"/>
              </a:rPr>
              <a:t> by dále měl: </a:t>
            </a:r>
            <a:endParaRPr lang="cs-CZ" b="1" u="sng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>
              <a:buFontTx/>
              <a:buChar char="•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mít vzdělání ekonomického směru a kvalifikaci v managementu/účetnictví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Char char="•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starat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se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o vzdělání hotelového managementu, optimalizaci a všeobecné dohlížení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Char char="•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zajistit zavedení užívání nového programového vybavení do chodu hotelu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</a:p>
          <a:p>
            <a:endParaRPr lang="cs-CZ" dirty="0">
              <a:solidFill>
                <a:srgbClr val="CC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Manažer kvality</a:t>
            </a:r>
            <a:r>
              <a:rPr lang="cs-CZ" b="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solidFill>
                <a:srgbClr val="CC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ú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kolem je sledovat kvalitu zákaznických služeb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s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estav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ovat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standardy kvality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nezbytné pro každé oddělení hotelu co se týče metod navržení služeb a doporučení personálu, jak se chovat ke konečnému zákazníkovi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Tx/>
              <a:buChar char="•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kontrolovat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poskyt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ování služeb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správným způsobem a rozhodovat o opravných měřítkách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Manažer kvality</a:t>
            </a:r>
            <a:r>
              <a:rPr lang="cs-CZ" b="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cs-CZ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Pro vytvoření kvalitních standardů služeb musí manažer kvality:</a:t>
            </a:r>
            <a:endParaRPr lang="cs-CZ" u="sng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analyzovat spotřebitelské chování zákazníků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analyzovat výrobu služeb požadovaných zákazníky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rozhodnout, jaké organizační praktiky uspokojí s největší pravděpodobností požadavky zákazníků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kontrolovat, aby tyto organizační praktiky byly v souladu s hotelovým posláním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96336" y="62068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C0000"/>
                </a:solidFill>
              </a:rPr>
              <a:t>1</a:t>
            </a:r>
            <a:endParaRPr lang="cs-CZ" dirty="0">
              <a:solidFill>
                <a:srgbClr val="CC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Manažer kvality</a:t>
            </a:r>
            <a:r>
              <a:rPr lang="cs-CZ" b="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kontrolovat, aby organizační praktiky založené k jednání se zákazníky byly odpovídající a schopné ekonomického vývoje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př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edávat kvalitní standardy schválené hotelovým managementem různým oddělením, ve kterých mají být použity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zajistit, aby vedoucí oddělení vysvětlovali tyto standardy zaměstnancům správným způsobem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být odpovědn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ý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za vnitropodnikové zaškolování personálu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96336" y="61139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C0000"/>
                </a:solidFill>
              </a:rPr>
              <a:t>2</a:t>
            </a:r>
            <a:endParaRPr lang="cs-CZ" dirty="0">
              <a:solidFill>
                <a:srgbClr val="CC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Manažer kvality</a:t>
            </a:r>
            <a:r>
              <a:rPr lang="cs-CZ" b="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45259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Odborné znalosti </a:t>
            </a:r>
            <a:r>
              <a:rPr lang="cs-CZ" u="sng" dirty="0" smtClean="0">
                <a:solidFill>
                  <a:srgbClr val="CC0000"/>
                </a:solidFill>
                <a:latin typeface="Times New Roman" pitchFamily="18" charset="0"/>
              </a:rPr>
              <a:t>a dovednosti</a:t>
            </a:r>
            <a:r>
              <a:rPr lang="cs-CZ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v oblasti psychologie a sociologie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CR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, o metodách a technikách pohostinství a zábavy, o technikách prezentace produktu a o organizaci stravování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;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sbírání automatizovaných dat a metod zpracování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komunikace a management mezilidských vztahů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Manažer kvality</a:t>
            </a:r>
            <a:r>
              <a:rPr lang="cs-CZ" b="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cs-CZ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Odborné znalosti </a:t>
            </a:r>
            <a:r>
              <a:rPr lang="cs-CZ" u="sng" dirty="0" smtClean="0">
                <a:solidFill>
                  <a:srgbClr val="CC0000"/>
                </a:solidFill>
                <a:latin typeface="Times New Roman" pitchFamily="18" charset="0"/>
              </a:rPr>
              <a:t>a dovednosti</a:t>
            </a:r>
            <a:r>
              <a:rPr lang="cs-CZ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organizační analýzy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znalost cizích jazyků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(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angličtin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a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a jin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é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jazyk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y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nezbytn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é)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univerzitní vzdělání nebo minimálně vyšší odborné vzdělání doplněné speciálními kurzy o teorii a technice kvality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Tx/>
              <a:buChar char="•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vítan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é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dovednosti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: u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mění jednat s lidmi a empatie 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endParaRPr lang="cs-CZ" dirty="0" smtClean="0">
              <a:solidFill>
                <a:srgbClr val="CC0000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u="sng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Yield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management </a:t>
            </a:r>
            <a:r>
              <a:rPr lang="cs-CZ" sz="3600" u="sng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manager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(manažer zisků),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sz="3600" u="sng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Revenue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u="sng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manager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(manažer příjmů)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endParaRPr lang="cs-CZ" sz="3600" u="sng" dirty="0">
              <a:solidFill>
                <a:srgbClr val="CC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FontTx/>
              <a:buChar char="•"/>
            </a:pPr>
            <a:r>
              <a:rPr lang="cs-CZ" dirty="0" smtClean="0"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ve velkých hotelových řetězcích nebo ve velkých nezávislých hotelech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</a:p>
          <a:p>
            <a:pPr marL="0" indent="0">
              <a:buFontTx/>
              <a:buChar char="•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n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ěkteré z jejích úkolů provádí v malých a středně velkých hotelech recepce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0" indent="0">
              <a:buFontTx/>
              <a:buChar char="•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odpovědn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í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za rozhodování, jakou cenu má hotel stanovit analýzou vývoje běžného trhu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CR </a:t>
            </a:r>
          </a:p>
          <a:p>
            <a:pPr marL="0" indent="0">
              <a:buFontTx/>
              <a:buChar char="•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h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lavní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úkol: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optimalizovat zisk hotelu stanovením takové ceny, která zajistí maximální vytíženost hotelu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u="sng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Yield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management </a:t>
            </a:r>
            <a:r>
              <a:rPr lang="cs-CZ" sz="3600" u="sng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manager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(manažer zisků),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sz="3600" u="sng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Revenue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u="sng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manager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(manažer příjmů)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FontTx/>
              <a:buChar char="•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úkolem je udržovat cenový systém a analyzovat faktory, které vyvolávají poptávku po hotelových službách v konkrétním časovém období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</a:p>
          <a:p>
            <a:pPr marL="0" indent="0">
              <a:buFontTx/>
              <a:buChar char="•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odpovědní za rozhodování o cenové politice hotelu, aby optimalizovali výrobní kapacitu na denní bázi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</a:p>
          <a:p>
            <a:pPr marL="0" indent="0">
              <a:buFontTx/>
              <a:buChar char="•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řídí výrobní kapacitu hotelu kontrolováním a vedením optimalizačního systému každé výrobní jednotky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u="sng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Yield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management </a:t>
            </a:r>
            <a:r>
              <a:rPr lang="cs-CZ" sz="3600" u="sng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manager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(manažer zisků),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sz="3600" u="sng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Revenue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u="sng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manager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(manažer příjmů)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99381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90000"/>
              </a:lnSpc>
              <a:buFontTx/>
              <a:buNone/>
            </a:pPr>
            <a:r>
              <a:rPr lang="cs-CZ" u="sng" dirty="0" smtClean="0">
                <a:solidFill>
                  <a:srgbClr val="CC0000"/>
                </a:solidFill>
                <a:latin typeface="Times New Roman" pitchFamily="18" charset="0"/>
              </a:rPr>
              <a:t>M</a:t>
            </a:r>
            <a:r>
              <a:rPr lang="cs-CZ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usí být schopni:</a:t>
            </a:r>
            <a:endParaRPr lang="cs-CZ" u="sng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identifikovat problémy plynoucí z managementu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   výrobní kapacity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identifikovat typy obchodu, ve kterých manažeři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   zisku mohou nebo nemohou pracovat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identifikovat, odhadnout a vypočítat cenové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  novinky a slevy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identifikovat nejdůležitější parametry kontroly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  pro odhadnutí výsledků systému managementu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  zisku v hotelnictví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organizovat nabídku jako funkci poptávky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u="sng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Yield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management </a:t>
            </a:r>
            <a:r>
              <a:rPr lang="cs-CZ" sz="3600" u="sng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manager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(manažer zisků),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sz="3600" u="sng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Revenue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u="sng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manager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(manažer příjmů)</a:t>
            </a:r>
            <a:r>
              <a:rPr lang="cs-CZ" sz="3600" u="sng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27373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organizovat nabídková data v počítači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uspořádat přímé optimalizační problémy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provést základní prognózy v systému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  managementu zisku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ovládat práci s počítačem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Char char="Ø"/>
            </a:pP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0" indent="0">
              <a:lnSpc>
                <a:spcPct val="90000"/>
              </a:lnSpc>
              <a:buFontTx/>
              <a:buChar char="•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znalost nejméně dvou světových jazyků a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marketingu</a:t>
            </a:r>
            <a:endParaRPr lang="cs-CZ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0" indent="0">
              <a:lnSpc>
                <a:spcPct val="90000"/>
              </a:lnSpc>
              <a:buFontTx/>
              <a:buChar char="•"/>
            </a:pP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osvědčení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z ekonomie, statistiky nebo matematiky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doplněné kurzy o specifických aspektech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CR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a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managementu obchodu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1162472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00"/>
                </a:solidFill>
              </a:rPr>
              <a:t>TEST</a:t>
            </a:r>
            <a:endParaRPr lang="cs-CZ" sz="3200" dirty="0">
              <a:solidFill>
                <a:srgbClr val="CC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1268760"/>
            <a:ext cx="76328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cs-CZ" sz="2800" dirty="0" smtClean="0">
                <a:solidFill>
                  <a:srgbClr val="CC0000"/>
                </a:solidFill>
              </a:rPr>
              <a:t>1. Co je hlavním úkolem pracovní pozice </a:t>
            </a:r>
          </a:p>
          <a:p>
            <a:pPr marL="514350" indent="-514350"/>
            <a:r>
              <a:rPr lang="cs-CZ" sz="2800" dirty="0" smtClean="0">
                <a:solidFill>
                  <a:srgbClr val="CC0000"/>
                </a:solidFill>
                <a:cs typeface="Times New Roman" pitchFamily="18" charset="0"/>
              </a:rPr>
              <a:t>    Management </a:t>
            </a:r>
            <a:r>
              <a:rPr lang="cs-CZ" sz="2800" dirty="0" err="1" smtClean="0">
                <a:solidFill>
                  <a:srgbClr val="CC0000"/>
                </a:solidFill>
                <a:cs typeface="Times New Roman" pitchFamily="18" charset="0"/>
              </a:rPr>
              <a:t>controller</a:t>
            </a:r>
            <a:r>
              <a:rPr lang="cs-CZ" sz="3200" b="0" dirty="0" smtClean="0">
                <a:solidFill>
                  <a:srgbClr val="CC0000"/>
                </a:solidFill>
              </a:rPr>
              <a:t> </a:t>
            </a:r>
            <a:r>
              <a:rPr lang="cs-CZ" sz="2800" dirty="0">
                <a:solidFill>
                  <a:srgbClr val="CC0000"/>
                </a:solidFill>
              </a:rPr>
              <a:t>?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83568" y="2492896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C0000"/>
                </a:solidFill>
              </a:rPr>
              <a:t>2. Jaká pracovní činnost je zásadní pro výkon </a:t>
            </a:r>
          </a:p>
          <a:p>
            <a:r>
              <a:rPr lang="cs-CZ" sz="2800" dirty="0">
                <a:solidFill>
                  <a:srgbClr val="CC0000"/>
                </a:solidFill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CC0000"/>
                </a:solidFill>
                <a:cs typeface="Times New Roman" pitchFamily="18" charset="0"/>
              </a:rPr>
              <a:t>  manažera kvality?</a:t>
            </a:r>
            <a:r>
              <a:rPr lang="cs-CZ" sz="2800" b="0" u="sng" dirty="0" smtClean="0">
                <a:solidFill>
                  <a:srgbClr val="CC0000"/>
                </a:solidFill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CC0000"/>
                </a:solidFill>
              </a:rPr>
              <a:t> </a:t>
            </a:r>
            <a:endParaRPr lang="cs-CZ" sz="2800" dirty="0">
              <a:solidFill>
                <a:srgbClr val="CC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3645024"/>
            <a:ext cx="75608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C0000"/>
                </a:solidFill>
              </a:rPr>
              <a:t>3. Jaké </a:t>
            </a:r>
            <a:r>
              <a:rPr lang="cs-CZ" sz="2800" dirty="0">
                <a:solidFill>
                  <a:srgbClr val="CC0000"/>
                </a:solidFill>
                <a:cs typeface="Times New Roman" pitchFamily="18" charset="0"/>
              </a:rPr>
              <a:t>o</a:t>
            </a:r>
            <a:r>
              <a:rPr lang="cs-CZ" sz="2800" dirty="0" smtClean="0">
                <a:solidFill>
                  <a:srgbClr val="CC0000"/>
                </a:solidFill>
                <a:cs typeface="Times New Roman" pitchFamily="18" charset="0"/>
              </a:rPr>
              <a:t>dborné znalosti </a:t>
            </a:r>
            <a:r>
              <a:rPr lang="cs-CZ" sz="2800" dirty="0" smtClean="0">
                <a:solidFill>
                  <a:srgbClr val="CC0000"/>
                </a:solidFill>
              </a:rPr>
              <a:t>a dovednosti by měl mít </a:t>
            </a:r>
          </a:p>
          <a:p>
            <a:r>
              <a:rPr lang="cs-CZ" sz="2800" dirty="0">
                <a:solidFill>
                  <a:srgbClr val="CC0000"/>
                </a:solidFill>
              </a:rPr>
              <a:t> </a:t>
            </a:r>
            <a:r>
              <a:rPr lang="cs-CZ" sz="2800" dirty="0" smtClean="0">
                <a:solidFill>
                  <a:srgbClr val="CC0000"/>
                </a:solidFill>
              </a:rPr>
              <a:t>  manažer kvality? </a:t>
            </a:r>
            <a:endParaRPr lang="cs-CZ" sz="2800" dirty="0">
              <a:solidFill>
                <a:srgbClr val="CC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4725144"/>
            <a:ext cx="69847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C0000"/>
                </a:solidFill>
              </a:rPr>
              <a:t>4. Které činnosti musí </a:t>
            </a:r>
            <a:r>
              <a:rPr lang="cs-CZ" sz="2800" dirty="0" err="1" smtClean="0">
                <a:solidFill>
                  <a:srgbClr val="CC0000"/>
                </a:solidFill>
                <a:cs typeface="Times New Roman" pitchFamily="18" charset="0"/>
              </a:rPr>
              <a:t>Yield</a:t>
            </a:r>
            <a:r>
              <a:rPr lang="cs-CZ" sz="2800" dirty="0" smtClean="0">
                <a:solidFill>
                  <a:srgbClr val="CC0000"/>
                </a:solidFill>
                <a:cs typeface="Times New Roman" pitchFamily="18" charset="0"/>
              </a:rPr>
              <a:t> management </a:t>
            </a:r>
          </a:p>
          <a:p>
            <a:r>
              <a:rPr lang="cs-CZ" sz="2800" dirty="0">
                <a:solidFill>
                  <a:srgbClr val="CC0000"/>
                </a:solidFill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CC0000"/>
                </a:solidFill>
                <a:cs typeface="Times New Roman" pitchFamily="18" charset="0"/>
              </a:rPr>
              <a:t>  </a:t>
            </a:r>
            <a:r>
              <a:rPr lang="cs-CZ" sz="2800" dirty="0" err="1" smtClean="0">
                <a:solidFill>
                  <a:srgbClr val="CC0000"/>
                </a:solidFill>
                <a:cs typeface="Times New Roman" pitchFamily="18" charset="0"/>
              </a:rPr>
              <a:t>manager</a:t>
            </a:r>
            <a:r>
              <a:rPr lang="cs-CZ" sz="2800" dirty="0" smtClean="0">
                <a:solidFill>
                  <a:srgbClr val="CC0000"/>
                </a:solidFill>
                <a:cs typeface="Times New Roman" pitchFamily="18" charset="0"/>
              </a:rPr>
              <a:t> (manažer zisků),</a:t>
            </a:r>
            <a:r>
              <a:rPr lang="cs-CZ" sz="2800" dirty="0" smtClean="0">
                <a:solidFill>
                  <a:srgbClr val="CC0000"/>
                </a:solidFill>
              </a:rPr>
              <a:t> </a:t>
            </a:r>
            <a:r>
              <a:rPr lang="cs-CZ" sz="2800" dirty="0" err="1" smtClean="0">
                <a:solidFill>
                  <a:srgbClr val="CC0000"/>
                </a:solidFill>
                <a:cs typeface="Times New Roman" pitchFamily="18" charset="0"/>
              </a:rPr>
              <a:t>Revenue</a:t>
            </a:r>
            <a:r>
              <a:rPr lang="cs-CZ" sz="2800" dirty="0" smtClean="0">
                <a:solidFill>
                  <a:srgbClr val="CC0000"/>
                </a:solidFill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rgbClr val="CC0000"/>
                </a:solidFill>
                <a:cs typeface="Times New Roman" pitchFamily="18" charset="0"/>
              </a:rPr>
              <a:t>manager</a:t>
            </a:r>
            <a:r>
              <a:rPr lang="cs-CZ" sz="2800" dirty="0" smtClean="0">
                <a:solidFill>
                  <a:srgbClr val="CC0000"/>
                </a:solidFill>
                <a:cs typeface="Times New Roman" pitchFamily="18" charset="0"/>
              </a:rPr>
              <a:t>  </a:t>
            </a:r>
          </a:p>
          <a:p>
            <a:r>
              <a:rPr lang="cs-CZ" sz="2800" dirty="0" smtClean="0">
                <a:solidFill>
                  <a:srgbClr val="CC0000"/>
                </a:solidFill>
                <a:cs typeface="Times New Roman" pitchFamily="18" charset="0"/>
              </a:rPr>
              <a:t>   (manažer příjmů)</a:t>
            </a:r>
            <a:r>
              <a:rPr lang="cs-CZ" sz="2800" dirty="0" smtClean="0">
                <a:solidFill>
                  <a:srgbClr val="CC0000"/>
                </a:solidFill>
              </a:rPr>
              <a:t> zvládnout? </a:t>
            </a:r>
            <a:endParaRPr lang="cs-CZ" sz="2800" dirty="0">
              <a:solidFill>
                <a:srgbClr val="CC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23728" y="694437"/>
            <a:ext cx="7020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C0000"/>
                </a:solidFill>
              </a:rPr>
              <a:t>Odpovězte vlastními slovy a uveďte ukázku jednotlivých problematik</a:t>
            </a:r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691680" y="6237312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C0000"/>
                </a:solidFill>
              </a:rPr>
              <a:t>Děkuji za pozornost  -  Bc. Pavel Lang</a:t>
            </a:r>
            <a:endParaRPr lang="cs-CZ" b="1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525</Words>
  <Application>Microsoft Office PowerPoint</Application>
  <PresentationFormat>Předvádění na obrazovce (4:3)</PresentationFormat>
  <Paragraphs>120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Snímek 1</vt:lpstr>
      <vt:lpstr>Nové profesní profily  a konkurence </vt:lpstr>
      <vt:lpstr>Management controller </vt:lpstr>
      <vt:lpstr>Management controller </vt:lpstr>
      <vt:lpstr>Management controller</vt:lpstr>
      <vt:lpstr>Manažer kvality </vt:lpstr>
      <vt:lpstr>Manažer kvality </vt:lpstr>
      <vt:lpstr>Manažer kvality </vt:lpstr>
      <vt:lpstr>Manažer kvality </vt:lpstr>
      <vt:lpstr>Manažer kvality </vt:lpstr>
      <vt:lpstr>Yield management manager (manažer zisků), Revenue manager (manažer příjmů) </vt:lpstr>
      <vt:lpstr>Yield management manager (manažer zisků), Revenue manager (manažer příjmů) </vt:lpstr>
      <vt:lpstr>Yield management manager (manažer zisků), Revenue manager (manažer příjmů) </vt:lpstr>
      <vt:lpstr>Yield management manager (manažer zisků), Revenue manager (manažer příjmů) </vt:lpstr>
      <vt:lpstr>TEST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Pavel</dc:creator>
  <cp:lastModifiedBy>Pavel</cp:lastModifiedBy>
  <cp:revision>6</cp:revision>
  <dcterms:created xsi:type="dcterms:W3CDTF">2014-01-05T09:35:13Z</dcterms:created>
  <dcterms:modified xsi:type="dcterms:W3CDTF">2014-01-05T10:19:27Z</dcterms:modified>
</cp:coreProperties>
</file>