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00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DBCBC-74A4-41C2-BBF7-3EF9AE48A38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62BC6-43F1-4420-AC10-EE8BC86C4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DBCBC-74A4-41C2-BBF7-3EF9AE48A38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62BC6-43F1-4420-AC10-EE8BC86C4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DBCBC-74A4-41C2-BBF7-3EF9AE48A38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62BC6-43F1-4420-AC10-EE8BC86C4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DBCBC-74A4-41C2-BBF7-3EF9AE48A38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62BC6-43F1-4420-AC10-EE8BC86C4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DBCBC-74A4-41C2-BBF7-3EF9AE48A38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62BC6-43F1-4420-AC10-EE8BC86C4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DBCBC-74A4-41C2-BBF7-3EF9AE48A38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62BC6-43F1-4420-AC10-EE8BC86C4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DBCBC-74A4-41C2-BBF7-3EF9AE48A38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62BC6-43F1-4420-AC10-EE8BC86C4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DBCBC-74A4-41C2-BBF7-3EF9AE48A38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62BC6-43F1-4420-AC10-EE8BC86C4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DBCBC-74A4-41C2-BBF7-3EF9AE48A38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62BC6-43F1-4420-AC10-EE8BC86C4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DBCBC-74A4-41C2-BBF7-3EF9AE48A38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62BC6-43F1-4420-AC10-EE8BC86C4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DBCBC-74A4-41C2-BBF7-3EF9AE48A38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62BC6-43F1-4420-AC10-EE8BC86C4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9DBCBC-74A4-41C2-BBF7-3EF9AE48A38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862BC6-43F1-4420-AC10-EE8BC86C492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1476375" y="1916113"/>
            <a:ext cx="6400800" cy="10795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projektu školy 	CZ.1.07/1.5.00/34.0963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a název šablony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klíčové aktivity 	III/2 Inovace a zkvalitnění výuky prostřednictvím ICT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materiálu	</a:t>
            </a:r>
            <a:r>
              <a:rPr lang="cs-CZ" sz="1200" b="1" dirty="0" smtClean="0"/>
              <a:t>VY_32_INOVACE_</a:t>
            </a:r>
            <a:r>
              <a:rPr lang="cs-CZ" sz="1200" b="1" dirty="0" err="1" smtClean="0"/>
              <a:t>OdP</a:t>
            </a:r>
            <a:r>
              <a:rPr lang="cs-CZ" sz="1200" b="1" dirty="0" smtClean="0"/>
              <a:t>_S3_16</a:t>
            </a:r>
            <a:endParaRPr lang="cs-CZ" sz="1200" b="1" dirty="0" smtClean="0"/>
          </a:p>
        </p:txBody>
      </p:sp>
      <p:pic>
        <p:nvPicPr>
          <p:cNvPr id="27651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19250" y="333375"/>
            <a:ext cx="6011863" cy="1470025"/>
          </a:xfrm>
          <a:solidFill>
            <a:srgbClr val="FFFFFF"/>
          </a:solidFill>
        </p:spPr>
      </p:pic>
      <p:sp>
        <p:nvSpPr>
          <p:cNvPr id="27652" name="Text Box 6"/>
          <p:cNvSpPr txBox="1">
            <a:spLocks noChangeArrowheads="1"/>
          </p:cNvSpPr>
          <p:nvPr/>
        </p:nvSpPr>
        <p:spPr bwMode="auto">
          <a:xfrm>
            <a:off x="1476375" y="2852738"/>
            <a:ext cx="655320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dirty="0"/>
              <a:t>Popis výukového materiálu	</a:t>
            </a:r>
            <a:endParaRPr lang="cs-CZ" sz="1200" dirty="0" smtClean="0"/>
          </a:p>
          <a:p>
            <a:r>
              <a:rPr lang="cs-CZ" sz="1200" dirty="0" smtClean="0"/>
              <a:t>Název</a:t>
            </a:r>
            <a:r>
              <a:rPr lang="cs-CZ" sz="1200" dirty="0"/>
              <a:t>:			</a:t>
            </a:r>
            <a:r>
              <a:rPr lang="cs-CZ" sz="1200" dirty="0" smtClean="0"/>
              <a:t>Nové profesní profily a konkurence – </a:t>
            </a:r>
            <a:r>
              <a:rPr lang="cs-CZ" sz="1200" dirty="0" smtClean="0"/>
              <a:t>2. </a:t>
            </a:r>
            <a:r>
              <a:rPr lang="cs-CZ" sz="1200" dirty="0" smtClean="0"/>
              <a:t>profily hotelnictví 			získané z jiných sektorů</a:t>
            </a:r>
          </a:p>
          <a:p>
            <a:r>
              <a:rPr lang="cs-CZ" sz="1200" dirty="0" smtClean="0"/>
              <a:t>Autor:			Bc. Pavel Lang</a:t>
            </a:r>
          </a:p>
          <a:p>
            <a:r>
              <a:rPr lang="cs-CZ" sz="1200" dirty="0" smtClean="0"/>
              <a:t>Datum</a:t>
            </a:r>
            <a:r>
              <a:rPr lang="cs-CZ" sz="1200" dirty="0"/>
              <a:t>:			23.12.2013 </a:t>
            </a:r>
          </a:p>
          <a:p>
            <a:r>
              <a:rPr lang="cs-CZ" sz="1200" dirty="0"/>
              <a:t>Obor:			a) 65-41-L/01   Gastronomie  (nástavbové studium)</a:t>
            </a:r>
          </a:p>
          <a:p>
            <a:r>
              <a:rPr lang="cs-CZ" sz="1200" dirty="0"/>
              <a:t>			b) 65-41-L/01   Gastronomie</a:t>
            </a:r>
          </a:p>
          <a:p>
            <a:r>
              <a:rPr lang="cs-CZ" sz="1200" dirty="0"/>
              <a:t>Ročník:			a) - 2. ročník a b) - 4. ročník </a:t>
            </a:r>
          </a:p>
          <a:p>
            <a:r>
              <a:rPr lang="cs-CZ" sz="1200" dirty="0"/>
              <a:t>Předmět:			Hotelový provoz</a:t>
            </a:r>
          </a:p>
          <a:p>
            <a:r>
              <a:rPr lang="cs-CZ" sz="1200" dirty="0"/>
              <a:t>Anotace výukového materiálu</a:t>
            </a:r>
          </a:p>
          <a:p>
            <a:endParaRPr lang="cs-CZ" sz="1200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7653" name="Obdélník 4"/>
          <p:cNvSpPr>
            <a:spLocks noChangeArrowheads="1"/>
          </p:cNvSpPr>
          <p:nvPr/>
        </p:nvSpPr>
        <p:spPr bwMode="auto">
          <a:xfrm>
            <a:off x="1476375" y="4652963"/>
            <a:ext cx="69119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dirty="0"/>
              <a:t>1. Materiál je určen pro výuku předmětu Hotelový provoz a je v souladu s ŠVP </a:t>
            </a:r>
          </a:p>
          <a:p>
            <a:r>
              <a:rPr lang="cs-CZ" sz="1200" dirty="0"/>
              <a:t>2. Materiál je prezentován žákům prostřednictvím ICT s výkladem a doplněním při  </a:t>
            </a:r>
          </a:p>
          <a:p>
            <a:r>
              <a:rPr lang="cs-CZ" sz="1200" dirty="0"/>
              <a:t>    současném použití učebnic Moderní řízení hotelového provozu (Ing. J. Beránek a kol., </a:t>
            </a:r>
          </a:p>
          <a:p>
            <a:r>
              <a:rPr lang="cs-CZ" sz="1200" dirty="0"/>
              <a:t>    </a:t>
            </a:r>
            <a:r>
              <a:rPr lang="cs-CZ" sz="1200" dirty="0" err="1"/>
              <a:t>Magconsulting</a:t>
            </a:r>
            <a:r>
              <a:rPr lang="cs-CZ" sz="1200" dirty="0"/>
              <a:t> 2013) a Cestovní ruch pro střední školy a pro veřejnost (D. Drobná a </a:t>
            </a:r>
          </a:p>
          <a:p>
            <a:r>
              <a:rPr lang="cs-CZ" sz="1200" dirty="0"/>
              <a:t>    E. Morávková, </a:t>
            </a:r>
            <a:r>
              <a:rPr lang="cs-CZ" sz="1200" dirty="0" err="1"/>
              <a:t>nakl</a:t>
            </a:r>
            <a:r>
              <a:rPr lang="cs-CZ" sz="1200" dirty="0"/>
              <a:t>. Fortuna Praha 2004)</a:t>
            </a:r>
          </a:p>
          <a:p>
            <a:r>
              <a:rPr lang="cs-CZ" sz="1200" dirty="0"/>
              <a:t>    Součástí materiálu je krátký test s označením odpovědí. Další formou zpětné vazby je </a:t>
            </a:r>
          </a:p>
          <a:p>
            <a:r>
              <a:rPr lang="cs-CZ" sz="1200" dirty="0"/>
              <a:t>    test jako souhrn několika realizovaných materiálů.	</a:t>
            </a:r>
          </a:p>
          <a:p>
            <a:r>
              <a:rPr lang="cs-CZ" sz="1200" dirty="0"/>
              <a:t>    Pro výuku je použit - PC s </a:t>
            </a:r>
            <a:r>
              <a:rPr lang="cs-CZ" sz="1200" dirty="0" err="1"/>
              <a:t>dataprojektorem</a:t>
            </a:r>
            <a:endParaRPr lang="cs-CZ" sz="1200" dirty="0"/>
          </a:p>
          <a:p>
            <a:r>
              <a:rPr lang="cs-CZ" sz="1200" dirty="0"/>
              <a:t>	              - interaktivní tabule</a:t>
            </a:r>
          </a:p>
          <a:p>
            <a:r>
              <a:rPr lang="cs-CZ" sz="1200" dirty="0"/>
              <a:t>	              - interaktivní </a:t>
            </a:r>
            <a:r>
              <a:rPr lang="cs-CZ" sz="1200" dirty="0" err="1"/>
              <a:t>dataprojektor</a:t>
            </a:r>
            <a:endParaRPr lang="cs-CZ" sz="1200" dirty="0"/>
          </a:p>
          <a:p>
            <a:r>
              <a:rPr lang="cs-CZ" sz="1200" dirty="0"/>
              <a:t>  	              - učebnice</a:t>
            </a:r>
          </a:p>
          <a:p>
            <a:r>
              <a:rPr lang="cs-CZ" sz="1200" dirty="0"/>
              <a:t>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Nové profesní profily </a:t>
            </a:r>
            <a:br>
              <a:rPr lang="cs-CZ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a konkurence</a:t>
            </a:r>
            <a:r>
              <a:rPr lang="cs-CZ" dirty="0" smtClean="0">
                <a:solidFill>
                  <a:srgbClr val="CC0000"/>
                </a:solidFill>
                <a:cs typeface="Times New Roman" pitchFamily="18" charset="0"/>
              </a:rPr>
              <a:t> </a:t>
            </a:r>
            <a:endParaRPr lang="cs-CZ" dirty="0">
              <a:solidFill>
                <a:srgbClr val="CC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>
                <a:solidFill>
                  <a:srgbClr val="0070C0"/>
                </a:solidFill>
                <a:latin typeface="Times New Roman" pitchFamily="18" charset="0"/>
              </a:rPr>
              <a:t>2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</a:rPr>
              <a:t>. </a:t>
            </a: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Nové profily hotelnictví získané z jiných sektorů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8775"/>
            <a:ext cx="7772400" cy="1470025"/>
          </a:xfrm>
        </p:spPr>
        <p:txBody>
          <a:bodyPr>
            <a:noAutofit/>
          </a:bodyPr>
          <a:lstStyle/>
          <a:p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Budget </a:t>
            </a:r>
            <a:r>
              <a:rPr lang="cs-CZ" sz="36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analysis</a:t>
            </a:r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management </a:t>
            </a:r>
            <a:r>
              <a:rPr lang="cs-CZ" sz="36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accounting</a:t>
            </a:r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expert </a:t>
            </a:r>
            <a:r>
              <a:rPr lang="cs-CZ" sz="3600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(Specialista na analýzu rozpočtu a účetnictví)</a:t>
            </a:r>
            <a:r>
              <a:rPr lang="cs-CZ" sz="3600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sz="3600" u="sng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2060848"/>
            <a:ext cx="7848872" cy="40257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CC0000"/>
                </a:solidFill>
                <a:latin typeface="Times New Roman" pitchFamily="18" charset="0"/>
              </a:rPr>
              <a:t> </a:t>
            </a:r>
            <a:r>
              <a:rPr lang="cs-CZ" sz="32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navrhuj</a:t>
            </a:r>
            <a:r>
              <a:rPr lang="cs-CZ" sz="3200" dirty="0" smtClean="0">
                <a:solidFill>
                  <a:srgbClr val="000099"/>
                </a:solidFill>
                <a:latin typeface="Times New Roman" pitchFamily="18" charset="0"/>
              </a:rPr>
              <a:t>e</a:t>
            </a:r>
            <a:r>
              <a:rPr lang="cs-CZ" sz="32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 zajišťuj</a:t>
            </a:r>
            <a:r>
              <a:rPr lang="cs-CZ" sz="3200" dirty="0">
                <a:solidFill>
                  <a:srgbClr val="000099"/>
                </a:solidFill>
                <a:latin typeface="Times New Roman" pitchFamily="18" charset="0"/>
              </a:rPr>
              <a:t>e</a:t>
            </a:r>
            <a:r>
              <a:rPr lang="cs-CZ" sz="32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systematické používání </a:t>
            </a:r>
            <a:r>
              <a:rPr lang="cs-CZ" sz="32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cs-CZ" sz="32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průzkumů </a:t>
            </a:r>
            <a:r>
              <a:rPr lang="cs-CZ" sz="32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účetnictví pro usnadnění </a:t>
            </a:r>
            <a:endParaRPr lang="cs-CZ" sz="3200" dirty="0" smtClean="0">
              <a:solidFill>
                <a:srgbClr val="000099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cs-CZ" sz="32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rozhodování </a:t>
            </a:r>
            <a:r>
              <a:rPr lang="cs-CZ" sz="32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managementu obchodu</a:t>
            </a:r>
            <a:r>
              <a:rPr lang="cs-CZ" sz="3200" dirty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cs-CZ" sz="3200" dirty="0">
                <a:solidFill>
                  <a:srgbClr val="000099"/>
                </a:solidFill>
                <a:latin typeface="Times New Roman" pitchFamily="18" charset="0"/>
              </a:rPr>
              <a:t> h</a:t>
            </a:r>
            <a:r>
              <a:rPr lang="cs-CZ" sz="32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lavním úkol</a:t>
            </a:r>
            <a:r>
              <a:rPr lang="cs-CZ" sz="3200" dirty="0">
                <a:solidFill>
                  <a:srgbClr val="000099"/>
                </a:solidFill>
                <a:latin typeface="Times New Roman" pitchFamily="18" charset="0"/>
              </a:rPr>
              <a:t>:</a:t>
            </a:r>
            <a:r>
              <a:rPr lang="cs-CZ" sz="32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analyzovat trh, na kterém se </a:t>
            </a:r>
            <a:endParaRPr lang="cs-CZ" sz="3200" dirty="0" smtClean="0">
              <a:solidFill>
                <a:srgbClr val="000099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cs-CZ" sz="32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obchoduje </a:t>
            </a:r>
            <a:r>
              <a:rPr lang="cs-CZ" sz="32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 organizace trhu a poté vytvořit </a:t>
            </a:r>
            <a:r>
              <a:rPr lang="cs-CZ" sz="32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cs-CZ" sz="32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systém </a:t>
            </a:r>
            <a:r>
              <a:rPr lang="cs-CZ" sz="32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účetních dokumentů, aby se mohl </a:t>
            </a:r>
            <a:endParaRPr lang="cs-CZ" sz="3200" dirty="0" smtClean="0">
              <a:solidFill>
                <a:srgbClr val="000099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cs-CZ" sz="32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kontrolovat </a:t>
            </a:r>
            <a:r>
              <a:rPr lang="cs-CZ" sz="32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stav obchodů a konkurenční </a:t>
            </a:r>
            <a:endParaRPr lang="cs-CZ" sz="3200" dirty="0" smtClean="0">
              <a:solidFill>
                <a:srgbClr val="000099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cs-CZ" sz="32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prostředí</a:t>
            </a:r>
            <a:r>
              <a:rPr lang="cs-CZ" sz="3200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endParaRPr lang="cs-CZ" sz="3200" dirty="0">
              <a:solidFill>
                <a:srgbClr val="000099"/>
              </a:solidFill>
              <a:latin typeface="Times New Roman" pitchFamily="18" charset="0"/>
            </a:endParaRPr>
          </a:p>
          <a:p>
            <a:pPr algn="just">
              <a:lnSpc>
                <a:spcPct val="90000"/>
              </a:lnSpc>
            </a:pPr>
            <a:endParaRPr lang="cs-CZ" sz="2800" u="sng" dirty="0">
              <a:solidFill>
                <a:srgbClr val="000099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Budget </a:t>
            </a:r>
            <a:r>
              <a:rPr lang="cs-CZ" sz="36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analysis</a:t>
            </a:r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management </a:t>
            </a:r>
            <a:r>
              <a:rPr lang="cs-CZ" sz="36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accounting</a:t>
            </a:r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expert </a:t>
            </a:r>
            <a:r>
              <a:rPr lang="cs-CZ" sz="3600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(Specialista na analýzu rozpočtu a účetnictví)</a:t>
            </a:r>
            <a:r>
              <a:rPr lang="cs-CZ" sz="3600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sz="3600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99381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90000"/>
              </a:lnSpc>
            </a:pPr>
            <a:r>
              <a:rPr lang="cs-CZ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Aktivity této profese zahrnují:</a:t>
            </a:r>
            <a:endParaRPr lang="cs-CZ" u="sng" dirty="0" smtClean="0">
              <a:solidFill>
                <a:srgbClr val="000099"/>
              </a:solidFill>
              <a:latin typeface="Times New Roman" pitchFamily="18" charset="0"/>
            </a:endParaRPr>
          </a:p>
          <a:p>
            <a:pPr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analýzu obchodní organizace a aktivity obchodu z ekonomického pohledu</a:t>
            </a:r>
            <a:endParaRPr lang="cs-CZ" dirty="0" smtClean="0">
              <a:solidFill>
                <a:srgbClr val="000099"/>
              </a:solidFill>
              <a:latin typeface="Times New Roman" pitchFamily="18" charset="0"/>
            </a:endParaRPr>
          </a:p>
          <a:p>
            <a:pPr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vytváření a systematické doplňování účtů</a:t>
            </a:r>
            <a:endParaRPr lang="cs-CZ" dirty="0" smtClean="0">
              <a:solidFill>
                <a:srgbClr val="000099"/>
              </a:solidFill>
              <a:latin typeface="Times New Roman" pitchFamily="18" charset="0"/>
            </a:endParaRPr>
          </a:p>
          <a:p>
            <a:pPr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definování typických vztahů mezi různými zahrnutými položkami pro usnadnění kontroly dat a interpretace</a:t>
            </a:r>
            <a:endParaRPr lang="cs-CZ" dirty="0" smtClean="0">
              <a:solidFill>
                <a:srgbClr val="000099"/>
              </a:solidFill>
              <a:latin typeface="Times New Roman" pitchFamily="18" charset="0"/>
            </a:endParaRPr>
          </a:p>
          <a:p>
            <a:pPr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poskytování informací pro proces rozhodování</a:t>
            </a:r>
            <a:endParaRPr lang="cs-CZ" dirty="0" smtClean="0">
              <a:solidFill>
                <a:srgbClr val="000099"/>
              </a:solidFill>
              <a:latin typeface="Times New Roman" pitchFamily="18" charset="0"/>
            </a:endParaRPr>
          </a:p>
          <a:p>
            <a:pPr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sestavování analýz nákladů a příjmů</a:t>
            </a:r>
            <a:endParaRPr lang="cs-CZ" dirty="0" smtClean="0">
              <a:solidFill>
                <a:srgbClr val="000099"/>
              </a:solidFill>
              <a:latin typeface="Times New Roman" pitchFamily="18" charset="0"/>
            </a:endParaRPr>
          </a:p>
          <a:p>
            <a:pPr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kontrolování vnitropodnikového účetního systému</a:t>
            </a:r>
            <a:endParaRPr lang="cs-CZ" dirty="0" smtClean="0">
              <a:solidFill>
                <a:srgbClr val="000099"/>
              </a:solidFill>
              <a:latin typeface="Times New Roman" pitchFamily="18" charset="0"/>
            </a:endParaRPr>
          </a:p>
          <a:p>
            <a:pPr algn="just">
              <a:lnSpc>
                <a:spcPct val="90000"/>
              </a:lnSpc>
              <a:buFont typeface="Wingdings" pitchFamily="2" charset="2"/>
              <a:buChar char="Ø"/>
            </a:pPr>
            <a:endParaRPr lang="cs-CZ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Budget </a:t>
            </a:r>
            <a:r>
              <a:rPr lang="cs-CZ" sz="36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analysis</a:t>
            </a:r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management </a:t>
            </a:r>
            <a:r>
              <a:rPr lang="cs-CZ" sz="36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accounting</a:t>
            </a:r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expert </a:t>
            </a:r>
            <a:r>
              <a:rPr lang="cs-CZ" sz="3600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(Specialista na analýzu rozpočtu a účetnictví)</a:t>
            </a:r>
            <a:r>
              <a:rPr lang="cs-CZ" sz="3600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71389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Font typeface="Wingdings" pitchFamily="2" charset="2"/>
              <a:buNone/>
            </a:pPr>
            <a:r>
              <a:rPr lang="cs-CZ" u="sng" dirty="0" smtClean="0">
                <a:solidFill>
                  <a:srgbClr val="000099"/>
                </a:solidFill>
                <a:latin typeface="Times New Roman" pitchFamily="18" charset="0"/>
              </a:rPr>
              <a:t>T</a:t>
            </a:r>
            <a:r>
              <a:rPr lang="cs-CZ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echnic</a:t>
            </a:r>
            <a:r>
              <a:rPr lang="cs-CZ" u="sng" dirty="0" smtClean="0">
                <a:solidFill>
                  <a:srgbClr val="000099"/>
                </a:solidFill>
                <a:latin typeface="Times New Roman" pitchFamily="18" charset="0"/>
              </a:rPr>
              <a:t>ké </a:t>
            </a:r>
            <a:r>
              <a:rPr lang="cs-CZ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 odborn</a:t>
            </a:r>
            <a:r>
              <a:rPr lang="cs-CZ" u="sng" dirty="0" smtClean="0">
                <a:solidFill>
                  <a:srgbClr val="000099"/>
                </a:solidFill>
                <a:latin typeface="Times New Roman" pitchFamily="18" charset="0"/>
              </a:rPr>
              <a:t>é</a:t>
            </a:r>
            <a:r>
              <a:rPr lang="cs-CZ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znalosti </a:t>
            </a:r>
            <a:r>
              <a:rPr lang="cs-CZ" u="sng" dirty="0" smtClean="0">
                <a:solidFill>
                  <a:srgbClr val="000099"/>
                </a:solidFill>
                <a:latin typeface="Times New Roman" pitchFamily="18" charset="0"/>
              </a:rPr>
              <a:t>: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účtování zisků a ztrát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kritéria oceňování kapitálových aktiv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kontrolování, prověřování a rušení obchodních účtů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ověřování účtů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účtování metod pro vytvoření průmyslového účetního systému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obchodní plánování a prognóz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a</a:t>
            </a:r>
            <a:endParaRPr lang="cs-CZ" dirty="0" smtClean="0">
              <a:solidFill>
                <a:srgbClr val="000099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endParaRPr lang="cs-CZ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Budget </a:t>
            </a:r>
            <a:r>
              <a:rPr lang="cs-CZ" sz="36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analysis</a:t>
            </a:r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management </a:t>
            </a:r>
            <a:r>
              <a:rPr lang="cs-CZ" sz="36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accounting</a:t>
            </a:r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expert </a:t>
            </a:r>
            <a:r>
              <a:rPr lang="cs-CZ" sz="3600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(Specialista na analýzu rozpočtu a účetnictví)</a:t>
            </a:r>
            <a:r>
              <a:rPr lang="cs-CZ" sz="3600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7373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techniky analýzy nákladů a příjmů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analýzy podnikového rozpočtu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techniky pro přehodnocování rozpočtových dat</a:t>
            </a:r>
          </a:p>
          <a:p>
            <a:pPr marL="0" indent="0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analýzy indexů a toků.</a:t>
            </a:r>
            <a:endParaRPr lang="cs-CZ" dirty="0" smtClean="0">
              <a:solidFill>
                <a:srgbClr val="000099"/>
              </a:solidFill>
              <a:latin typeface="Times New Roman" pitchFamily="18" charset="0"/>
            </a:endParaRPr>
          </a:p>
          <a:p>
            <a:pPr marL="0" indent="0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znalost práce s počítačem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(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shromažďování a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zpracování dat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) </a:t>
            </a:r>
          </a:p>
          <a:p>
            <a:pPr marL="0" indent="0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organizační schopnosti, dovednosti v průzkumu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trhu a znalost operačních metod, pomocí kterých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produkuje pohostinství své výrobky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816" y="260648"/>
            <a:ext cx="9021688" cy="1143000"/>
          </a:xfrm>
        </p:spPr>
        <p:txBody>
          <a:bodyPr>
            <a:noAutofit/>
          </a:bodyPr>
          <a:lstStyle/>
          <a:p>
            <a:r>
              <a:rPr lang="cs-CZ" sz="3600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Natural</a:t>
            </a:r>
            <a:r>
              <a:rPr lang="cs-CZ" sz="36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6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holistic</a:t>
            </a:r>
            <a:r>
              <a:rPr lang="cs-CZ" sz="36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health</a:t>
            </a:r>
            <a:r>
              <a:rPr lang="cs-CZ" sz="36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tourism</a:t>
            </a:r>
            <a:r>
              <a:rPr lang="cs-CZ" sz="36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technician</a:t>
            </a:r>
            <a:r>
              <a:rPr lang="cs-CZ" sz="36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(Manažer ozdravného cestovního ruchu)</a:t>
            </a:r>
            <a:r>
              <a:rPr lang="cs-CZ" sz="3600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sz="3600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397"/>
            <a:ext cx="8229600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FontTx/>
              <a:buChar char="•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odpovědn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</a:rPr>
              <a:t>ý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za dostupnost produktů obchodní specializace na </a:t>
            </a:r>
          </a:p>
          <a:p>
            <a:pPr marL="0" indent="0">
              <a:buNone/>
            </a:pPr>
            <a:r>
              <a:rPr lang="cs-CZ" sz="34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léčbu zákazníků, kteří jsou současně turisty</a:t>
            </a:r>
            <a:r>
              <a:rPr lang="cs-CZ" sz="3400" u="sng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pPr marL="0" indent="0">
              <a:buFontTx/>
              <a:buChar char="•"/>
            </a:pP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</a:rPr>
              <a:t>  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zahrnuje marketing, plánování a organizování akcí s </a:t>
            </a:r>
          </a:p>
          <a:p>
            <a:pPr marL="0" indent="0">
              <a:buNone/>
            </a:pPr>
            <a:r>
              <a:rPr lang="cs-CZ" sz="34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využitím přírodních léčebných zdrojů, zejména v  </a:t>
            </a:r>
          </a:p>
          <a:p>
            <a:pPr marL="0" indent="0">
              <a:buNone/>
            </a:pPr>
            <a:r>
              <a:rPr lang="cs-CZ" sz="34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ozdravných zařízeních jako jsou lázně, ozdravná centra a </a:t>
            </a:r>
          </a:p>
          <a:p>
            <a:pPr marL="0" indent="0">
              <a:buNone/>
            </a:pPr>
            <a:r>
              <a:rPr lang="cs-CZ" sz="34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zotavovny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pPr marL="0" indent="0">
              <a:buFontTx/>
              <a:buChar char="•"/>
            </a:pP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</a:rPr>
              <a:t>  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studuj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</a:rPr>
              <a:t>e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a analyzuj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</a:rPr>
              <a:t>e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trendy na trhu, zvýrazňuj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</a:rPr>
              <a:t>e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a navrhuj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</a:rPr>
              <a:t>e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r>
              <a:rPr lang="cs-CZ" sz="34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schválení plánovaných marketingových politik pro </a:t>
            </a:r>
          </a:p>
          <a:p>
            <a:pPr marL="0" indent="0">
              <a:buNone/>
            </a:pPr>
            <a:r>
              <a:rPr lang="cs-CZ" sz="3400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specifické tržní větve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pPr marL="0" indent="0">
              <a:buFontTx/>
              <a:buChar char="•"/>
            </a:pP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</a:rPr>
              <a:t>  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odpovědn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</a:rPr>
              <a:t>ý</a:t>
            </a: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za navrhování, plánování, koordinování a </a:t>
            </a:r>
          </a:p>
          <a:p>
            <a:pPr marL="0" indent="0">
              <a:buNone/>
            </a:pP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organizování aktivit volného času pro turisty</a:t>
            </a:r>
            <a:endParaRPr lang="cs-CZ" sz="3400" dirty="0" smtClean="0">
              <a:solidFill>
                <a:srgbClr val="000099"/>
              </a:solidFill>
              <a:latin typeface="Times New Roman" pitchFamily="18" charset="0"/>
            </a:endParaRPr>
          </a:p>
          <a:p>
            <a:pPr marL="0" indent="0">
              <a:buFontTx/>
              <a:buNone/>
            </a:pPr>
            <a:r>
              <a:rPr lang="cs-CZ" sz="3400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" y="188640"/>
            <a:ext cx="9011344" cy="1143000"/>
          </a:xfrm>
        </p:spPr>
        <p:txBody>
          <a:bodyPr>
            <a:noAutofit/>
          </a:bodyPr>
          <a:lstStyle/>
          <a:p>
            <a:r>
              <a:rPr lang="cs-CZ" sz="36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Natural</a:t>
            </a:r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holistic</a:t>
            </a:r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health</a:t>
            </a:r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tourism</a:t>
            </a:r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technician</a:t>
            </a:r>
            <a:r>
              <a:rPr lang="cs-CZ" sz="36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(Manažer ozdravného cestovního ruchu)</a:t>
            </a:r>
            <a:endParaRPr lang="cs-CZ" sz="3600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5365"/>
            <a:ext cx="8229600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FontTx/>
              <a:buNone/>
            </a:pPr>
            <a:r>
              <a:rPr lang="cs-CZ" u="sng" dirty="0" smtClean="0">
                <a:solidFill>
                  <a:srgbClr val="000099"/>
                </a:solidFill>
                <a:latin typeface="Times New Roman" pitchFamily="18" charset="0"/>
              </a:rPr>
              <a:t>Technické a odborné znalosti:</a:t>
            </a:r>
          </a:p>
          <a:p>
            <a:pPr marL="0" indent="0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distribuc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e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kanálů přírodních produktů k turistům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management a organizaci pohostinství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obchodní techniky, prezentac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e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a prodej produktů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přírodní léčb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a</a:t>
            </a:r>
            <a:endParaRPr lang="cs-CZ" dirty="0" smtClean="0">
              <a:solidFill>
                <a:srgbClr val="000099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relaxační a gymnastické techniky (</a:t>
            </a:r>
            <a:r>
              <a:rPr lang="cs-CZ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shiatsu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tai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chi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, jóga atd.)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homeopati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e</a:t>
            </a:r>
            <a:endParaRPr lang="cs-CZ" dirty="0" smtClean="0">
              <a:solidFill>
                <a:srgbClr val="000099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dietní režim</a:t>
            </a:r>
          </a:p>
          <a:p>
            <a:pPr marL="0" indent="0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zkrášlovací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léčb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a </a:t>
            </a:r>
          </a:p>
          <a:p>
            <a:pPr marL="0" indent="0">
              <a:buFont typeface="Wingdings" pitchFamily="2" charset="2"/>
              <a:buNone/>
            </a:pPr>
            <a:endParaRPr lang="cs-CZ" dirty="0" smtClean="0">
              <a:solidFill>
                <a:srgbClr val="000099"/>
              </a:solidFill>
              <a:latin typeface="Times New Roman" pitchFamily="18" charset="0"/>
            </a:endParaRPr>
          </a:p>
          <a:p>
            <a:pPr marL="0" indent="0">
              <a:buFontTx/>
              <a:buChar char="•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vyšší odborné vzdělání, nejlépe v oblasti technických a odborných znalostí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CR </a:t>
            </a:r>
          </a:p>
          <a:p>
            <a:pPr marL="0" indent="0">
              <a:buFontTx/>
              <a:buChar char="•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vhodné absolvovat speciální kurzy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13792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Expert in </a:t>
            </a:r>
            <a:r>
              <a:rPr lang="cs-CZ" sz="28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enviromental</a:t>
            </a:r>
            <a:r>
              <a:rPr lang="cs-CZ" sz="28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impact</a:t>
            </a:r>
            <a:r>
              <a:rPr lang="cs-CZ" sz="28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planning</a:t>
            </a:r>
            <a:r>
              <a:rPr lang="cs-CZ" sz="28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tourist</a:t>
            </a:r>
            <a:r>
              <a:rPr lang="cs-CZ" sz="28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development</a:t>
            </a:r>
            <a:r>
              <a:rPr lang="cs-CZ" sz="28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28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(Specialista plánování rozvoje </a:t>
            </a:r>
            <a:r>
              <a:rPr lang="cs-CZ" sz="2800" u="sng" dirty="0" smtClean="0">
                <a:solidFill>
                  <a:srgbClr val="C00000"/>
                </a:solidFill>
                <a:latin typeface="Times New Roman" pitchFamily="18" charset="0"/>
              </a:rPr>
              <a:t>CR</a:t>
            </a:r>
            <a:r>
              <a:rPr lang="cs-CZ" sz="2800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a jeho vlivu na životní prostředí)</a:t>
            </a:r>
            <a:r>
              <a:rPr lang="cs-CZ" sz="2800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sz="2800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15405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FontTx/>
              <a:buChar char="•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posuzuj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e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vhodnost nového technického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vybavení v hotelnictví ve vztahu s životním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prostředím a regionálními znaky</a:t>
            </a:r>
            <a:r>
              <a:rPr lang="cs-CZ" u="sng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pPr marL="0" indent="0">
              <a:buFontTx/>
              <a:buChar char="•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v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ytvář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í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návody a plány, zda jsou v daném místě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uspokojivé technické, </a:t>
            </a:r>
            <a:r>
              <a:rPr lang="cs-CZ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socio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-ekonomické a finanční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základy a podmínky pro rozvoj nových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turistických oblastí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pPr marL="0" indent="0">
              <a:buFontTx/>
              <a:buChar char="•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z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abývá se vlivem nových turistických oblastí na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ekologii a životní prostředí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pPr marL="0" indent="0">
              <a:buFontTx/>
              <a:buNone/>
            </a:pPr>
            <a:endParaRPr lang="cs-CZ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13792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Expert in </a:t>
            </a:r>
            <a:r>
              <a:rPr lang="cs-CZ" sz="28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enviromental</a:t>
            </a:r>
            <a:r>
              <a:rPr lang="cs-CZ" sz="28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impact</a:t>
            </a:r>
            <a:r>
              <a:rPr lang="cs-CZ" sz="28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planning</a:t>
            </a:r>
            <a:r>
              <a:rPr lang="cs-CZ" sz="28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8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tourist</a:t>
            </a:r>
            <a:r>
              <a:rPr lang="cs-CZ" sz="28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u="sng" dirty="0" err="1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development</a:t>
            </a:r>
            <a:r>
              <a:rPr lang="cs-CZ" sz="28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2800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(Specialista plánování rozvoje </a:t>
            </a:r>
            <a:r>
              <a:rPr lang="cs-CZ" sz="2800" u="sng" dirty="0" smtClean="0">
                <a:solidFill>
                  <a:srgbClr val="C00000"/>
                </a:solidFill>
                <a:latin typeface="Times New Roman" pitchFamily="18" charset="0"/>
              </a:rPr>
              <a:t>CR</a:t>
            </a:r>
            <a:r>
              <a:rPr lang="cs-CZ" sz="2800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a jeho vlivu na životní prostředí)</a:t>
            </a:r>
            <a:r>
              <a:rPr lang="cs-CZ" sz="2800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71389"/>
            <a:ext cx="8229600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90000"/>
              </a:lnSpc>
              <a:buFontTx/>
              <a:buNone/>
            </a:pPr>
            <a:r>
              <a:rPr lang="cs-CZ" u="sng" dirty="0" smtClean="0">
                <a:solidFill>
                  <a:srgbClr val="000099"/>
                </a:solidFill>
                <a:latin typeface="Times New Roman" pitchFamily="18" charset="0"/>
              </a:rPr>
              <a:t>T</a:t>
            </a:r>
            <a:r>
              <a:rPr lang="cs-CZ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echnické a odborné znalosti</a:t>
            </a:r>
            <a:r>
              <a:rPr lang="cs-CZ" u="sng" dirty="0" smtClean="0">
                <a:solidFill>
                  <a:srgbClr val="000099"/>
                </a:solidFill>
                <a:latin typeface="Times New Roman" pitchFamily="18" charset="0"/>
              </a:rPr>
              <a:t>: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plánování měst a zákon o životním prostředí;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techniky a principy oceňování;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management regionálního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CR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;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techniky týkající se odhadu vlivu provozu hotelu na životní prostředí;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ekologie;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organizace hotelového provozu;</a:t>
            </a:r>
          </a:p>
          <a:p>
            <a:pPr marL="0" indent="0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regulace podporování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CR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pPr marL="0" indent="0">
              <a:lnSpc>
                <a:spcPct val="90000"/>
              </a:lnSpc>
              <a:buFont typeface="Wingdings" pitchFamily="2" charset="2"/>
              <a:buNone/>
            </a:pPr>
            <a:endParaRPr lang="cs-CZ" dirty="0" smtClean="0">
              <a:solidFill>
                <a:srgbClr val="000099"/>
              </a:solidFill>
              <a:latin typeface="Times New Roman" pitchFamily="18" charset="0"/>
            </a:endParaRPr>
          </a:p>
          <a:p>
            <a:pPr marL="0" indent="0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vzdělání v oblasti ekonomiky, případně postgraduální kvalifikaci doplněnou odborným kurzem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pPr marL="0" indent="0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p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okračující školení během práce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endParaRPr lang="cs-CZ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Manažer informačních technologií </a:t>
            </a:r>
            <a:br>
              <a:rPr lang="cs-CZ" u="sng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(IT manažer)</a:t>
            </a:r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</a:rPr>
              <a:t> </a:t>
            </a:r>
            <a:endParaRPr lang="cs-CZ" u="sng" dirty="0">
              <a:solidFill>
                <a:srgbClr val="CC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352928" cy="5112568"/>
          </a:xfrm>
        </p:spPr>
        <p:txBody>
          <a:bodyPr>
            <a:normAutofit fontScale="92500" lnSpcReduction="20000"/>
          </a:bodyPr>
          <a:lstStyle/>
          <a:p>
            <a:pPr marL="0" indent="0">
              <a:buFontTx/>
              <a:buChar char="•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odpovědný za instalaci, udržování a obnovování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počítačové sítě a softwaru hotelu</a:t>
            </a:r>
            <a:endParaRPr lang="cs-CZ" dirty="0" smtClean="0">
              <a:solidFill>
                <a:srgbClr val="000099"/>
              </a:solidFill>
              <a:latin typeface="Times New Roman" pitchFamily="18" charset="0"/>
            </a:endParaRPr>
          </a:p>
          <a:p>
            <a:pPr marL="0" indent="0">
              <a:buFontTx/>
              <a:buChar char="•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nepatří obvykle do hotelového personálu, ale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zaměstnává ho speciální počítačová firma</a:t>
            </a:r>
            <a:endParaRPr lang="cs-CZ" u="sng" dirty="0" smtClean="0">
              <a:solidFill>
                <a:srgbClr val="000099"/>
              </a:solidFill>
              <a:latin typeface="Times New Roman" pitchFamily="18" charset="0"/>
            </a:endParaRPr>
          </a:p>
          <a:p>
            <a:pPr marL="0" indent="0" algn="just">
              <a:buFontTx/>
              <a:buNone/>
            </a:pPr>
            <a:r>
              <a:rPr lang="cs-CZ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Manažer počítačových služeb plní následující úkoly: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vytvoření sítě a počítačových programů, které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jsou v souladu s požadavky hotelu</a:t>
            </a:r>
            <a:endParaRPr lang="cs-CZ" dirty="0" smtClean="0">
              <a:solidFill>
                <a:srgbClr val="000099"/>
              </a:solidFill>
              <a:latin typeface="Times New Roman" pitchFamily="18" charset="0"/>
            </a:endParaRP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vyvíjení softwaru nebo vybírání nejvhodnějšího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existujícího softwaru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instalování hardwaru a odpovídajícího softwaru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udržování a administrace sítě a programů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Manažer informačních technologií </a:t>
            </a:r>
            <a:br>
              <a:rPr lang="cs-CZ" u="sng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(IT manažer)</a:t>
            </a:r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</a:rPr>
              <a:t> </a:t>
            </a:r>
            <a:endParaRPr lang="cs-CZ" dirty="0">
              <a:solidFill>
                <a:srgbClr val="CC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7373"/>
            <a:ext cx="8229600" cy="4525963"/>
          </a:xfrm>
        </p:spPr>
        <p:txBody>
          <a:bodyPr>
            <a:normAutofit fontScale="92500"/>
          </a:bodyPr>
          <a:lstStyle/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pomáhání uživatelům vyřešit jakýkoliv problém při užívání počítačového systému: osobní počítač, tiskárny, přístup k rezervování atd.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zaškolování hotelového personálu v efektivním používání nainstalovaných informačních technologií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rozvoj a obnovování webové stránky hotelu</a:t>
            </a:r>
          </a:p>
          <a:p>
            <a:pPr marL="0" indent="0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navrhování obnov informačních technologií pro zlepšení technologických výhod a požadavků.</a:t>
            </a:r>
            <a:endParaRPr lang="cs-CZ" dirty="0" smtClean="0">
              <a:solidFill>
                <a:srgbClr val="000099"/>
              </a:solidFill>
              <a:latin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Manažer informačních technologií </a:t>
            </a:r>
            <a:br>
              <a:rPr lang="cs-CZ" u="sng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(IT manažer)</a:t>
            </a:r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</a:rPr>
              <a:t> </a:t>
            </a:r>
            <a:endParaRPr lang="cs-CZ" dirty="0">
              <a:solidFill>
                <a:srgbClr val="CC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lnSpc>
                <a:spcPct val="90000"/>
              </a:lnSpc>
              <a:buFontTx/>
              <a:buNone/>
            </a:pPr>
            <a:r>
              <a:rPr lang="cs-CZ" u="sng" dirty="0" smtClean="0">
                <a:solidFill>
                  <a:srgbClr val="000099"/>
                </a:solidFill>
                <a:latin typeface="Times New Roman" pitchFamily="18" charset="0"/>
              </a:rPr>
              <a:t>Nutné dovednosti : 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výborná znalost informačních a komunikačních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technologií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celkový přehled o systémech sítí a o požadavcích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hotelu na informace a komunikaci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schopnost abstraktního myšlení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,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schopnost rozhodování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 schopnost myslet dopředu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stálý zájem o zlepšování svých dovedností v hotelové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organizaci a zájem o nové informační technologie a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služby, které by mohly být pro organizaci užitečné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zájem o zákazníka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schopnost teamové spolupráce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Manažer informačních technologií </a:t>
            </a:r>
            <a:br>
              <a:rPr lang="cs-CZ" u="sng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(IT manažer)</a:t>
            </a:r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</a:rPr>
              <a:t> </a:t>
            </a:r>
            <a:endParaRPr lang="cs-CZ" dirty="0">
              <a:solidFill>
                <a:srgbClr val="CC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8232"/>
            <a:ext cx="8229600" cy="470912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smysl pro odpovědnost a schopnost odhadnout,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jaký bude mít jeho práce vliv na kvalitu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hotelových služeb.</a:t>
            </a:r>
            <a:endParaRPr lang="cs-CZ" dirty="0" smtClean="0">
              <a:solidFill>
                <a:srgbClr val="000099"/>
              </a:solidFill>
              <a:latin typeface="Times New Roman" pitchFamily="18" charset="0"/>
            </a:endParaRPr>
          </a:p>
          <a:p>
            <a:pPr marL="0" indent="0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m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inimální kvalifikace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: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specializace na zpracování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dat nebo telekomunikací s minimálním vzděláním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ekvivalentním vyššímu odbornému vzdělání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pPr marL="0" indent="0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užitečné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p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ředchozí zkušenosti v tomto oboru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pPr marL="0" indent="0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musí být stále seznamován s nejnovějšími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počítačovými systémy a hardwarem pro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hotelnictví a s mezinárodními standardy o kvalitě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a ochraně služeb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Manažer technických služeb</a:t>
            </a:r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</a:rPr>
              <a:t> </a:t>
            </a:r>
            <a:endParaRPr lang="cs-CZ" u="sng" dirty="0">
              <a:solidFill>
                <a:srgbClr val="CC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úkolem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koordinování preventivní a opravné údržby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budov, základního vybavení, zařízení a hotelových strojů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pracuje buď jako zaměstnanec firmy specializující se na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hotelovou údržbu nebo jako člen stálého hotelového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personálu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None/>
            </a:pPr>
            <a:endParaRPr lang="cs-CZ" dirty="0" smtClean="0">
              <a:solidFill>
                <a:srgbClr val="000099"/>
              </a:solidFill>
              <a:latin typeface="Times New Roman" pitchFamily="18" charset="0"/>
            </a:endParaRPr>
          </a:p>
          <a:p>
            <a:pPr marL="0" indent="0" algn="just">
              <a:buFontTx/>
              <a:buNone/>
            </a:pPr>
            <a:r>
              <a:rPr lang="cs-CZ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Úkoly a odpovědnosti :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pPr marL="0" indent="0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organizování vnitřní a vnější renovace nebo zlepšovací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práce na budově: kladení podlahy, střecha, okna,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fasáda, balkóny, nouzové východy, plavecký bazén atd.</a:t>
            </a:r>
          </a:p>
          <a:p>
            <a:pPr marL="0" indent="0">
              <a:buNone/>
            </a:pPr>
            <a:endParaRPr lang="cs-CZ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Manažer technických služeb</a:t>
            </a:r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</a:rPr>
              <a:t> </a:t>
            </a:r>
            <a:endParaRPr lang="cs-CZ" dirty="0">
              <a:solidFill>
                <a:srgbClr val="CC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16224"/>
            <a:ext cx="8229600" cy="5069160"/>
          </a:xfrm>
        </p:spPr>
        <p:txBody>
          <a:bodyPr>
            <a:normAutofit fontScale="77500" lnSpcReduction="20000"/>
          </a:bodyPr>
          <a:lstStyle/>
          <a:p>
            <a:pPr marL="0" indent="0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kontrola a zajištění oprav vodovodního potrubí a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 topení, klimatizace, doprava (jezdící schody, výtahy),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elektrická osvětlení, bezpečnostní opatření (alarmy,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protipožární opatření, evakuační systémy, alternativní zdroje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energie atd.)</a:t>
            </a:r>
          </a:p>
          <a:p>
            <a:pPr marL="0" indent="0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zajištění správné údržby a užívání vybavení a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zařízení:pokoje, prádelny, restaurace,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kuchyň atd.</a:t>
            </a:r>
          </a:p>
          <a:p>
            <a:pPr marL="0" indent="0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kontrola okolí hotelu: vnitřní teplota, stupeň vlhkosti, hluk,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osvětlení a ventilace</a:t>
            </a:r>
          </a:p>
          <a:p>
            <a:pPr marL="0" indent="0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vedení inventáře zařízení, strojů atd.</a:t>
            </a:r>
          </a:p>
          <a:p>
            <a:pPr marL="0" indent="0"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organizování zaměstnanců a kontrola sledování poruch 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ve dne i v noci</a:t>
            </a:r>
            <a:endParaRPr lang="cs-CZ" dirty="0" smtClean="0">
              <a:solidFill>
                <a:srgbClr val="000099"/>
              </a:solidFill>
              <a:latin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Manažer technických služeb</a:t>
            </a:r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</a:rPr>
              <a:t> </a:t>
            </a:r>
            <a:endParaRPr lang="cs-CZ" dirty="0">
              <a:solidFill>
                <a:srgbClr val="CC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lnSpc>
                <a:spcPct val="90000"/>
              </a:lnSpc>
              <a:buFontTx/>
              <a:buNone/>
            </a:pPr>
            <a:r>
              <a:rPr lang="cs-CZ" u="sng" dirty="0" smtClean="0">
                <a:solidFill>
                  <a:srgbClr val="000099"/>
                </a:solidFill>
                <a:latin typeface="Times New Roman" pitchFamily="18" charset="0"/>
              </a:rPr>
              <a:t>D</a:t>
            </a:r>
            <a:r>
              <a:rPr lang="cs-CZ" u="sng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ovednosti a schopnosti:</a:t>
            </a:r>
            <a:r>
              <a:rPr lang="cs-CZ" u="sng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důkladná technická odbornost v oblasti strojů a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udržování vodovodního potrubí a topení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organizační schopnosti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vůdčí schopnost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schopnost předvídat výsledky lidského chování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iniciativa v rozhodování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stálý zájem a schopnost porozumět novému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vybavení a standardům kvality, které se vztahují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k fyzickému prostředí hotelu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smysl pro odpovědnost a schopnost odhadnout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vliv své práce na ochranu personálu a hostů a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schopnost rozpoznat možné opravy</a:t>
            </a:r>
            <a:endParaRPr lang="cs-CZ" dirty="0" smtClean="0">
              <a:solidFill>
                <a:srgbClr val="000099"/>
              </a:solidFill>
              <a:latin typeface="Times New Roman" pitchFamily="18" charset="0"/>
            </a:endParaRPr>
          </a:p>
          <a:p>
            <a:pPr marL="0" indent="0" algn="just">
              <a:lnSpc>
                <a:spcPct val="90000"/>
              </a:lnSpc>
              <a:buFontTx/>
              <a:buChar char="•"/>
            </a:pPr>
            <a:endParaRPr lang="cs-CZ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Manažer technických služeb</a:t>
            </a:r>
            <a:r>
              <a:rPr lang="cs-CZ" u="sng" dirty="0" smtClean="0">
                <a:solidFill>
                  <a:srgbClr val="CC0000"/>
                </a:solidFill>
                <a:latin typeface="Times New Roman" pitchFamily="18" charset="0"/>
              </a:rPr>
              <a:t> </a:t>
            </a:r>
            <a:endParaRPr lang="cs-CZ" dirty="0">
              <a:solidFill>
                <a:srgbClr val="CC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vyškolení na vyšší technické úrovni nebo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osvědčení z oblasti strojírenství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znalost anglického jazyka a zkušenosti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s technickou údržbou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oživování znalostí o nových technologiích a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materiálech, o legislativě ochrany při práci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dirty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  <a:cs typeface="Times New Roman" pitchFamily="18" charset="0"/>
              </a:rPr>
              <a:t>v hotelu a vyškolení v oblasti organizace práce</a:t>
            </a:r>
            <a:r>
              <a:rPr lang="cs-CZ" dirty="0" smtClean="0">
                <a:solidFill>
                  <a:srgbClr val="000099"/>
                </a:solidFill>
                <a:latin typeface="Times New Roman" pitchFamily="18" charset="0"/>
              </a:rPr>
              <a:t> </a:t>
            </a:r>
            <a:endParaRPr lang="cs-CZ" dirty="0">
              <a:solidFill>
                <a:srgbClr val="000099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TEST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35696" y="694437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C0000"/>
                </a:solidFill>
              </a:rPr>
              <a:t>Odpovězte vlastními slovy a uveďte ukázku jednotlivých problematik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412776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FF0000"/>
                </a:solidFill>
              </a:rPr>
              <a:t>1.  Jaké pracovní náplň je zásadní součástí pozice </a:t>
            </a:r>
          </a:p>
          <a:p>
            <a:pPr marL="514350" indent="-514350"/>
            <a:r>
              <a:rPr lang="cs-CZ" sz="2800" dirty="0">
                <a:solidFill>
                  <a:srgbClr val="FF0000"/>
                </a:solidFill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cs typeface="Times New Roman" pitchFamily="18" charset="0"/>
              </a:rPr>
              <a:t>    specialista na analýzu rozpočtu a účetnictví?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2564904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2.  Za jaké činnosti v hotelu je zodpovědný </a:t>
            </a:r>
            <a:r>
              <a:rPr lang="cs-CZ" sz="2800" dirty="0">
                <a:solidFill>
                  <a:srgbClr val="FF0000"/>
                </a:solidFill>
                <a:cs typeface="Times New Roman" pitchFamily="18" charset="0"/>
              </a:rPr>
              <a:t>m</a:t>
            </a:r>
            <a:r>
              <a:rPr lang="cs-CZ" sz="2800" dirty="0" smtClean="0">
                <a:solidFill>
                  <a:srgbClr val="FF0000"/>
                </a:solidFill>
                <a:cs typeface="Times New Roman" pitchFamily="18" charset="0"/>
              </a:rPr>
              <a:t>anažer </a:t>
            </a:r>
          </a:p>
          <a:p>
            <a:r>
              <a:rPr lang="cs-CZ" sz="2800" dirty="0">
                <a:solidFill>
                  <a:srgbClr val="FF0000"/>
                </a:solidFill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cs typeface="Times New Roman" pitchFamily="18" charset="0"/>
              </a:rPr>
              <a:t>    </a:t>
            </a:r>
            <a:r>
              <a:rPr lang="cs-CZ" sz="2800" dirty="0" smtClean="0">
                <a:solidFill>
                  <a:srgbClr val="FF0000"/>
                </a:solidFill>
                <a:cs typeface="Times New Roman" pitchFamily="18" charset="0"/>
              </a:rPr>
              <a:t>ozdravného cestovního ruchu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3717032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3.  Jaká je zásadní činnost </a:t>
            </a:r>
            <a:r>
              <a:rPr lang="cs-CZ" sz="2800" dirty="0" smtClean="0">
                <a:solidFill>
                  <a:srgbClr val="FF0000"/>
                </a:solidFill>
                <a:cs typeface="Times New Roman" pitchFamily="18" charset="0"/>
              </a:rPr>
              <a:t>s</a:t>
            </a:r>
            <a:r>
              <a:rPr lang="cs-CZ" sz="2800" dirty="0" smtClean="0">
                <a:solidFill>
                  <a:srgbClr val="FF0000"/>
                </a:solidFill>
                <a:cs typeface="Times New Roman" pitchFamily="18" charset="0"/>
              </a:rPr>
              <a:t>pecialisty plánování </a:t>
            </a:r>
          </a:p>
          <a:p>
            <a:r>
              <a:rPr lang="cs-CZ" sz="2800" dirty="0">
                <a:solidFill>
                  <a:srgbClr val="FF0000"/>
                </a:solidFill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cs typeface="Times New Roman" pitchFamily="18" charset="0"/>
              </a:rPr>
              <a:t>    </a:t>
            </a:r>
            <a:r>
              <a:rPr lang="cs-CZ" sz="2800" dirty="0" smtClean="0">
                <a:solidFill>
                  <a:srgbClr val="FF0000"/>
                </a:solidFill>
                <a:cs typeface="Times New Roman" pitchFamily="18" charset="0"/>
              </a:rPr>
              <a:t>rozvoje </a:t>
            </a:r>
            <a:r>
              <a:rPr lang="cs-CZ" sz="2800" dirty="0" smtClean="0">
                <a:solidFill>
                  <a:srgbClr val="FF0000"/>
                </a:solidFill>
              </a:rPr>
              <a:t>CR</a:t>
            </a:r>
            <a:r>
              <a:rPr lang="cs-CZ" sz="2800" dirty="0" smtClean="0">
                <a:solidFill>
                  <a:srgbClr val="FF0000"/>
                </a:solidFill>
                <a:cs typeface="Times New Roman" pitchFamily="18" charset="0"/>
              </a:rPr>
              <a:t> a jeho vlivu na životní prostředí</a:t>
            </a:r>
            <a:r>
              <a:rPr lang="cs-CZ" sz="2800" dirty="0" smtClean="0">
                <a:solidFill>
                  <a:srgbClr val="FF0000"/>
                </a:solidFill>
              </a:rPr>
              <a:t> 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4851157"/>
            <a:ext cx="70567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4. V jakých činnostech v hotelu spočívá práce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manažera technických služeb?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91680" y="6093296"/>
            <a:ext cx="5760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C0000"/>
                </a:solidFill>
              </a:rPr>
              <a:t>Děkuji za pozornost  -  Bc. Pavel Lang</a:t>
            </a:r>
            <a:endParaRPr lang="cs-CZ" sz="2000" b="1" dirty="0">
              <a:solidFill>
                <a:srgbClr val="CC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950</Words>
  <Application>Microsoft Office PowerPoint</Application>
  <PresentationFormat>Předvádění na obrazovce (4:3)</PresentationFormat>
  <Paragraphs>212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Nové profesní profily  a konkurence </vt:lpstr>
      <vt:lpstr>Budget analysis and management accounting expert (Specialista na analýzu rozpočtu a účetnictví) </vt:lpstr>
      <vt:lpstr>Budget analysis and management accounting expert (Specialista na analýzu rozpočtu a účetnictví) </vt:lpstr>
      <vt:lpstr>Budget analysis and management accounting expert (Specialista na analýzu rozpočtu a účetnictví) </vt:lpstr>
      <vt:lpstr>Budget analysis and management accounting expert (Specialista na analýzu rozpočtu a účetnictví) </vt:lpstr>
      <vt:lpstr>Natural and holistic health tourism technician (Manažer ozdravného cestovního ruchu) </vt:lpstr>
      <vt:lpstr>Natural and holistic health tourism technician (Manažer ozdravného cestovního ruchu)</vt:lpstr>
      <vt:lpstr>Expert in enviromental impact and planning of tourist development  (Specialista plánování rozvoje CR a jeho vlivu na životní prostředí) </vt:lpstr>
      <vt:lpstr>Expert in enviromental impact and planning of tourist development  (Specialista plánování rozvoje CR a jeho vlivu na životní prostředí) </vt:lpstr>
      <vt:lpstr>Manažer informačních technologií  (IT manažer) </vt:lpstr>
      <vt:lpstr>Manažer informačních technologií  (IT manažer) </vt:lpstr>
      <vt:lpstr>Manažer informačních technologií  (IT manažer) </vt:lpstr>
      <vt:lpstr>Manažer informačních technologií  (IT manažer) </vt:lpstr>
      <vt:lpstr>Manažer technických služeb </vt:lpstr>
      <vt:lpstr>Manažer technických služeb </vt:lpstr>
      <vt:lpstr>Manažer technických služeb </vt:lpstr>
      <vt:lpstr>Manažer technických služeb </vt:lpstr>
      <vt:lpstr>TEST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Pavel</dc:creator>
  <cp:lastModifiedBy>Pavel</cp:lastModifiedBy>
  <cp:revision>5</cp:revision>
  <dcterms:created xsi:type="dcterms:W3CDTF">2014-01-05T10:34:55Z</dcterms:created>
  <dcterms:modified xsi:type="dcterms:W3CDTF">2014-01-05T11:23:08Z</dcterms:modified>
</cp:coreProperties>
</file>