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658329-DC40-4301-A543-FF8CC8E00579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AF5C5-3EF0-48D2-ADCF-5EA5CF46DA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	VY_32_INOVACE_</a:t>
            </a:r>
            <a:r>
              <a:rPr lang="cs-CZ" sz="1200" b="1" dirty="0" err="1" smtClean="0"/>
              <a:t>OdP</a:t>
            </a:r>
            <a:r>
              <a:rPr lang="cs-CZ" sz="1200" b="1" dirty="0" smtClean="0"/>
              <a:t>_S3_18</a:t>
            </a:r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Nové profesní profily a konkurence – </a:t>
            </a:r>
            <a:r>
              <a:rPr lang="cs-CZ" sz="1200" dirty="0" smtClean="0"/>
              <a:t>1. </a:t>
            </a:r>
            <a:r>
              <a:rPr lang="cs-CZ" sz="1200" dirty="0" smtClean="0"/>
              <a:t>profily  pouze v 			cestovním ruchu a hotelnictví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a 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628800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Nové profesní profily </a:t>
            </a:r>
            <a:br>
              <a:rPr lang="cs-CZ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rgbClr val="CC0000"/>
                </a:solidFill>
                <a:latin typeface="Times New Roman" pitchFamily="18" charset="0"/>
                <a:cs typeface="Times New Roman" pitchFamily="18" charset="0"/>
              </a:rPr>
              <a:t>a konkurence</a:t>
            </a:r>
            <a:r>
              <a:rPr lang="cs-CZ" dirty="0" smtClean="0">
                <a:solidFill>
                  <a:srgbClr val="CC0000"/>
                </a:solidFill>
                <a:cs typeface="Times New Roman" pitchFamily="18" charset="0"/>
              </a:rPr>
              <a:t>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3886200"/>
            <a:ext cx="7376864" cy="1752600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</a:rPr>
              <a:t>1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</a:rPr>
              <a:t>. 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Nové profily pouze v cestovním ruchu a hotelnictví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4624"/>
            <a:ext cx="7772400" cy="1470025"/>
          </a:xfrm>
        </p:spPr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slavnostních příležitostí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268760"/>
            <a:ext cx="8352928" cy="5517232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odpovědný za organizaci a kontrolu slavnostních </a:t>
            </a:r>
          </a:p>
          <a:p>
            <a:pPr algn="just">
              <a:lnSpc>
                <a:spcPct val="90000"/>
              </a:lnSpc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příležitostí, obzvláště sportovních akcí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algn="just">
              <a:lnSpc>
                <a:spcPct val="90000"/>
              </a:lnSpc>
            </a:pP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</a:pP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Práce manažera slavnostních příležitostí zahrnuje následující aktivity: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uvítání účastníků různých akcí a vysvětlení jejich </a:t>
            </a:r>
          </a:p>
          <a:p>
            <a:pPr algn="just">
              <a:lnSpc>
                <a:spcPct val="90000"/>
              </a:lnSpc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funkce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objevování praktické dovednosti a fyzické </a:t>
            </a:r>
          </a:p>
          <a:p>
            <a:pPr algn="just">
              <a:lnSpc>
                <a:spcPct val="90000"/>
              </a:lnSpc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schopnosti účastníků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organizování programu akce podle vkusu </a:t>
            </a:r>
          </a:p>
          <a:p>
            <a:pPr algn="just">
              <a:lnSpc>
                <a:spcPct val="90000"/>
              </a:lnSpc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účastníků a podle jejich schopností</a:t>
            </a:r>
          </a:p>
          <a:p>
            <a:pPr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představení základní myšlenky akce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</a:pP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algn="just">
              <a:lnSpc>
                <a:spcPct val="90000"/>
              </a:lnSpc>
              <a:buFontTx/>
              <a:buChar char="•"/>
            </a:pPr>
            <a:endParaRPr lang="cs-CZ" dirty="0" smtClean="0">
              <a:latin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slavnostních příležitostí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389"/>
            <a:ext cx="8229600" cy="4525963"/>
          </a:xfrm>
        </p:spPr>
        <p:txBody>
          <a:bodyPr/>
          <a:lstStyle/>
          <a:p>
            <a:pPr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dohromady s manažery organizace práce, najímají mezi personálem specialisty, nebo mohou s hotelovými manažery vytvářet smlouvy s jinými koncerny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schopni předvídat trendy monitorováním změn vkusu a očekávání zákazníků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technicky zručný v pořádání akcí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slavnostních příležitostí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FontTx/>
              <a:buChar char="•"/>
            </a:pPr>
            <a:r>
              <a:rPr lang="cs-CZ" dirty="0" smtClean="0"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má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-li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na starosti pořádání sportovní akce, musí vlastnit příslušnou kvalifikaci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schopen vycházet s ostatními lidmi, řídit mezilidské vztahy a měl by mít pedagogické znalosti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o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vládat alespoň 2 cizí jazyky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z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nalost počítače pro usnadnění práce vítaná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sportovní certifikát doplněný o vhodné kurzy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z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kušenosti v oboru jsou vítané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navštěvovat kurzy managementu, protože jejich práce je podobná práci zástupce ředitele</a:t>
            </a:r>
            <a:r>
              <a:rPr lang="cs-CZ" sz="2800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organizace práce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90000"/>
              </a:lnSpc>
              <a:buFontTx/>
              <a:buChar char="•"/>
            </a:pPr>
            <a:r>
              <a:rPr lang="cs-CZ" dirty="0"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řídí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: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přijímání pracovníků, selekce, mzdy a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motivace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n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 ve všech hotelech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,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někdy uskutečňuje aktuální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úkoly organizátora práce hotelový manažer, někdy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externí konzultant pro záležitosti zaškolování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více rozšířený v hotelových řetězcích, kde dávají pokyny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všem hotelovým členům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 algn="just">
              <a:lnSpc>
                <a:spcPct val="90000"/>
              </a:lnSpc>
              <a:buFontTx/>
              <a:buNone/>
            </a:pP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Odpovědnosti a oblasti aktivity zahrnují: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plánování a navrhování požadavků pro stálý a sezónní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personál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přijímání personálu prostřednictvím selekce kandidátů;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dosazení nových zaměstnanců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organizace práce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analyzování potřeby zaškolení personálu a organizování programů, aby bylo těmto potřebám vyhověno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;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vytváření profesních profilů různých povolaní v hotelu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navrhování platební politiky, sociálních výhod a ocenění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vedení a kontrola smluvních záležitostí: zjišťování prezence, dovolená atd.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navrhování a koordinování vnitřní komunikace</a:t>
            </a:r>
          </a:p>
          <a:p>
            <a:pPr marL="0" indent="0" algn="just">
              <a:lnSpc>
                <a:spcPct val="90000"/>
              </a:lnSpc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navrhovaní bonusů a sankcí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organizace práce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363272" cy="5184576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FontTx/>
              <a:buNone/>
            </a:pP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D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ovednosti a schopnosti: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výborné znalosti hotelového obchodu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výborné dovednosti v oblasti sociálních vztahů: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umět naslouchat, teamová spolupráce, taktnost a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citlivost, klidné jednání, schopnost umět se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správně zachovat v konfliktní situaci, flexibilita atd.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vůdčí schopnosti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,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organizační schopnosti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,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samostatnost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,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tvořivost, iniciativa a schopnost činit rozhodnutí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;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smysl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pro odpovědnost a schopnost odhadnout sociální vliv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jejich vlastních činů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 algn="just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Manažer organizace práce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vysokoškolsk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á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kvalifikaci pokrývající pracovní,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ekonomický a psychologický obor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zkušenosti v podobném oboru nebo alespoň v řízení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skupiny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 typeface="Wingdings" pitchFamily="2" charset="2"/>
              <a:buNone/>
            </a:pP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Pokračující vzdělávání je důležité v těchto oblastech: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obchodní vzdělání v hotelovém sektoru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metody politiky a managementu lidských zdrojů: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školení v oblasti zákoníku práce;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znalost jazyků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zdokonalené znalosti: psychologie, sociologie,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ekonomie, historie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Event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manažer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vedoucí osoba akcí </a:t>
            </a:r>
            <a:r>
              <a:rPr lang="cs-CZ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event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marketingu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m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ěl by umět plánovat, připravit a dodatečně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zpracovat akce, znát metody a umět používat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nástroje </a:t>
            </a:r>
            <a:r>
              <a:rPr lang="cs-CZ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event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marketingu, dokázat včasně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odhalit a odstraňovat nedostatky při realizaci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akcí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disponovat potřebnými znalostmi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,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orientovat se 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v otázkách právního zajištění, ručení a pojištění 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akcí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Event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manažer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FontTx/>
              <a:buNone/>
            </a:pP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Event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marketing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z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abývá se zinscenováním zážitků, jejich plánováním a organizací v rámci firemní komunikace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snaží se upoutat pozornost a získat zájem potencionálního zákazníka, nikoliv běžnými reklamními akcemi, ale uspořádáním událostí, které přinesou nevšední zážitek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tyto zážitky mají vyvolat psychické a emocionální podněty, které podpoří image firmy a firemních produktů, a tím také obchodné záměry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Event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manažer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397"/>
            <a:ext cx="8229600" cy="4525963"/>
          </a:xfrm>
        </p:spPr>
        <p:txBody>
          <a:bodyPr/>
          <a:lstStyle/>
          <a:p>
            <a:pPr marL="0" indent="0" algn="just">
              <a:buFont typeface="Wingdings" pitchFamily="2" charset="2"/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</a:rPr>
              <a:t>cíl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: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přitáhnout a dlouhodobě získat zákazníky pro svoji firmu a značku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prohloubit vztahy s obchodními partnery pomocí působivých zážitků, které mají podobu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vzrušujícího dobrodružství, napínavého sportovního utkání a jiných nejrůznějších akcí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Hotelový poradce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5365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poskytuje hotelovým hostům informace, zejména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o hotelových aktivitách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má na starosti evidenční kartu na identifikování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hostů, obzvláště těch, kteří jsou v hotelu poprvé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k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ontaktuje hosty a domlouvá schůzky, na kterých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může prezentovat různé aktivity organizované pro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hosty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(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sport a jinou zábavu (například kasino)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)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poskytuje obecné informace o hotelu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p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ráce úzce spojena s prací manažera slavnostních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příležitostí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Hotelový poradce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90000"/>
              </a:lnSpc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být připravený na různé potřeby zákazníků a mít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psychologické kvality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umožňují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cí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odhadnout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aktivity, které budou zákazníkům nejlépe vyhovovat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umět naslouchat a být dostupný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,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dostatek dovedností,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aby pochopil nové informace, komunikační technologie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 aby zvládl použití hotelové počítačové sítě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s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chop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nost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dorozumět se několika cizími jazyky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vyšší odborné vzdělání a speciální vyškolení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>
              <a:lnSpc>
                <a:spcPct val="90000"/>
              </a:lnSpc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znalost vnitřní struktury hotelu, která nabízí široký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sortiment aktivit, vhodná je také znalost programového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vybavení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Zprostředkovatel kulturních záležitostí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10000"/>
          </a:bodyPr>
          <a:lstStyle/>
          <a:p>
            <a:pPr marL="0" indent="0" algn="just"/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vytváří, formuje a podporuje konkrétní možnosti, jak se setkávat s uměním, historií a muzei v dané oblasti, pomáh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á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vytvořit systematickou a koordinovanou linii mezi nabídkou a poptávkou, aby mohl poskytnout co nejvíce možností této zábavy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mít povědomí o místním turistickém systému, o kulturních památkách a majitelích historických budov, kostelů a soukromých sbírek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shromažďování dat a sledování seznamu událostí, aby mohl navrhnout výlety, které si turisté mohou zakoupit u cestovních agentur, operátorů nebo agentur podporující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CR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atd.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Zprostředkovatel kulturních záležitostí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FontTx/>
              <a:buNone/>
            </a:pP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echnick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é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 odbor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né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dovednost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i :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marketing národního a místního cestovního ruchu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marketing kulturních služeb a servisů (strategie, cíle, cena atd.)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obchodní komunikace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znalosti o kulturním dědictví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ovládání počítače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techniky reklamy a veřejné vztahy;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techniky komunikace;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techniky organi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ce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zájezdů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Zprostředkovatel kulturních záležitostí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být tvořivý a musí mít dostatečný zájem o kulturu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o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rganizační a manažerské dovednosti užitečné pro řízení ekonomické a finanční stránky návrhu kulturních aktivit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komunikační dovednosti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-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vyžaduje stalé spojení s různými lidmi (autority, podnikatelé, umělci atd.)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 některých případech nutná komunikace v angličtině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vyšší odborné vzdělání doplněné speciálními kurzy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u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žitečné pracovní zkušenosti v zahraničí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 algn="just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během práce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různá školení o specifických problémech (techniky reklamy, kooperace s autoritami, sponzorské techniky)</a:t>
            </a:r>
          </a:p>
          <a:p>
            <a:pPr marL="0" indent="0" algn="just">
              <a:buFontTx/>
              <a:buNone/>
            </a:pPr>
            <a:endParaRPr lang="cs-CZ" dirty="0" smtClean="0">
              <a:latin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Potravinový a nápojový poradce </a:t>
            </a:r>
            <a:b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Beverage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manager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Font typeface="Wingdings" pitchFamily="2" charset="2"/>
              <a:buChar char="Ø"/>
            </a:pPr>
            <a:r>
              <a:rPr lang="cs-CZ" dirty="0"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shromažďuje data a informace o produktech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vysoké kvality v oblasti, ve které pracuje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(víno, med, obiloviny, masné produkty), aby je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mohl zahrnout do turistických cestopisů a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exkurzí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, n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abízené dovolené a výlety nemusí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být navrhovány pouze pro aktuální segmenty 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trhu cestovního ruchu, ale také např. pro školy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pPr marL="0" indent="0">
              <a:buFontTx/>
              <a:buNone/>
            </a:pP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Potravinový a nápojový poradce </a:t>
            </a:r>
            <a:b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Food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Beverage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u="sng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manager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3600" u="sng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7500" lnSpcReduction="20000"/>
          </a:bodyPr>
          <a:lstStyle/>
          <a:p>
            <a:pPr marL="0" indent="0">
              <a:buFontTx/>
              <a:buNone/>
            </a:pP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</a:rPr>
              <a:t>T</a:t>
            </a:r>
            <a:r>
              <a:rPr lang="cs-CZ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echnické a odborné dovednosti: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dobrá typologie a znalost výživy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legislativa sektoru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základy kuchařských technik a tradic;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organické a přírodní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potraviny</a:t>
            </a:r>
          </a:p>
          <a:p>
            <a:pPr marL="0" indent="0" algn="just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základy nauky o vínech</a:t>
            </a:r>
          </a:p>
          <a:p>
            <a:pPr marL="0" indent="0">
              <a:buFont typeface="Wingdings" pitchFamily="2" charset="2"/>
              <a:buChar char="Ø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navrhování stravy pro turisty</a:t>
            </a:r>
          </a:p>
          <a:p>
            <a:pPr marL="0" indent="0">
              <a:buFont typeface="Wingdings" pitchFamily="2" charset="2"/>
              <a:buChar char="Ø"/>
            </a:pP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vyšší vzdělání doplněného kurzy, pracovní zkušenosti ve výrobních podnicích a v řízení projektu výzkumu a rozvoje</a:t>
            </a:r>
            <a:endParaRPr lang="cs-CZ" dirty="0" smtClean="0">
              <a:solidFill>
                <a:srgbClr val="C00000"/>
              </a:solidFill>
              <a:latin typeface="Times New Roman" pitchFamily="18" charset="0"/>
            </a:endParaRPr>
          </a:p>
          <a:p>
            <a:pPr marL="0" indent="0">
              <a:buFontTx/>
              <a:buChar char="•"/>
            </a:pP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b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ěhem práce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navštěvovat školení a pořádat schůze s kolegy z jiných regionů a zemí</a:t>
            </a:r>
            <a:r>
              <a:rPr lang="cs-CZ" dirty="0" smtClean="0">
                <a:solidFill>
                  <a:srgbClr val="C00000"/>
                </a:solidFill>
                <a:latin typeface="Times New Roman" pitchFamily="18" charset="0"/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162472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TEST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694437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C0000"/>
                </a:solidFill>
              </a:rPr>
              <a:t>Odpovězte vlastními slovy a uveďte ukázku jednotlivých problematik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C00000"/>
                </a:solidFill>
              </a:rPr>
              <a:t>1.  V jakých zásadních činnostech spočívá práce </a:t>
            </a:r>
          </a:p>
          <a:p>
            <a:pPr marL="514350" indent="-514350"/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    manažera slavnostních příležitostí?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636912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C00000"/>
                </a:solidFill>
              </a:rPr>
              <a:t>2. Jakou činnost v hotelu vykonává hotelový </a:t>
            </a:r>
          </a:p>
          <a:p>
            <a:pPr marL="514350" indent="-514350"/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   poradce?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3717032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3. Jakou činností se zabývá </a:t>
            </a:r>
            <a:r>
              <a:rPr lang="cs-CZ" sz="2800" dirty="0">
                <a:solidFill>
                  <a:srgbClr val="C00000"/>
                </a:solidFill>
                <a:cs typeface="Times New Roman" pitchFamily="18" charset="0"/>
              </a:rPr>
              <a:t>z</a:t>
            </a:r>
            <a:r>
              <a:rPr lang="cs-CZ" sz="2800" dirty="0" smtClean="0">
                <a:solidFill>
                  <a:srgbClr val="C00000"/>
                </a:solidFill>
                <a:cs typeface="Times New Roman" pitchFamily="18" charset="0"/>
              </a:rPr>
              <a:t>prostředkovatel </a:t>
            </a:r>
          </a:p>
          <a:p>
            <a:r>
              <a:rPr lang="cs-CZ" sz="2800" dirty="0">
                <a:solidFill>
                  <a:srgbClr val="C00000"/>
                </a:solidFill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cs typeface="Times New Roman" pitchFamily="18" charset="0"/>
              </a:rPr>
              <a:t>   kulturních záležitostí</a:t>
            </a:r>
            <a:r>
              <a:rPr lang="cs-CZ" sz="2800" dirty="0" smtClean="0">
                <a:solidFill>
                  <a:srgbClr val="C00000"/>
                </a:solidFill>
              </a:rPr>
              <a:t> 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653136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4. Popište zásadní pracovní činnosti </a:t>
            </a:r>
            <a:r>
              <a:rPr lang="cs-CZ" sz="2800" dirty="0" err="1" smtClean="0">
                <a:solidFill>
                  <a:srgbClr val="C00000"/>
                </a:solidFill>
                <a:cs typeface="Times New Roman" pitchFamily="18" charset="0"/>
              </a:rPr>
              <a:t>Food</a:t>
            </a:r>
            <a:r>
              <a:rPr lang="cs-CZ" sz="2800" dirty="0" smtClean="0">
                <a:solidFill>
                  <a:srgbClr val="C00000"/>
                </a:solidFill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cs typeface="Times New Roman" pitchFamily="18" charset="0"/>
              </a:rPr>
              <a:t>and</a:t>
            </a:r>
            <a:r>
              <a:rPr lang="cs-CZ" sz="2800" dirty="0" smtClean="0">
                <a:solidFill>
                  <a:srgbClr val="C00000"/>
                </a:solidFill>
                <a:cs typeface="Times New Roman" pitchFamily="18" charset="0"/>
              </a:rPr>
              <a:t> </a:t>
            </a:r>
          </a:p>
          <a:p>
            <a:r>
              <a:rPr lang="cs-CZ" sz="2800" dirty="0">
                <a:solidFill>
                  <a:srgbClr val="C00000"/>
                </a:solidFill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cs typeface="Times New Roman" pitchFamily="18" charset="0"/>
              </a:rPr>
              <a:t>   </a:t>
            </a:r>
            <a:r>
              <a:rPr lang="cs-CZ" sz="2800" dirty="0" err="1" smtClean="0">
                <a:solidFill>
                  <a:srgbClr val="C00000"/>
                </a:solidFill>
                <a:cs typeface="Times New Roman" pitchFamily="18" charset="0"/>
              </a:rPr>
              <a:t>Beverage</a:t>
            </a:r>
            <a:r>
              <a:rPr lang="cs-CZ" sz="2800" dirty="0" smtClean="0">
                <a:solidFill>
                  <a:srgbClr val="C00000"/>
                </a:solidFill>
                <a:cs typeface="Times New Roman" pitchFamily="18" charset="0"/>
              </a:rPr>
              <a:t> </a:t>
            </a:r>
            <a:r>
              <a:rPr lang="cs-CZ" sz="2800" dirty="0" err="1" smtClean="0">
                <a:solidFill>
                  <a:srgbClr val="C00000"/>
                </a:solidFill>
                <a:cs typeface="Times New Roman" pitchFamily="18" charset="0"/>
              </a:rPr>
              <a:t>managera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5981218"/>
            <a:ext cx="4680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Děkuji za pozornost   -   Bc. Pavel Lang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744</Words>
  <Application>Microsoft Office PowerPoint</Application>
  <PresentationFormat>Předvádění na obrazovce (4:3)</PresentationFormat>
  <Paragraphs>189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Nové profesní profily  a konkurence </vt:lpstr>
      <vt:lpstr>Manažer slavnostních příležitostí </vt:lpstr>
      <vt:lpstr>Manažer slavnostních příležitostí </vt:lpstr>
      <vt:lpstr>Manažer slavnostních příležitostí </vt:lpstr>
      <vt:lpstr>Manažer organizace práce </vt:lpstr>
      <vt:lpstr>Manažer organizace práce </vt:lpstr>
      <vt:lpstr>Manažer organizace práce </vt:lpstr>
      <vt:lpstr>Manažer organizace práce </vt:lpstr>
      <vt:lpstr>Event manažer </vt:lpstr>
      <vt:lpstr>Event manažer </vt:lpstr>
      <vt:lpstr>Event manažer </vt:lpstr>
      <vt:lpstr>Hotelový poradce</vt:lpstr>
      <vt:lpstr>Hotelový poradce</vt:lpstr>
      <vt:lpstr>Zprostředkovatel kulturních záležitostí </vt:lpstr>
      <vt:lpstr>Zprostředkovatel kulturních záležitostí </vt:lpstr>
      <vt:lpstr>Zprostředkovatel kulturních záležitostí </vt:lpstr>
      <vt:lpstr>Potravinový a nápojový poradce  (Food and Beverage manager) </vt:lpstr>
      <vt:lpstr>Potravinový a nápojový poradce  (Food and Beverage manager) </vt:lpstr>
      <vt:lpstr>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Pavel</cp:lastModifiedBy>
  <cp:revision>7</cp:revision>
  <dcterms:created xsi:type="dcterms:W3CDTF">2014-01-05T11:28:02Z</dcterms:created>
  <dcterms:modified xsi:type="dcterms:W3CDTF">2014-01-05T12:19:45Z</dcterms:modified>
</cp:coreProperties>
</file>