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FF99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70B08-D42C-4614-BB72-62DE47EEC57D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1E257-F827-40D2-A550-D145855B68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70B08-D42C-4614-BB72-62DE47EEC57D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1E257-F827-40D2-A550-D145855B68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70B08-D42C-4614-BB72-62DE47EEC57D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1E257-F827-40D2-A550-D145855B68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70B08-D42C-4614-BB72-62DE47EEC57D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1E257-F827-40D2-A550-D145855B68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70B08-D42C-4614-BB72-62DE47EEC57D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1E257-F827-40D2-A550-D145855B68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70B08-D42C-4614-BB72-62DE47EEC57D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1E257-F827-40D2-A550-D145855B68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70B08-D42C-4614-BB72-62DE47EEC57D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1E257-F827-40D2-A550-D145855B68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70B08-D42C-4614-BB72-62DE47EEC57D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1E257-F827-40D2-A550-D145855B68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70B08-D42C-4614-BB72-62DE47EEC57D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1E257-F827-40D2-A550-D145855B68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70B08-D42C-4614-BB72-62DE47EEC57D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1E257-F827-40D2-A550-D145855B68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70B08-D42C-4614-BB72-62DE47EEC57D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1E257-F827-40D2-A550-D145855B68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>
            <a:alpha val="3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70B08-D42C-4614-BB72-62DE47EEC57D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1E257-F827-40D2-A550-D145855B68C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476375" y="1916113"/>
            <a:ext cx="6400800" cy="10795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1200" b="1" dirty="0" smtClean="0"/>
              <a:t>Číslo projektu školy 	CZ.1.07/1.5.00/34.0963 </a:t>
            </a:r>
          </a:p>
          <a:p>
            <a:pPr eaLnBrk="1" hangingPunct="1">
              <a:lnSpc>
                <a:spcPct val="90000"/>
              </a:lnSpc>
            </a:pPr>
            <a:r>
              <a:rPr lang="cs-CZ" sz="1200" b="1" dirty="0" smtClean="0"/>
              <a:t>Číslo a název šablony </a:t>
            </a:r>
          </a:p>
          <a:p>
            <a:pPr eaLnBrk="1" hangingPunct="1">
              <a:lnSpc>
                <a:spcPct val="90000"/>
              </a:lnSpc>
            </a:pPr>
            <a:r>
              <a:rPr lang="cs-CZ" sz="1200" b="1" dirty="0" smtClean="0"/>
              <a:t>klíčové aktivity 	III/2 Inovace a zkvalitnění výuky prostřednictvím ICT</a:t>
            </a:r>
          </a:p>
          <a:p>
            <a:pPr eaLnBrk="1" hangingPunct="1">
              <a:lnSpc>
                <a:spcPct val="90000"/>
              </a:lnSpc>
            </a:pPr>
            <a:r>
              <a:rPr lang="cs-CZ" sz="1200" b="1" dirty="0" smtClean="0"/>
              <a:t>Číslo materiálu	</a:t>
            </a:r>
            <a:r>
              <a:rPr lang="cs-CZ" sz="1200" b="1" dirty="0" smtClean="0"/>
              <a:t>VY_32_INOVACE_</a:t>
            </a:r>
            <a:r>
              <a:rPr lang="cs-CZ" sz="1200" b="1" dirty="0" err="1" smtClean="0"/>
              <a:t>OdP</a:t>
            </a:r>
            <a:r>
              <a:rPr lang="cs-CZ" sz="1200" b="1" dirty="0" smtClean="0"/>
              <a:t>_S3_19</a:t>
            </a:r>
            <a:endParaRPr lang="cs-CZ" sz="1200" b="1" dirty="0" smtClean="0"/>
          </a:p>
        </p:txBody>
      </p:sp>
      <p:pic>
        <p:nvPicPr>
          <p:cNvPr id="27651" name="obrázek 1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19250" y="333375"/>
            <a:ext cx="6011863" cy="1470025"/>
          </a:xfrm>
          <a:solidFill>
            <a:srgbClr val="FFFFFF"/>
          </a:solidFill>
        </p:spPr>
      </p:pic>
      <p:sp>
        <p:nvSpPr>
          <p:cNvPr id="27652" name="Text Box 6"/>
          <p:cNvSpPr txBox="1">
            <a:spLocks noChangeArrowheads="1"/>
          </p:cNvSpPr>
          <p:nvPr/>
        </p:nvSpPr>
        <p:spPr bwMode="auto">
          <a:xfrm>
            <a:off x="1476375" y="2852738"/>
            <a:ext cx="65532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dirty="0"/>
              <a:t>Popis výukového materiálu	</a:t>
            </a:r>
            <a:endParaRPr lang="cs-CZ" sz="1200" dirty="0" smtClean="0"/>
          </a:p>
          <a:p>
            <a:r>
              <a:rPr lang="cs-CZ" sz="1200" dirty="0" smtClean="0"/>
              <a:t>Název</a:t>
            </a:r>
            <a:r>
              <a:rPr lang="cs-CZ" sz="1200" dirty="0"/>
              <a:t>:			</a:t>
            </a:r>
            <a:r>
              <a:rPr lang="cs-CZ" sz="1200" dirty="0" smtClean="0"/>
              <a:t>Nové profesní profily a konkurence – </a:t>
            </a:r>
            <a:r>
              <a:rPr lang="cs-CZ" sz="1200" dirty="0" smtClean="0"/>
              <a:t>2. </a:t>
            </a:r>
            <a:r>
              <a:rPr lang="cs-CZ" sz="1200" dirty="0" smtClean="0"/>
              <a:t>profily  pouze v 			cestovním ruchu a hotelnictví</a:t>
            </a:r>
          </a:p>
          <a:p>
            <a:r>
              <a:rPr lang="cs-CZ" sz="1200" dirty="0" smtClean="0"/>
              <a:t>Autor:			Bc. Pavel Lang</a:t>
            </a:r>
          </a:p>
          <a:p>
            <a:r>
              <a:rPr lang="cs-CZ" sz="1200" dirty="0" smtClean="0"/>
              <a:t>Datum</a:t>
            </a:r>
            <a:r>
              <a:rPr lang="cs-CZ" sz="1200" dirty="0"/>
              <a:t>:			23.12.2013 </a:t>
            </a:r>
          </a:p>
          <a:p>
            <a:r>
              <a:rPr lang="cs-CZ" sz="1200" dirty="0"/>
              <a:t>Obor:			a) 65-41-L/01   Gastronomie  (nástavbové studium)</a:t>
            </a:r>
          </a:p>
          <a:p>
            <a:r>
              <a:rPr lang="cs-CZ" sz="1200" dirty="0"/>
              <a:t>			b) 65-41-L/01   Gastronomie</a:t>
            </a:r>
          </a:p>
          <a:p>
            <a:r>
              <a:rPr lang="cs-CZ" sz="1200" dirty="0"/>
              <a:t>Ročník:			a) - 2. ročník a b) - 4. ročník </a:t>
            </a:r>
          </a:p>
          <a:p>
            <a:r>
              <a:rPr lang="cs-CZ" sz="1200" dirty="0"/>
              <a:t>Předmět:			Hotelový provoz</a:t>
            </a:r>
          </a:p>
          <a:p>
            <a:r>
              <a:rPr lang="cs-CZ" sz="1200" dirty="0"/>
              <a:t>Anotace výukového materiálu</a:t>
            </a:r>
          </a:p>
          <a:p>
            <a:endParaRPr lang="cs-CZ" sz="1200" dirty="0"/>
          </a:p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27653" name="Obdélník 4"/>
          <p:cNvSpPr>
            <a:spLocks noChangeArrowheads="1"/>
          </p:cNvSpPr>
          <p:nvPr/>
        </p:nvSpPr>
        <p:spPr bwMode="auto">
          <a:xfrm>
            <a:off x="1476375" y="4652963"/>
            <a:ext cx="69119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dirty="0"/>
              <a:t>1. Materiál je určen pro výuku předmětu Hotelový provoz a je v souladu s ŠVP </a:t>
            </a:r>
          </a:p>
          <a:p>
            <a:r>
              <a:rPr lang="cs-CZ" sz="1200" dirty="0"/>
              <a:t>2. Materiál je prezentován žákům prostřednictvím ICT s výkladem a doplněním při  </a:t>
            </a:r>
          </a:p>
          <a:p>
            <a:r>
              <a:rPr lang="cs-CZ" sz="1200" dirty="0"/>
              <a:t>    současném použití učebnic Moderní řízení hotelového provozu (Ing. J. Beránek a kol., </a:t>
            </a:r>
          </a:p>
          <a:p>
            <a:r>
              <a:rPr lang="cs-CZ" sz="1200" dirty="0"/>
              <a:t>    </a:t>
            </a:r>
            <a:r>
              <a:rPr lang="cs-CZ" sz="1200" dirty="0" err="1"/>
              <a:t>Magconsulting</a:t>
            </a:r>
            <a:r>
              <a:rPr lang="cs-CZ" sz="1200" dirty="0"/>
              <a:t> 2013) a Cestovní ruch pro střední školy a pro veřejnost (D. Drobná a </a:t>
            </a:r>
          </a:p>
          <a:p>
            <a:r>
              <a:rPr lang="cs-CZ" sz="1200" dirty="0"/>
              <a:t>    E. Morávková, </a:t>
            </a:r>
            <a:r>
              <a:rPr lang="cs-CZ" sz="1200" dirty="0" err="1"/>
              <a:t>nakl</a:t>
            </a:r>
            <a:r>
              <a:rPr lang="cs-CZ" sz="1200" dirty="0"/>
              <a:t>. Fortuna Praha 2004)</a:t>
            </a:r>
          </a:p>
          <a:p>
            <a:r>
              <a:rPr lang="cs-CZ" sz="1200" dirty="0"/>
              <a:t>    Součástí materiálu je krátký test s označením odpovědí. Další formou zpětné vazby je </a:t>
            </a:r>
          </a:p>
          <a:p>
            <a:r>
              <a:rPr lang="cs-CZ" sz="1200" dirty="0"/>
              <a:t>    test jako souhrn několika realizovaných materiálů.	</a:t>
            </a:r>
          </a:p>
          <a:p>
            <a:r>
              <a:rPr lang="cs-CZ" sz="1200" dirty="0"/>
              <a:t>    Pro výuku je použit - PC s </a:t>
            </a:r>
            <a:r>
              <a:rPr lang="cs-CZ" sz="1200" dirty="0" err="1"/>
              <a:t>dataprojektorem</a:t>
            </a:r>
            <a:endParaRPr lang="cs-CZ" sz="1200" dirty="0"/>
          </a:p>
          <a:p>
            <a:r>
              <a:rPr lang="cs-CZ" sz="1200" dirty="0"/>
              <a:t>	              - interaktivní tabule</a:t>
            </a:r>
          </a:p>
          <a:p>
            <a:r>
              <a:rPr lang="cs-CZ" sz="1200" dirty="0"/>
              <a:t>	              - interaktivní </a:t>
            </a:r>
            <a:r>
              <a:rPr lang="cs-CZ" sz="1200" dirty="0" err="1"/>
              <a:t>dataprojektor</a:t>
            </a:r>
            <a:endParaRPr lang="cs-CZ" sz="1200" dirty="0"/>
          </a:p>
          <a:p>
            <a:r>
              <a:rPr lang="cs-CZ" sz="1200" dirty="0"/>
              <a:t>  	              - učebnice</a:t>
            </a:r>
          </a:p>
          <a:p>
            <a:r>
              <a:rPr lang="cs-CZ" sz="1200" dirty="0"/>
              <a:t>	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628800"/>
            <a:ext cx="7772400" cy="1470025"/>
          </a:xfrm>
        </p:spPr>
        <p:txBody>
          <a:bodyPr/>
          <a:lstStyle/>
          <a:p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Nové profesní profily </a:t>
            </a:r>
            <a:b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a konkurence</a:t>
            </a:r>
            <a:r>
              <a:rPr lang="cs-CZ" dirty="0" smtClean="0">
                <a:solidFill>
                  <a:srgbClr val="CC0000"/>
                </a:solidFill>
                <a:cs typeface="Times New Roman" pitchFamily="18" charset="0"/>
              </a:rPr>
              <a:t> </a:t>
            </a:r>
            <a:endParaRPr lang="cs-CZ" dirty="0">
              <a:solidFill>
                <a:srgbClr val="CC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3886200"/>
            <a:ext cx="7376864" cy="1752600"/>
          </a:xfrm>
        </p:spPr>
        <p:txBody>
          <a:bodyPr>
            <a:normAutofit/>
          </a:bodyPr>
          <a:lstStyle/>
          <a:p>
            <a:r>
              <a:rPr lang="cs-CZ" sz="36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</a:rPr>
              <a:t>. 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Nové profily pouze v cestovním ruchu a hotelnictví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1470025"/>
          </a:xfrm>
        </p:spPr>
        <p:txBody>
          <a:bodyPr/>
          <a:lstStyle/>
          <a:p>
            <a:r>
              <a:rPr lang="cs-CZ" u="sng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Manažer cateringu</a:t>
            </a:r>
            <a:endParaRPr lang="cs-CZ" u="sng" dirty="0">
              <a:solidFill>
                <a:srgbClr val="000099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628800"/>
            <a:ext cx="8280920" cy="5184576"/>
          </a:xfrm>
        </p:spPr>
        <p:txBody>
          <a:bodyPr>
            <a:normAutofit fontScale="85000" lnSpcReduction="10000"/>
          </a:bodyPr>
          <a:lstStyle/>
          <a:p>
            <a:pPr algn="l">
              <a:buFont typeface="Arial" pitchFamily="34" charset="0"/>
              <a:buChar char="•"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pracuje buď sám za sebe nebo pro asociaci </a:t>
            </a:r>
          </a:p>
          <a:p>
            <a:pPr algn="l"/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obchodníků, nebo v obchodních centrech a je odpovědný </a:t>
            </a:r>
          </a:p>
          <a:p>
            <a:pPr algn="l"/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za plánování a koordinaci všech fází potřebných </a:t>
            </a:r>
          </a:p>
          <a:p>
            <a:pPr algn="l"/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 založení cateringového obchodu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pPr algn="l">
              <a:buFontTx/>
              <a:buChar char="•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využívá metod obchodního managementu, aby </a:t>
            </a:r>
          </a:p>
          <a:p>
            <a:pPr algn="l"/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vytvořil model výroby, který identifikuje profily </a:t>
            </a:r>
          </a:p>
          <a:p>
            <a:pPr algn="l"/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zákazníků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pPr algn="l">
              <a:buFontTx/>
              <a:buChar char="•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a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nalyzuje, jaké umístění by bylo optimální co se týče </a:t>
            </a:r>
          </a:p>
          <a:p>
            <a:pPr algn="l"/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plánování a sociálních parametrů.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Identifikuje </a:t>
            </a:r>
          </a:p>
          <a:p>
            <a:pPr algn="l"/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 definuje, jaké typy produktů a pokrmů se budou nabízet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pPr>
              <a:buFontTx/>
              <a:buChar char="•"/>
            </a:pPr>
            <a:endParaRPr lang="cs-CZ" u="sng" dirty="0" smtClean="0">
              <a:solidFill>
                <a:srgbClr val="C00000"/>
              </a:solidFill>
              <a:latin typeface="Times New Roman" pitchFamily="18" charset="0"/>
            </a:endParaRPr>
          </a:p>
          <a:p>
            <a:pPr algn="l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Manažer cateringu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268760"/>
            <a:ext cx="8229600" cy="5328592"/>
          </a:xfrm>
        </p:spPr>
        <p:txBody>
          <a:bodyPr>
            <a:normAutofit fontScale="92500" lnSpcReduction="20000"/>
          </a:bodyPr>
          <a:lstStyle/>
          <a:p>
            <a:r>
              <a:rPr lang="cs-CZ" u="sng" dirty="0" smtClean="0">
                <a:solidFill>
                  <a:srgbClr val="C00000"/>
                </a:solidFill>
                <a:latin typeface="Times New Roman" pitchFamily="18" charset="0"/>
              </a:rPr>
              <a:t>T</a:t>
            </a:r>
            <a:r>
              <a:rPr lang="cs-CZ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echnick</a:t>
            </a:r>
            <a:r>
              <a:rPr lang="cs-CZ" u="sng" dirty="0" smtClean="0">
                <a:solidFill>
                  <a:srgbClr val="C00000"/>
                </a:solidFill>
                <a:latin typeface="Times New Roman" pitchFamily="18" charset="0"/>
              </a:rPr>
              <a:t>é</a:t>
            </a:r>
            <a:r>
              <a:rPr lang="cs-CZ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a odborn</a:t>
            </a:r>
            <a:r>
              <a:rPr lang="cs-CZ" u="sng" dirty="0" smtClean="0">
                <a:solidFill>
                  <a:srgbClr val="C00000"/>
                </a:solidFill>
                <a:latin typeface="Times New Roman" pitchFamily="18" charset="0"/>
              </a:rPr>
              <a:t>é</a:t>
            </a:r>
            <a:r>
              <a:rPr lang="cs-CZ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znalost</a:t>
            </a:r>
            <a:r>
              <a:rPr lang="cs-CZ" u="sng" dirty="0" smtClean="0">
                <a:solidFill>
                  <a:srgbClr val="C00000"/>
                </a:solidFill>
                <a:latin typeface="Times New Roman" pitchFamily="18" charset="0"/>
              </a:rPr>
              <a:t>i :</a:t>
            </a:r>
          </a:p>
          <a:p>
            <a:pPr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organizace cateringového obchodu</a:t>
            </a:r>
          </a:p>
          <a:p>
            <a:pPr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analyzování nákladů a účtování</a:t>
            </a:r>
          </a:p>
          <a:p>
            <a:pPr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metody a procedury pro standardizaci</a:t>
            </a:r>
          </a:p>
          <a:p>
            <a:pPr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techniky oceňování pokrmů</a:t>
            </a:r>
          </a:p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znalost v ovládání </a:t>
            </a:r>
            <a:r>
              <a:rPr lang="cs-CZ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gastro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technologií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znalost ovládání počítače</a:t>
            </a:r>
            <a:endParaRPr lang="cs-CZ" u="sng" dirty="0" smtClean="0">
              <a:solidFill>
                <a:srgbClr val="C00000"/>
              </a:solidFill>
              <a:latin typeface="Times New Roman" pitchFamily="18" charset="0"/>
            </a:endParaRP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dobrá typologie potravin</a:t>
            </a:r>
            <a:endParaRPr lang="cs-CZ" dirty="0" smtClean="0">
              <a:solidFill>
                <a:srgbClr val="C00000"/>
              </a:solidFill>
              <a:latin typeface="Times New Roman" pitchFamily="18" charset="0"/>
            </a:endParaRP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techniky vytváření menu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techniky prodeje</a:t>
            </a:r>
          </a:p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analýza investičních možností</a:t>
            </a:r>
            <a:endParaRPr lang="cs-CZ" dirty="0" smtClean="0">
              <a:solidFill>
                <a:srgbClr val="C00000"/>
              </a:solidFill>
            </a:endParaRPr>
          </a:p>
          <a:p>
            <a:endParaRPr lang="cs-CZ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Manažer cateringu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/>
            <a:r>
              <a:rPr lang="cs-CZ" dirty="0" smtClean="0"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požadováno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osvědčení, nejlépe z ekonomické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nebo z podobné oblasti, doplněné speciálními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kurzy, </a:t>
            </a:r>
          </a:p>
          <a:p>
            <a:pPr marL="0" indent="0"/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pracovní zkušenosti v zahraničí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pPr marL="0" indent="0" algn="just">
              <a:buFontTx/>
              <a:buChar char="•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b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ěhem práce doporučeno navštěvovat školení o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různých problémech, jako je financování,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organizace práce, rozpočtování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endParaRPr lang="cs-CZ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Koordinátor kvality</a:t>
            </a:r>
            <a:r>
              <a:rPr lang="cs-CZ" u="sng" dirty="0" smtClean="0">
                <a:solidFill>
                  <a:srgbClr val="000099"/>
                </a:solidFill>
                <a:latin typeface="Times New Roman" pitchFamily="18" charset="0"/>
              </a:rPr>
              <a:t> </a:t>
            </a:r>
            <a:endParaRPr lang="cs-CZ" dirty="0">
              <a:solidFill>
                <a:srgbClr val="000099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43397"/>
            <a:ext cx="8229600" cy="4525963"/>
          </a:xfrm>
        </p:spPr>
        <p:txBody>
          <a:bodyPr>
            <a:normAutofit/>
          </a:bodyPr>
          <a:lstStyle/>
          <a:p>
            <a:pPr marL="0" indent="0">
              <a:buFontTx/>
              <a:buChar char="•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je odpovědný za zajištění poskytování služeb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ysoké kvality a spokojenosti hostů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 hotelového personálu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pPr marL="0" indent="0">
              <a:buNone/>
            </a:pPr>
            <a:endParaRPr lang="cs-CZ" dirty="0" smtClean="0">
              <a:solidFill>
                <a:srgbClr val="C00000"/>
              </a:solidFill>
              <a:latin typeface="Times New Roman" pitchFamily="18" charset="0"/>
            </a:endParaRPr>
          </a:p>
          <a:p>
            <a:pPr marL="0" indent="0">
              <a:buFontTx/>
              <a:buChar char="•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pracuje buď jako člen hotelového personálu,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nebo jako poradce pro firmy specializující se na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hotelové služby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Koordinátor kvality</a:t>
            </a:r>
            <a:r>
              <a:rPr lang="cs-CZ" u="sng" dirty="0" smtClean="0">
                <a:solidFill>
                  <a:srgbClr val="000099"/>
                </a:solidFill>
                <a:latin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85000" lnSpcReduction="10000"/>
          </a:bodyPr>
          <a:lstStyle/>
          <a:p>
            <a:pPr marL="0" indent="0">
              <a:buFontTx/>
              <a:buNone/>
            </a:pPr>
            <a:r>
              <a:rPr lang="cs-CZ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Hlavními úkoly koordinátora kvality jsou:</a:t>
            </a:r>
            <a:endParaRPr lang="cs-CZ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analyzování dotazníku vyplněného hotelovými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hosty pro získání informací o úrovni jejich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spokojenosti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shromažďování informací a analyzování různých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problémů, projednávání těchto problémů s odborníky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analyzování úrovně spokojenosti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personálu: pracovní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prostředí, pracovní podmínky, postoj k zákazníkům,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úroveň iniciativy, pokud čelí složitým situacím,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problémům, stížnostem apod.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Koordinátor kvality</a:t>
            </a:r>
            <a:r>
              <a:rPr lang="cs-CZ" u="sng" dirty="0" smtClean="0">
                <a:solidFill>
                  <a:srgbClr val="000099"/>
                </a:solidFill>
                <a:latin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týdenní setkání s odborníky pro odhadnutí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úrovně kvality služeb a vytvoření návrhů na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zlepšení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navrhování odměn a uznání pro pracovníky,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kteří podstatně přispěli ke zlepšení kvality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kontrola kvality zevnějšku;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organizování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školení o problémech kvality pro personál</a:t>
            </a:r>
            <a:endParaRPr lang="cs-CZ" dirty="0" smtClean="0">
              <a:solidFill>
                <a:srgbClr val="C00000"/>
              </a:solidFill>
              <a:latin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Koordinátor kvality</a:t>
            </a:r>
            <a:r>
              <a:rPr lang="cs-CZ" u="sng" dirty="0" smtClean="0">
                <a:solidFill>
                  <a:srgbClr val="000099"/>
                </a:solidFill>
                <a:latin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97152"/>
          </a:xfrm>
        </p:spPr>
        <p:txBody>
          <a:bodyPr>
            <a:normAutofit fontScale="85000" lnSpcReduction="20000"/>
          </a:bodyPr>
          <a:lstStyle/>
          <a:p>
            <a:pPr marL="0" indent="0">
              <a:buFontTx/>
              <a:buNone/>
            </a:pPr>
            <a:r>
              <a:rPr lang="cs-CZ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Technické znalosti, které tvoří dobrého koordinátora kvality:</a:t>
            </a:r>
            <a:r>
              <a:rPr lang="cs-CZ" u="sng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dobrá znalost hotelového obchodu</a:t>
            </a:r>
          </a:p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dobré vyškolení o problémech kvality: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spokojenost zákazníků uvnitř i mimo hotel, metody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oceňování</a:t>
            </a:r>
          </a:p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znalost alespoň jednoho cizího jazyka</a:t>
            </a:r>
            <a:endParaRPr lang="cs-CZ" dirty="0" smtClean="0">
              <a:solidFill>
                <a:srgbClr val="C00000"/>
              </a:solidFill>
              <a:latin typeface="Times New Roman" pitchFamily="18" charset="0"/>
            </a:endParaRPr>
          </a:p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schopnost naslouchaní a teamové práce, komunikační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dovednosti, taktnost a objektivit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a</a:t>
            </a:r>
          </a:p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schopen dobrého přístupu proti překážkám, které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mohou být překonány pouze jeho velkolepou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hierarchickou autoritou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,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vůdčí schopnosti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Koordinátor kvality</a:t>
            </a:r>
            <a:r>
              <a:rPr lang="cs-CZ" u="sng" dirty="0" smtClean="0">
                <a:solidFill>
                  <a:srgbClr val="000099"/>
                </a:solidFill>
                <a:latin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69160"/>
          </a:xfrm>
        </p:spPr>
        <p:txBody>
          <a:bodyPr>
            <a:normAutofit fontScale="92500" lnSpcReduction="10000"/>
          </a:bodyPr>
          <a:lstStyle/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organizační schopnostmi, tvořivost, iniciativní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duch, samostatnost, schopnost pozorovat a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analyzovat a mít zájem o jinou kulturu a jiné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způsoby myšlení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vysokoškolské vzdělání, nejlépe v oblasti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CR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hotelového managementu nebo organizace práce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u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žitečné dřívější zkušenosti v oboru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b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ěhem práce stál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é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zlepšování dovedností a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sledování změn v metodách kvality a hotelovém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obchodu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Kulturní referent</a:t>
            </a:r>
            <a:r>
              <a:rPr lang="cs-CZ" sz="3200" dirty="0" smtClean="0">
                <a:solidFill>
                  <a:srgbClr val="000099"/>
                </a:solidFill>
                <a:latin typeface="Times New Roman" pitchFamily="18" charset="0"/>
              </a:rPr>
              <a:t> </a:t>
            </a:r>
            <a:endParaRPr lang="cs-CZ" dirty="0">
              <a:solidFill>
                <a:srgbClr val="000099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90000"/>
              </a:lnSpc>
              <a:buFontTx/>
              <a:buChar char="•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pouze v sezónních hotelech, kde byla ještě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donedávna nízká úroveň možností zábavy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pPr marL="0" indent="0">
              <a:lnSpc>
                <a:spcPct val="90000"/>
              </a:lnSpc>
              <a:buFontTx/>
              <a:buChar char="•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 c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íl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: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povzbuzení komunikace mezi hosty a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zajistit, aby se cítili jako doma</a:t>
            </a:r>
            <a:endParaRPr lang="cs-CZ" dirty="0" smtClean="0">
              <a:solidFill>
                <a:srgbClr val="C00000"/>
              </a:solidFill>
              <a:latin typeface="Times New Roman" pitchFamily="18" charset="0"/>
            </a:endParaRPr>
          </a:p>
          <a:p>
            <a:pPr marL="0" indent="0">
              <a:lnSpc>
                <a:spcPct val="90000"/>
              </a:lnSpc>
              <a:buFontTx/>
              <a:buChar char="•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schop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nost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organizovat všechny druhy aktivit: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sport, hry, sociální a kulturní aktivity, program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pro děti, dobrodružné aktivity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pPr marL="0" indent="0">
              <a:lnSpc>
                <a:spcPct val="90000"/>
              </a:lnSpc>
              <a:buFontTx/>
              <a:buChar char="•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koordinovat, podporovat a vést takovou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zábavu, která bude vyhovovat hostům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Kulturní referent</a:t>
            </a:r>
            <a:r>
              <a:rPr lang="cs-CZ" sz="3200" dirty="0" smtClean="0">
                <a:solidFill>
                  <a:srgbClr val="000099"/>
                </a:solidFill>
                <a:latin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589240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90000"/>
              </a:lnSpc>
              <a:buFontTx/>
              <a:buNone/>
            </a:pPr>
            <a:r>
              <a:rPr lang="cs-CZ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Odpovědnosti a úkoly :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pPr marL="0" indent="0" algn="just"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vytvoření seznamu akcí, které budou vyhovovat 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různým typům hostů: podle věku, spříznění nebo 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zájmu.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S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eznam musí být flexibilní a 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přizpůsobivý, pokud nastane situace, kdy není po 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navržených akcích žádná poptávka</a:t>
            </a:r>
          </a:p>
          <a:p>
            <a:pPr marL="0" indent="0" algn="just"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navrhnout nezbytné lidské a technické zdroje a 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vybavení</a:t>
            </a:r>
          </a:p>
          <a:p>
            <a:pPr marL="0" indent="0" algn="just"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sestavit rozpočet událostí</a:t>
            </a:r>
          </a:p>
          <a:p>
            <a:pPr marL="0" indent="0" algn="just"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organizovat teamovou práci</a:t>
            </a:r>
          </a:p>
          <a:p>
            <a:pPr marL="0" indent="0" algn="just"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kontrolovat a monitorovat práci každého 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pořadatele akce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koordinovat praktickou aplikaci seznamu akcí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 ostatními odděleními</a:t>
            </a:r>
            <a:endParaRPr lang="cs-CZ" dirty="0" smtClean="0">
              <a:solidFill>
                <a:srgbClr val="C00000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Kulturní referent</a:t>
            </a:r>
            <a:r>
              <a:rPr lang="cs-CZ" sz="3200" dirty="0" smtClean="0">
                <a:solidFill>
                  <a:srgbClr val="000099"/>
                </a:solidFill>
                <a:latin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FontTx/>
              <a:buNone/>
            </a:pPr>
            <a:r>
              <a:rPr lang="cs-CZ" u="sng" dirty="0" smtClean="0">
                <a:solidFill>
                  <a:srgbClr val="C00000"/>
                </a:solidFill>
                <a:latin typeface="Times New Roman" pitchFamily="18" charset="0"/>
              </a:rPr>
              <a:t>Dovednosti: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obsáhlé kulturní a multikulturní znalosti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znalosti kultury vysoké úrovně</a:t>
            </a:r>
          </a:p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znalost cizích jazyků</a:t>
            </a:r>
            <a:endParaRPr lang="cs-CZ" dirty="0" smtClean="0">
              <a:solidFill>
                <a:srgbClr val="C00000"/>
              </a:solidFill>
              <a:latin typeface="Times New Roman" pitchFamily="18" charset="0"/>
            </a:endParaRPr>
          </a:p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obsáhlé vzdělání začínající vysokoškolským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vzděláním doplněným specifickým vyškolením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 oblasti zábavy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užitečná zkušenost v práci pořadatele akcí nebo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organizátora aktivit pro skupinky turistů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Kulturní referent</a:t>
            </a:r>
            <a:r>
              <a:rPr lang="cs-CZ" sz="3200" dirty="0" smtClean="0">
                <a:solidFill>
                  <a:srgbClr val="000099"/>
                </a:solidFill>
                <a:latin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484784"/>
            <a:ext cx="9036496" cy="5256584"/>
          </a:xfrm>
        </p:spPr>
        <p:txBody>
          <a:bodyPr>
            <a:normAutofit lnSpcReduction="10000"/>
          </a:bodyPr>
          <a:lstStyle/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pokračující školení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b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ěhem práce v oblasti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technik zábavy, technik motivace a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participace, v oblasti způsobů identifikace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poptávky pocházející z nových skupin,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znalostí nových zábavných aktivit a školení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 oblasti nových zdrojů potřebných pro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zábavné aktivity: osvětlení, zvuk, multimedia atd.</a:t>
            </a:r>
            <a:endParaRPr lang="cs-CZ" dirty="0" smtClean="0">
              <a:solidFill>
                <a:srgbClr val="C00000"/>
              </a:solidFill>
              <a:latin typeface="Times New Roman" pitchFamily="18" charset="0"/>
            </a:endParaRPr>
          </a:p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zlepšování svých multikulturních a jazykových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znalostí</a:t>
            </a:r>
            <a:endParaRPr lang="cs-CZ" dirty="0" smtClean="0">
              <a:solidFill>
                <a:srgbClr val="C00000"/>
              </a:solidFill>
              <a:latin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Manažer ubytování</a:t>
            </a:r>
            <a:r>
              <a:rPr lang="cs-CZ" dirty="0" smtClean="0">
                <a:solidFill>
                  <a:srgbClr val="000099"/>
                </a:solidFill>
                <a:latin typeface="Times New Roman" pitchFamily="18" charset="0"/>
              </a:rPr>
              <a:t> </a:t>
            </a:r>
            <a:endParaRPr lang="cs-CZ" dirty="0">
              <a:solidFill>
                <a:srgbClr val="000099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koordinuje denní práci na recepci, na patrech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 jednotlivých odděleních a v některých případech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plánování, rezervování a proces ubytování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(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podobné úkolům zástupce ředitele hotelu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)</a:t>
            </a:r>
          </a:p>
          <a:p>
            <a:pPr marL="0" indent="0">
              <a:lnSpc>
                <a:spcPct val="90000"/>
              </a:lnSpc>
              <a:buNone/>
            </a:pPr>
            <a:endParaRPr lang="cs-CZ" dirty="0" smtClean="0">
              <a:solidFill>
                <a:srgbClr val="C00000"/>
              </a:solidFill>
              <a:latin typeface="Times New Roman" pitchFamily="18" charset="0"/>
            </a:endParaRPr>
          </a:p>
          <a:p>
            <a:pPr marL="0" indent="0" algn="just">
              <a:lnSpc>
                <a:spcPct val="90000"/>
              </a:lnSpc>
              <a:buFontTx/>
              <a:buNone/>
            </a:pPr>
            <a:r>
              <a:rPr lang="cs-CZ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Hlavní úkoly této profese jsou:</a:t>
            </a:r>
            <a:endParaRPr lang="cs-CZ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Char char="v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plánování, koordinování a kontrolování všech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služeb spojených s ubytováním zákazníků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;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rezervování, práce na recepci, </a:t>
            </a:r>
            <a:r>
              <a:rPr lang="cs-CZ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housekeeping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práce v prádelně, údržba atd.</a:t>
            </a:r>
          </a:p>
          <a:p>
            <a:pPr marL="0" indent="0">
              <a:lnSpc>
                <a:spcPct val="90000"/>
              </a:lnSpc>
              <a:buNone/>
            </a:pPr>
            <a:endParaRPr lang="cs-CZ" dirty="0" smtClean="0">
              <a:solidFill>
                <a:srgbClr val="C00000"/>
              </a:solidFill>
              <a:latin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Manažer ubytování</a:t>
            </a:r>
            <a:r>
              <a:rPr lang="cs-CZ" dirty="0" smtClean="0">
                <a:solidFill>
                  <a:srgbClr val="000099"/>
                </a:solidFill>
                <a:latin typeface="Times New Roman" pitchFamily="18" charset="0"/>
              </a:rPr>
              <a:t> </a:t>
            </a:r>
            <a:endParaRPr lang="cs-CZ" dirty="0">
              <a:solidFill>
                <a:srgbClr val="000099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90000"/>
              </a:lnSpc>
              <a:buFont typeface="Wingdings" pitchFamily="2" charset="2"/>
              <a:buChar char="v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spolupracovat s ostatními odděleními, zejména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 oblasti sladění všech záležitostí spojených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 nabídkou, rezervováním </a:t>
            </a:r>
            <a:b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a prodejem pokojů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Char char="v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monitorování prodeje pokojů, úrovně ubytování,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cenových změn atd.;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Char char="v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navrhování schémat nabídky a prodeje pokojů,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cen a tarifů, které se týkají poptávky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Char char="v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zajištění dobré komunikace mezi všemi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odděleními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odpovědnými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za udržování vybavení a zařízení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hotelu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Char char="v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kontrolování kvality ubytovacích služeb.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Manažer ubytování</a:t>
            </a:r>
            <a:r>
              <a:rPr lang="cs-CZ" dirty="0" smtClean="0">
                <a:solidFill>
                  <a:srgbClr val="000099"/>
                </a:solidFill>
                <a:latin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FontTx/>
              <a:buNone/>
            </a:pPr>
            <a:r>
              <a:rPr lang="cs-CZ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Profese manažera ubytování vyžaduje následující dovednosti:</a:t>
            </a:r>
            <a:endParaRPr lang="cs-CZ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dobré obchodní vzdělání a znalosti hotelnictví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ovládání většiny počítačových programů pro hotelový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management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vůdčí dovednosti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iniciativní duch a schopnost předvídat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smysl pro odpovědnost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schopnost teamové spolupráce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organizační dovednosti</a:t>
            </a:r>
            <a:endParaRPr lang="cs-CZ" dirty="0" smtClean="0">
              <a:solidFill>
                <a:srgbClr val="C00000"/>
              </a:solidFill>
              <a:latin typeface="Times New Roman" pitchFamily="18" charset="0"/>
            </a:endParaRPr>
          </a:p>
          <a:p>
            <a:pPr marL="0" indent="0" algn="just">
              <a:buFontTx/>
              <a:buChar char="•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Manažer ubytování</a:t>
            </a:r>
            <a:r>
              <a:rPr lang="cs-CZ" dirty="0" smtClean="0">
                <a:solidFill>
                  <a:srgbClr val="000099"/>
                </a:solidFill>
                <a:latin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FontTx/>
              <a:buChar char="•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vysokoškolské vzdělání společně se speciální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kvalifikací v obchodním managementu,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CR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nebo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hotelnictví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pPr marL="0" indent="0">
              <a:buFontTx/>
              <a:buChar char="•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zkušenosti s hotelovou recepcí a výborná znalost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anglického jazyka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pPr marL="0" indent="0">
              <a:buFontTx/>
              <a:buChar char="•"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vhodná školení v následujících oblastech: hotelový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management, zejména z obchodního a ekonomického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hlediska, nové počítačové systémy pro hotely,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organizace práce, regionální, národní a celosvětová 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nabídka hotelových služeb a multikulturní znalosti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74440" cy="11430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TEST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123728" y="40466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CC0000"/>
                </a:solidFill>
              </a:rPr>
              <a:t>Odpovězte vlastními slovy a uveďte ukázku jednotlivých problematik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1124744"/>
            <a:ext cx="76328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cs-CZ" sz="2800" dirty="0" smtClean="0">
                <a:solidFill>
                  <a:srgbClr val="FF0000"/>
                </a:solidFill>
              </a:rPr>
              <a:t>1. Popište Vámi požadované kvalifikační požadavky </a:t>
            </a:r>
          </a:p>
          <a:p>
            <a:pPr marL="514350" indent="-514350"/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   na pracovníka na pozici manažer cateringu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2113692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2. Jaké jsou hlavní úkoly 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koordinátora kvality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2852936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3. Objasněte </a:t>
            </a:r>
            <a:r>
              <a:rPr lang="cs-CZ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dpovědnosti a úkoly pracovníka na </a:t>
            </a:r>
          </a:p>
          <a:p>
            <a:r>
              <a:rPr lang="cs-CZ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pozici kulturního referenta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4005064"/>
            <a:ext cx="7776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4.</a:t>
            </a:r>
            <a:r>
              <a:rPr lang="cs-CZ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Profese manažera ubytování vyžaduje následující </a:t>
            </a:r>
          </a:p>
          <a:p>
            <a:r>
              <a:rPr lang="cs-CZ" sz="2800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   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dovednosti: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560" y="5085184"/>
            <a:ext cx="79208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5. Jaké dovednosti vyžaduje profese manažera </a:t>
            </a:r>
          </a:p>
          <a:p>
            <a:r>
              <a:rPr lang="cs-CZ" sz="2800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   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ubytování?</a:t>
            </a:r>
          </a:p>
          <a:p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267744" y="6165304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0070C0"/>
                </a:solidFill>
              </a:rPr>
              <a:t>Děkuji za pozornost   -   Bc. Pavel Lang</a:t>
            </a:r>
            <a:endParaRPr lang="cs-CZ" sz="20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632</Words>
  <Application>Microsoft Office PowerPoint</Application>
  <PresentationFormat>Předvádění na obrazovce (4:3)</PresentationFormat>
  <Paragraphs>213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sady Office</vt:lpstr>
      <vt:lpstr>Snímek 1</vt:lpstr>
      <vt:lpstr>Nové profesní profily  a konkurence </vt:lpstr>
      <vt:lpstr>Manažer cateringu</vt:lpstr>
      <vt:lpstr>Manažer cateringu</vt:lpstr>
      <vt:lpstr>Manažer cateringu</vt:lpstr>
      <vt:lpstr>Koordinátor kvality </vt:lpstr>
      <vt:lpstr>Koordinátor kvality </vt:lpstr>
      <vt:lpstr>Koordinátor kvality </vt:lpstr>
      <vt:lpstr>Koordinátor kvality </vt:lpstr>
      <vt:lpstr>Koordinátor kvality </vt:lpstr>
      <vt:lpstr>Kulturní referent </vt:lpstr>
      <vt:lpstr>Kulturní referent </vt:lpstr>
      <vt:lpstr>Kulturní referent </vt:lpstr>
      <vt:lpstr>Kulturní referent </vt:lpstr>
      <vt:lpstr>Manažer ubytování </vt:lpstr>
      <vt:lpstr>Manažer ubytování </vt:lpstr>
      <vt:lpstr>Manažer ubytování </vt:lpstr>
      <vt:lpstr>Manažer ubytování </vt:lpstr>
      <vt:lpstr>TEST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Pavel</dc:creator>
  <cp:lastModifiedBy>Pavel</cp:lastModifiedBy>
  <cp:revision>5</cp:revision>
  <dcterms:created xsi:type="dcterms:W3CDTF">2014-01-05T12:20:38Z</dcterms:created>
  <dcterms:modified xsi:type="dcterms:W3CDTF">2014-01-05T13:07:20Z</dcterms:modified>
</cp:coreProperties>
</file>