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2" r:id="rId2"/>
    <p:sldId id="265" r:id="rId3"/>
    <p:sldId id="263" r:id="rId4"/>
    <p:sldId id="261" r:id="rId5"/>
    <p:sldId id="258" r:id="rId6"/>
    <p:sldId id="260" r:id="rId7"/>
    <p:sldId id="264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F0C64F2F-E83F-4B77-8640-685E72A877F5}">
          <p14:sldIdLst>
            <p14:sldId id="262"/>
            <p14:sldId id="265"/>
            <p14:sldId id="263"/>
            <p14:sldId id="261"/>
            <p14:sldId id="258"/>
            <p14:sldId id="260"/>
            <p14:sldId id="264"/>
            <p14:sldId id="266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559" autoAdjust="0"/>
    <p:restoredTop sz="94660"/>
  </p:normalViewPr>
  <p:slideViewPr>
    <p:cSldViewPr>
      <p:cViewPr varScale="1">
        <p:scale>
          <a:sx n="100" d="100"/>
          <a:sy n="100" d="100"/>
        </p:scale>
        <p:origin x="-25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AA4F9-7E0F-4781-9B96-BBAD3B1CD6DC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774C254-16AC-4108-AD35-6B403AC3F1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AA4F9-7E0F-4781-9B96-BBAD3B1CD6DC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774C254-16AC-4108-AD35-6B403AC3F1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AA4F9-7E0F-4781-9B96-BBAD3B1CD6DC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4C254-16AC-4108-AD35-6B403AC3F1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AA4F9-7E0F-4781-9B96-BBAD3B1CD6DC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4C254-16AC-4108-AD35-6B403AC3F1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AA4F9-7E0F-4781-9B96-BBAD3B1CD6DC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4774C254-16AC-4108-AD35-6B403AC3F1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AA4F9-7E0F-4781-9B96-BBAD3B1CD6DC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4C254-16AC-4108-AD35-6B403AC3F1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AA4F9-7E0F-4781-9B96-BBAD3B1CD6DC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4C254-16AC-4108-AD35-6B403AC3F1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AA4F9-7E0F-4781-9B96-BBAD3B1CD6DC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4C254-16AC-4108-AD35-6B403AC3F1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AA4F9-7E0F-4781-9B96-BBAD3B1CD6DC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4C254-16AC-4108-AD35-6B403AC3F1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AA4F9-7E0F-4781-9B96-BBAD3B1CD6DC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4C254-16AC-4108-AD35-6B403AC3F1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AA4F9-7E0F-4781-9B96-BBAD3B1CD6DC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4C254-16AC-4108-AD35-6B403AC3F1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D4AA4F9-7E0F-4781-9B96-BBAD3B1CD6DC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774C254-16AC-4108-AD35-6B403AC3F1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masada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Poloha a přístup na pevnost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09889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3568" y="260648"/>
            <a:ext cx="5759450" cy="1258570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536215170"/>
              </p:ext>
            </p:extLst>
          </p:nvPr>
        </p:nvGraphicFramePr>
        <p:xfrm>
          <a:off x="611560" y="2132856"/>
          <a:ext cx="7115047" cy="4093424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872208"/>
                <a:gridCol w="5242839"/>
              </a:tblGrid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Číslo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projektu </a:t>
                      </a:r>
                      <a:endParaRPr lang="cs-CZ" sz="11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 pitchFamily="34" charset="0"/>
                          <a:ea typeface="Calibri"/>
                          <a:cs typeface="Arial" pitchFamily="34" charset="0"/>
                        </a:rPr>
                        <a:t>CZ.1.07/1.5.00/34.0950</a:t>
                      </a:r>
                      <a:endParaRPr lang="cs-CZ" sz="1100" dirty="0">
                        <a:effectLst/>
                        <a:latin typeface="Calibri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Kódování materiálu</a:t>
                      </a:r>
                      <a:endParaRPr lang="cs-CZ" sz="11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 pitchFamily="34" charset="0"/>
                          <a:ea typeface="Calibri"/>
                          <a:cs typeface="Arial" pitchFamily="34" charset="0"/>
                        </a:rPr>
                        <a:t>VY_32_INOVACE_dej2_zdk</a:t>
                      </a:r>
                      <a:r>
                        <a:rPr lang="cs-CZ" sz="1200" baseline="0" dirty="0" smtClean="0">
                          <a:effectLst/>
                          <a:latin typeface="Calibri" pitchFamily="34" charset="0"/>
                          <a:ea typeface="Calibri"/>
                          <a:cs typeface="Arial" pitchFamily="34" charset="0"/>
                        </a:rPr>
                        <a:t>06</a:t>
                      </a:r>
                      <a:endParaRPr lang="cs-CZ" sz="1100" dirty="0">
                        <a:effectLst/>
                        <a:latin typeface="Calibri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Označení materiálu</a:t>
                      </a:r>
                      <a:endParaRPr lang="cs-CZ" sz="11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 pitchFamily="34" charset="0"/>
                          <a:ea typeface="Calibri"/>
                          <a:cs typeface="Arial" pitchFamily="34" charset="0"/>
                        </a:rPr>
                        <a:t>zdk06_masada_poloha.pptx</a:t>
                      </a:r>
                      <a:endParaRPr lang="cs-CZ" sz="1200" dirty="0">
                        <a:effectLst/>
                        <a:latin typeface="Calibri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 školy</a:t>
                      </a:r>
                      <a:endParaRPr lang="cs-CZ" sz="11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 pitchFamily="34" charset="0"/>
                          <a:ea typeface="Calibri"/>
                          <a:cs typeface="Arial" pitchFamily="34" charset="0"/>
                        </a:rPr>
                        <a:t>Gymnázium Kladno</a:t>
                      </a:r>
                      <a:endParaRPr lang="cs-CZ" sz="1100" dirty="0">
                        <a:effectLst/>
                        <a:latin typeface="Calibri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Autor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ea typeface="Calibri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ea typeface="Calibri"/>
                          <a:cs typeface="Arial" pitchFamily="34" charset="0"/>
                        </a:rPr>
                        <a:t> Jitka Přibilová</a:t>
                      </a:r>
                      <a:endParaRPr lang="cs-CZ" sz="1100" dirty="0">
                        <a:effectLst/>
                        <a:latin typeface="Calibri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63897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 pitchFamily="34" charset="0"/>
                          <a:ea typeface="Calibri"/>
                          <a:cs typeface="Arial" pitchFamily="34" charset="0"/>
                        </a:rPr>
                        <a:t>Výukový materiál – prezentace. Slouží jako podklad pro výklad i samostatnou práci</a:t>
                      </a:r>
                      <a:r>
                        <a:rPr lang="cs-CZ" sz="1200" smtClean="0">
                          <a:effectLst/>
                          <a:latin typeface="Calibri" pitchFamily="34" charset="0"/>
                          <a:ea typeface="Calibri"/>
                          <a:cs typeface="Arial" pitchFamily="34" charset="0"/>
                        </a:rPr>
                        <a:t>. </a:t>
                      </a:r>
                      <a:r>
                        <a:rPr lang="cs-CZ" sz="1200" baseline="0" smtClean="0">
                          <a:effectLst/>
                          <a:latin typeface="Calibri" pitchFamily="34" charset="0"/>
                          <a:ea typeface="Calibri"/>
                          <a:cs typeface="Arial" pitchFamily="34" charset="0"/>
                        </a:rPr>
                        <a:t> </a:t>
                      </a:r>
                      <a:r>
                        <a:rPr lang="cs-CZ" sz="1200" baseline="0" smtClean="0">
                          <a:effectLst/>
                          <a:latin typeface="Calibri" pitchFamily="34" charset="0"/>
                          <a:ea typeface="Calibri"/>
                          <a:cs typeface="Arial" pitchFamily="34" charset="0"/>
                        </a:rPr>
                        <a:t>Seznámení </a:t>
                      </a:r>
                      <a:r>
                        <a:rPr lang="cs-CZ" sz="1200" baseline="0" dirty="0" smtClean="0">
                          <a:effectLst/>
                          <a:latin typeface="Calibri" pitchFamily="34" charset="0"/>
                          <a:ea typeface="Calibri"/>
                          <a:cs typeface="Arial" pitchFamily="34" charset="0"/>
                        </a:rPr>
                        <a:t>s umístěním  Herodovy pevnosti </a:t>
                      </a:r>
                      <a:r>
                        <a:rPr lang="cs-CZ" sz="1200" baseline="0" dirty="0" err="1" smtClean="0">
                          <a:effectLst/>
                          <a:latin typeface="Calibri" pitchFamily="34" charset="0"/>
                          <a:ea typeface="Calibri"/>
                          <a:cs typeface="Arial" pitchFamily="34" charset="0"/>
                        </a:rPr>
                        <a:t>Masada</a:t>
                      </a:r>
                      <a:r>
                        <a:rPr lang="cs-CZ" sz="1200" baseline="0" dirty="0" smtClean="0">
                          <a:effectLst/>
                          <a:latin typeface="Calibri" pitchFamily="34" charset="0"/>
                          <a:ea typeface="Calibri"/>
                          <a:cs typeface="Arial" pitchFamily="34" charset="0"/>
                        </a:rPr>
                        <a:t>.</a:t>
                      </a:r>
                      <a:endParaRPr lang="cs-CZ" sz="1200" dirty="0">
                        <a:effectLst/>
                        <a:latin typeface="Calibri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Předmět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 pitchFamily="34" charset="0"/>
                          <a:ea typeface="Calibri"/>
                          <a:cs typeface="Arial" pitchFamily="34" charset="0"/>
                        </a:rPr>
                        <a:t>Dějepis, Seminář z dějepisu</a:t>
                      </a:r>
                      <a:endParaRPr lang="cs-CZ" sz="1200" dirty="0">
                        <a:effectLst/>
                        <a:latin typeface="Calibri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Tematická</a:t>
                      </a:r>
                      <a:r>
                        <a:rPr lang="cs-CZ" sz="1200" kern="12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oblast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 pitchFamily="34" charset="0"/>
                          <a:ea typeface="Calibri"/>
                          <a:cs typeface="Arial" pitchFamily="34" charset="0"/>
                        </a:rPr>
                        <a:t>Židovské dějiny</a:t>
                      </a:r>
                      <a:endParaRPr lang="cs-CZ" sz="1200" dirty="0">
                        <a:effectLst/>
                        <a:latin typeface="Calibri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Téma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err="1" smtClean="0">
                          <a:effectLst/>
                          <a:latin typeface="Calibri" pitchFamily="34" charset="0"/>
                          <a:ea typeface="Calibri"/>
                          <a:cs typeface="Arial" pitchFamily="34" charset="0"/>
                        </a:rPr>
                        <a:t>Masada</a:t>
                      </a:r>
                      <a:endParaRPr lang="cs-CZ" sz="1200" dirty="0">
                        <a:effectLst/>
                        <a:latin typeface="Calibri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0314" marR="60314" marT="0" marB="0"/>
                </a:tc>
              </a:tr>
              <a:tr h="51008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 pitchFamily="34" charset="0"/>
                          <a:ea typeface="Calibri"/>
                          <a:cs typeface="Arial" pitchFamily="34" charset="0"/>
                        </a:rPr>
                        <a:t>Žákům</a:t>
                      </a:r>
                      <a:r>
                        <a:rPr lang="cs-CZ" sz="1200" baseline="0" dirty="0" smtClean="0">
                          <a:effectLst/>
                          <a:latin typeface="Calibri" pitchFamily="34" charset="0"/>
                          <a:ea typeface="Calibri"/>
                          <a:cs typeface="Arial" pitchFamily="34" charset="0"/>
                        </a:rPr>
                        <a:t> se dostane srovnání biblických příběhů s fakty doloženými historickým bádáním. Žákům se otevře prostor k pochopení judaismu i počátků křesťanství.</a:t>
                      </a:r>
                      <a:endParaRPr lang="cs-CZ" sz="1200" dirty="0">
                        <a:effectLst/>
                        <a:latin typeface="Calibri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Klíčová slova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err="1" smtClean="0">
                          <a:effectLst/>
                          <a:latin typeface="Calibri" pitchFamily="34" charset="0"/>
                          <a:ea typeface="Calibri"/>
                          <a:cs typeface="Arial" pitchFamily="34" charset="0"/>
                        </a:rPr>
                        <a:t>Masada</a:t>
                      </a:r>
                      <a:r>
                        <a:rPr lang="cs-CZ" sz="1200" dirty="0" smtClean="0">
                          <a:effectLst/>
                          <a:latin typeface="Calibri" pitchFamily="34" charset="0"/>
                          <a:ea typeface="Calibri"/>
                          <a:cs typeface="Arial" pitchFamily="34" charset="0"/>
                        </a:rPr>
                        <a:t>, Herodes, Mrtvé moře</a:t>
                      </a:r>
                      <a:endParaRPr lang="cs-CZ" sz="1200" dirty="0">
                        <a:effectLst/>
                        <a:latin typeface="Calibri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 pitchFamily="34" charset="0"/>
                          <a:cs typeface="Arial" pitchFamily="34" charset="0"/>
                        </a:rPr>
                        <a:t>prezentace (výkladová)</a:t>
                      </a:r>
                      <a:endParaRPr lang="cs-CZ" sz="1200" dirty="0">
                        <a:effectLst/>
                        <a:latin typeface="Calibri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Ročník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ea typeface="Calibri"/>
                          <a:cs typeface="Arial" pitchFamily="34" charset="0"/>
                        </a:rPr>
                        <a:t>1., seminář z dějepisu</a:t>
                      </a:r>
                      <a:endParaRPr lang="cs-CZ" sz="1100" dirty="0">
                        <a:effectLst/>
                        <a:latin typeface="Calibri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Cílová skupina</a:t>
                      </a:r>
                      <a:endParaRPr lang="cs-CZ" sz="12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Calibri" pitchFamily="34" charset="0"/>
                          <a:ea typeface="Calibri"/>
                          <a:cs typeface="Arial" pitchFamily="34" charset="0"/>
                        </a:rPr>
                        <a:t>vyšší stupeň osmiletého gymnázia, čtyřleté gymnázium</a:t>
                      </a:r>
                      <a:endParaRPr lang="cs-CZ" sz="1100" dirty="0">
                        <a:latin typeface="Calibri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Ověřeno</a:t>
                      </a:r>
                      <a:endParaRPr lang="cs-CZ" sz="12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 pitchFamily="34" charset="0"/>
                          <a:ea typeface="Calibri"/>
                          <a:cs typeface="Arial" pitchFamily="34" charset="0"/>
                        </a:rPr>
                        <a:t>1.A</a:t>
                      </a:r>
                      <a:r>
                        <a:rPr lang="cs-CZ" sz="1200" baseline="0" dirty="0" smtClean="0">
                          <a:latin typeface="Calibri" pitchFamily="34" charset="0"/>
                          <a:ea typeface="Calibri"/>
                          <a:cs typeface="Arial" pitchFamily="34" charset="0"/>
                        </a:rPr>
                        <a:t>  19.2.2014</a:t>
                      </a:r>
                      <a:endParaRPr lang="cs-CZ" sz="1100" dirty="0">
                        <a:latin typeface="Calibri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176361">
                <a:tc gridSpan="2"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Zdroje uvedeny na konci dokumentu.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068324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Pevnost se rozkládá na pahorku ve východní části Judské pouště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V blízkosti pahorku kdysi začínala hladina Mrtvého moře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V důsledku masivního využívání toku Jordánu (hlavního přítoku moře) v moderní době hladina moře dramaticky klesá a vzdaluje se od </a:t>
            </a:r>
            <a:r>
              <a:rPr lang="cs-CZ" dirty="0" err="1" smtClean="0"/>
              <a:t>Masady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15070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Celkový pohled na masadu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55994" y="1554163"/>
            <a:ext cx="6184411" cy="4525962"/>
          </a:xfrm>
          <a:ln>
            <a:solidFill>
              <a:schemeClr val="accent1"/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1475656" y="6093296"/>
            <a:ext cx="6264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4378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Pohled z pevnosti na mrtvé moře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53728" y="1554163"/>
            <a:ext cx="6788943" cy="4525962"/>
          </a:xfr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xmlns="" val="3666209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Mrtvé moře se nadále vzdaluje od </a:t>
            </a:r>
            <a:r>
              <a:rPr lang="cs-CZ" dirty="0" err="1" smtClean="0"/>
              <a:t>masady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18424" y="1554163"/>
            <a:ext cx="6059552" cy="4525962"/>
          </a:xfr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xmlns="" val="770480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Přístup na pevnost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r>
              <a:rPr lang="cs-CZ" b="1" dirty="0" smtClean="0"/>
              <a:t>V současnosti mají návštěvníci tři možnosti dosažení vrcholu náhorní plošiny.</a:t>
            </a:r>
          </a:p>
          <a:p>
            <a:endParaRPr lang="cs-CZ" b="1" dirty="0"/>
          </a:p>
          <a:p>
            <a:r>
              <a:rPr lang="cs-CZ" b="1" dirty="0" smtClean="0"/>
              <a:t>Ti nejzdatnější se mohou vydat pěšky Hadí stezkou. Vzhledem k extrémně vysokým teplotám v Judské poušti nelze tento způsob doporučit.</a:t>
            </a:r>
          </a:p>
          <a:p>
            <a:endParaRPr lang="cs-CZ" b="1" dirty="0"/>
          </a:p>
          <a:p>
            <a:r>
              <a:rPr lang="cs-CZ" b="1" dirty="0" smtClean="0"/>
              <a:t>Nejjednodušší způsob prohlídky pevnosti je využití lanovky.</a:t>
            </a:r>
          </a:p>
          <a:p>
            <a:endParaRPr lang="cs-CZ" b="1" dirty="0"/>
          </a:p>
          <a:p>
            <a:r>
              <a:rPr lang="cs-CZ" b="1" dirty="0" smtClean="0"/>
              <a:t>Třetí možností je pěší cesta po římském náspu z druhé strany pahorku.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76839" y="1016923"/>
            <a:ext cx="5336771" cy="3985953"/>
          </a:xfr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xmlns="" val="2589291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cs-CZ" sz="2400" dirty="0" smtClean="0"/>
              <a:t>[obr. 1] volné </a:t>
            </a:r>
            <a:r>
              <a:rPr lang="cs-CZ" sz="2400" dirty="0"/>
              <a:t>dílo. [cit. 1.2.2014] autor tohoto díla jej uvolnil jako volné dílo, a to celosvětově. </a:t>
            </a:r>
            <a:br>
              <a:rPr lang="cs-CZ" sz="2400" dirty="0"/>
            </a:br>
            <a:r>
              <a:rPr lang="cs-CZ" sz="2400" b="1" dirty="0"/>
              <a:t>Vista </a:t>
            </a:r>
            <a:r>
              <a:rPr lang="cs-CZ" sz="2400" b="1" dirty="0" err="1"/>
              <a:t>general</a:t>
            </a:r>
            <a:r>
              <a:rPr lang="cs-CZ" sz="2400" b="1" dirty="0"/>
              <a:t> de </a:t>
            </a:r>
            <a:r>
              <a:rPr lang="cs-CZ" sz="2400" b="1" dirty="0" err="1" smtClean="0"/>
              <a:t>Masada</a:t>
            </a: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dirty="0" smtClean="0"/>
              <a:t>Dostupný </a:t>
            </a:r>
            <a:r>
              <a:rPr lang="cs-CZ" sz="2400" dirty="0"/>
              <a:t>na WWW: </a:t>
            </a:r>
            <a:br>
              <a:rPr lang="cs-CZ" sz="2400" dirty="0"/>
            </a:br>
            <a:r>
              <a:rPr lang="cs-CZ" sz="2400" dirty="0" smtClean="0"/>
              <a:t>http</a:t>
            </a:r>
            <a:r>
              <a:rPr lang="cs-CZ" sz="2400" dirty="0"/>
              <a:t>://commons.wikimedia.org/wiki/File:Vista_general_de_Masada.jpg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sz="2400" smtClean="0">
                <a:solidFill>
                  <a:schemeClr val="tx1"/>
                </a:solidFill>
              </a:rPr>
              <a:t>Všechny další fotografie </a:t>
            </a:r>
            <a:r>
              <a:rPr lang="cs-CZ" sz="2400" dirty="0" smtClean="0">
                <a:solidFill>
                  <a:schemeClr val="tx1"/>
                </a:solidFill>
              </a:rPr>
              <a:t>v této prezentaci pocházejí ze soukromého archivu autorky</a:t>
            </a:r>
            <a:endParaRPr lang="cs-CZ" sz="2400" dirty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§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48250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">
      <a:dk1>
        <a:sysClr val="windowText" lastClr="000000"/>
      </a:dk1>
      <a:lt1>
        <a:sysClr val="window" lastClr="FFFFFF"/>
      </a:lt1>
      <a:dk2>
        <a:srgbClr val="4E3B30"/>
      </a:dk2>
      <a:lt2>
        <a:srgbClr val="F7E09E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116</TotalTime>
  <Words>268</Words>
  <Application>Microsoft Office PowerPoint</Application>
  <PresentationFormat>Předvádění na obrazovce (4:3)</PresentationFormat>
  <Paragraphs>52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masada</vt:lpstr>
      <vt:lpstr>Snímek 2</vt:lpstr>
      <vt:lpstr>poloha</vt:lpstr>
      <vt:lpstr>Celkový pohled na masadu</vt:lpstr>
      <vt:lpstr>Pohled z pevnosti na mrtvé moře</vt:lpstr>
      <vt:lpstr>Mrtvé moře se nadále vzdaluje od masady</vt:lpstr>
      <vt:lpstr>Přístup na pevnost</vt:lpstr>
      <vt:lpstr>zdroje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Masada</dc:title>
  <dc:creator>Jitka</dc:creator>
  <cp:lastModifiedBy>pe</cp:lastModifiedBy>
  <cp:revision>18</cp:revision>
  <dcterms:created xsi:type="dcterms:W3CDTF">2014-02-12T17:50:23Z</dcterms:created>
  <dcterms:modified xsi:type="dcterms:W3CDTF">2014-06-19T14:10:35Z</dcterms:modified>
</cp:coreProperties>
</file>