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1" r:id="rId3"/>
    <p:sldId id="268" r:id="rId4"/>
    <p:sldId id="269" r:id="rId5"/>
    <p:sldId id="263" r:id="rId6"/>
    <p:sldId id="272" r:id="rId7"/>
    <p:sldId id="270" r:id="rId8"/>
    <p:sldId id="271" r:id="rId9"/>
    <p:sldId id="273" r:id="rId10"/>
    <p:sldId id="25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697" autoAdjust="0"/>
    <p:restoredTop sz="85316" autoAdjust="0"/>
  </p:normalViewPr>
  <p:slideViewPr>
    <p:cSldViewPr>
      <p:cViewPr>
        <p:scale>
          <a:sx n="73" d="100"/>
          <a:sy n="73" d="100"/>
        </p:scale>
        <p:origin x="-1368" y="-4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pPr/>
              <a:t>22.6.2014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4709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4709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4709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265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18" Type="http://schemas.openxmlformats.org/officeDocument/2006/relationships/image" Target="../media/image35.png"/><Relationship Id="rId26" Type="http://schemas.openxmlformats.org/officeDocument/2006/relationships/image" Target="../media/image43.png"/><Relationship Id="rId3" Type="http://schemas.openxmlformats.org/officeDocument/2006/relationships/image" Target="../media/image20.png"/><Relationship Id="rId21" Type="http://schemas.openxmlformats.org/officeDocument/2006/relationships/image" Target="../media/image38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17" Type="http://schemas.openxmlformats.org/officeDocument/2006/relationships/image" Target="../media/image34.png"/><Relationship Id="rId25" Type="http://schemas.openxmlformats.org/officeDocument/2006/relationships/image" Target="../media/image42.png"/><Relationship Id="rId2" Type="http://schemas.openxmlformats.org/officeDocument/2006/relationships/image" Target="../media/image19.png"/><Relationship Id="rId16" Type="http://schemas.openxmlformats.org/officeDocument/2006/relationships/image" Target="../media/image33.png"/><Relationship Id="rId20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24" Type="http://schemas.openxmlformats.org/officeDocument/2006/relationships/image" Target="../media/image41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23" Type="http://schemas.openxmlformats.org/officeDocument/2006/relationships/image" Target="../media/image40.png"/><Relationship Id="rId10" Type="http://schemas.openxmlformats.org/officeDocument/2006/relationships/image" Target="../media/image27.png"/><Relationship Id="rId19" Type="http://schemas.openxmlformats.org/officeDocument/2006/relationships/image" Target="../media/image36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Relationship Id="rId14" Type="http://schemas.openxmlformats.org/officeDocument/2006/relationships/image" Target="../media/image31.png"/><Relationship Id="rId22" Type="http://schemas.openxmlformats.org/officeDocument/2006/relationships/image" Target="../media/image39.png"/><Relationship Id="rId27" Type="http://schemas.openxmlformats.org/officeDocument/2006/relationships/image" Target="../media/image4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2" Type="http://schemas.openxmlformats.org/officeDocument/2006/relationships/image" Target="../media/image45.png"/><Relationship Id="rId16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5" Type="http://schemas.openxmlformats.org/officeDocument/2006/relationships/image" Target="../media/image5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18" Type="http://schemas.openxmlformats.org/officeDocument/2006/relationships/image" Target="../media/image75.png"/><Relationship Id="rId26" Type="http://schemas.openxmlformats.org/officeDocument/2006/relationships/image" Target="../media/image83.png"/><Relationship Id="rId39" Type="http://schemas.openxmlformats.org/officeDocument/2006/relationships/image" Target="../media/image96.png"/><Relationship Id="rId3" Type="http://schemas.openxmlformats.org/officeDocument/2006/relationships/image" Target="../media/image60.png"/><Relationship Id="rId21" Type="http://schemas.openxmlformats.org/officeDocument/2006/relationships/image" Target="../media/image78.png"/><Relationship Id="rId34" Type="http://schemas.openxmlformats.org/officeDocument/2006/relationships/image" Target="../media/image91.png"/><Relationship Id="rId42" Type="http://schemas.openxmlformats.org/officeDocument/2006/relationships/image" Target="../media/image99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17" Type="http://schemas.openxmlformats.org/officeDocument/2006/relationships/image" Target="../media/image74.png"/><Relationship Id="rId25" Type="http://schemas.openxmlformats.org/officeDocument/2006/relationships/image" Target="../media/image82.png"/><Relationship Id="rId33" Type="http://schemas.openxmlformats.org/officeDocument/2006/relationships/image" Target="../media/image90.png"/><Relationship Id="rId38" Type="http://schemas.openxmlformats.org/officeDocument/2006/relationships/image" Target="../media/image9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73.png"/><Relationship Id="rId20" Type="http://schemas.openxmlformats.org/officeDocument/2006/relationships/image" Target="../media/image77.png"/><Relationship Id="rId29" Type="http://schemas.openxmlformats.org/officeDocument/2006/relationships/image" Target="../media/image86.png"/><Relationship Id="rId41" Type="http://schemas.openxmlformats.org/officeDocument/2006/relationships/image" Target="../media/image9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24" Type="http://schemas.openxmlformats.org/officeDocument/2006/relationships/image" Target="../media/image81.png"/><Relationship Id="rId32" Type="http://schemas.openxmlformats.org/officeDocument/2006/relationships/image" Target="../media/image89.png"/><Relationship Id="rId37" Type="http://schemas.openxmlformats.org/officeDocument/2006/relationships/image" Target="../media/image94.png"/><Relationship Id="rId40" Type="http://schemas.openxmlformats.org/officeDocument/2006/relationships/image" Target="../media/image97.png"/><Relationship Id="rId5" Type="http://schemas.openxmlformats.org/officeDocument/2006/relationships/image" Target="../media/image62.png"/><Relationship Id="rId15" Type="http://schemas.openxmlformats.org/officeDocument/2006/relationships/image" Target="../media/image72.png"/><Relationship Id="rId23" Type="http://schemas.openxmlformats.org/officeDocument/2006/relationships/image" Target="../media/image80.png"/><Relationship Id="rId28" Type="http://schemas.openxmlformats.org/officeDocument/2006/relationships/image" Target="../media/image85.png"/><Relationship Id="rId36" Type="http://schemas.openxmlformats.org/officeDocument/2006/relationships/image" Target="../media/image93.png"/><Relationship Id="rId10" Type="http://schemas.openxmlformats.org/officeDocument/2006/relationships/image" Target="../media/image67.png"/><Relationship Id="rId19" Type="http://schemas.openxmlformats.org/officeDocument/2006/relationships/image" Target="../media/image76.png"/><Relationship Id="rId31" Type="http://schemas.openxmlformats.org/officeDocument/2006/relationships/image" Target="../media/image88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Relationship Id="rId22" Type="http://schemas.openxmlformats.org/officeDocument/2006/relationships/image" Target="../media/image79.png"/><Relationship Id="rId27" Type="http://schemas.openxmlformats.org/officeDocument/2006/relationships/image" Target="../media/image84.png"/><Relationship Id="rId30" Type="http://schemas.openxmlformats.org/officeDocument/2006/relationships/image" Target="../media/image87.png"/><Relationship Id="rId35" Type="http://schemas.openxmlformats.org/officeDocument/2006/relationships/image" Target="../media/image92.png"/><Relationship Id="rId43" Type="http://schemas.openxmlformats.org/officeDocument/2006/relationships/image" Target="../media/image10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13" Type="http://schemas.openxmlformats.org/officeDocument/2006/relationships/image" Target="../media/image112.png"/><Relationship Id="rId18" Type="http://schemas.openxmlformats.org/officeDocument/2006/relationships/image" Target="../media/image117.png"/><Relationship Id="rId26" Type="http://schemas.openxmlformats.org/officeDocument/2006/relationships/image" Target="../media/image125.png"/><Relationship Id="rId3" Type="http://schemas.openxmlformats.org/officeDocument/2006/relationships/image" Target="../media/image102.png"/><Relationship Id="rId21" Type="http://schemas.openxmlformats.org/officeDocument/2006/relationships/image" Target="../media/image120.png"/><Relationship Id="rId7" Type="http://schemas.openxmlformats.org/officeDocument/2006/relationships/image" Target="../media/image106.png"/><Relationship Id="rId12" Type="http://schemas.openxmlformats.org/officeDocument/2006/relationships/image" Target="../media/image111.png"/><Relationship Id="rId17" Type="http://schemas.openxmlformats.org/officeDocument/2006/relationships/image" Target="../media/image116.png"/><Relationship Id="rId25" Type="http://schemas.openxmlformats.org/officeDocument/2006/relationships/image" Target="../media/image124.png"/><Relationship Id="rId2" Type="http://schemas.openxmlformats.org/officeDocument/2006/relationships/image" Target="../media/image101.png"/><Relationship Id="rId16" Type="http://schemas.openxmlformats.org/officeDocument/2006/relationships/image" Target="../media/image115.png"/><Relationship Id="rId20" Type="http://schemas.openxmlformats.org/officeDocument/2006/relationships/image" Target="../media/image1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png"/><Relationship Id="rId11" Type="http://schemas.openxmlformats.org/officeDocument/2006/relationships/image" Target="../media/image110.png"/><Relationship Id="rId24" Type="http://schemas.openxmlformats.org/officeDocument/2006/relationships/image" Target="../media/image123.png"/><Relationship Id="rId5" Type="http://schemas.openxmlformats.org/officeDocument/2006/relationships/image" Target="../media/image104.png"/><Relationship Id="rId15" Type="http://schemas.openxmlformats.org/officeDocument/2006/relationships/image" Target="../media/image114.png"/><Relationship Id="rId23" Type="http://schemas.openxmlformats.org/officeDocument/2006/relationships/image" Target="../media/image122.png"/><Relationship Id="rId10" Type="http://schemas.openxmlformats.org/officeDocument/2006/relationships/image" Target="../media/image109.png"/><Relationship Id="rId19" Type="http://schemas.openxmlformats.org/officeDocument/2006/relationships/image" Target="../media/image118.png"/><Relationship Id="rId4" Type="http://schemas.openxmlformats.org/officeDocument/2006/relationships/image" Target="../media/image103.png"/><Relationship Id="rId9" Type="http://schemas.openxmlformats.org/officeDocument/2006/relationships/image" Target="../media/image108.png"/><Relationship Id="rId14" Type="http://schemas.openxmlformats.org/officeDocument/2006/relationships/image" Target="../media/image113.png"/><Relationship Id="rId22" Type="http://schemas.openxmlformats.org/officeDocument/2006/relationships/image" Target="../media/image1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1.png"/><Relationship Id="rId13" Type="http://schemas.openxmlformats.org/officeDocument/2006/relationships/image" Target="../media/image136.png"/><Relationship Id="rId18" Type="http://schemas.openxmlformats.org/officeDocument/2006/relationships/image" Target="../media/image141.png"/><Relationship Id="rId26" Type="http://schemas.openxmlformats.org/officeDocument/2006/relationships/image" Target="../media/image149.png"/><Relationship Id="rId39" Type="http://schemas.openxmlformats.org/officeDocument/2006/relationships/image" Target="../media/image162.png"/><Relationship Id="rId3" Type="http://schemas.openxmlformats.org/officeDocument/2006/relationships/image" Target="../media/image126.png"/><Relationship Id="rId21" Type="http://schemas.openxmlformats.org/officeDocument/2006/relationships/image" Target="../media/image144.png"/><Relationship Id="rId34" Type="http://schemas.openxmlformats.org/officeDocument/2006/relationships/image" Target="../media/image157.png"/><Relationship Id="rId42" Type="http://schemas.openxmlformats.org/officeDocument/2006/relationships/image" Target="../media/image165.png"/><Relationship Id="rId47" Type="http://schemas.openxmlformats.org/officeDocument/2006/relationships/image" Target="../media/image170.png"/><Relationship Id="rId7" Type="http://schemas.openxmlformats.org/officeDocument/2006/relationships/image" Target="../media/image130.png"/><Relationship Id="rId12" Type="http://schemas.openxmlformats.org/officeDocument/2006/relationships/image" Target="../media/image135.png"/><Relationship Id="rId17" Type="http://schemas.openxmlformats.org/officeDocument/2006/relationships/image" Target="../media/image140.png"/><Relationship Id="rId25" Type="http://schemas.openxmlformats.org/officeDocument/2006/relationships/image" Target="../media/image148.png"/><Relationship Id="rId33" Type="http://schemas.openxmlformats.org/officeDocument/2006/relationships/image" Target="../media/image156.png"/><Relationship Id="rId38" Type="http://schemas.openxmlformats.org/officeDocument/2006/relationships/image" Target="../media/image161.png"/><Relationship Id="rId46" Type="http://schemas.openxmlformats.org/officeDocument/2006/relationships/image" Target="../media/image169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39.png"/><Relationship Id="rId20" Type="http://schemas.openxmlformats.org/officeDocument/2006/relationships/image" Target="../media/image143.png"/><Relationship Id="rId29" Type="http://schemas.openxmlformats.org/officeDocument/2006/relationships/image" Target="../media/image152.png"/><Relationship Id="rId41" Type="http://schemas.openxmlformats.org/officeDocument/2006/relationships/image" Target="../media/image16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9.png"/><Relationship Id="rId11" Type="http://schemas.openxmlformats.org/officeDocument/2006/relationships/image" Target="../media/image134.png"/><Relationship Id="rId24" Type="http://schemas.openxmlformats.org/officeDocument/2006/relationships/image" Target="../media/image147.png"/><Relationship Id="rId32" Type="http://schemas.openxmlformats.org/officeDocument/2006/relationships/image" Target="../media/image155.png"/><Relationship Id="rId37" Type="http://schemas.openxmlformats.org/officeDocument/2006/relationships/image" Target="../media/image160.png"/><Relationship Id="rId40" Type="http://schemas.openxmlformats.org/officeDocument/2006/relationships/image" Target="../media/image163.png"/><Relationship Id="rId45" Type="http://schemas.openxmlformats.org/officeDocument/2006/relationships/image" Target="../media/image168.png"/><Relationship Id="rId5" Type="http://schemas.openxmlformats.org/officeDocument/2006/relationships/image" Target="../media/image128.png"/><Relationship Id="rId15" Type="http://schemas.openxmlformats.org/officeDocument/2006/relationships/image" Target="../media/image138.png"/><Relationship Id="rId23" Type="http://schemas.openxmlformats.org/officeDocument/2006/relationships/image" Target="../media/image146.png"/><Relationship Id="rId28" Type="http://schemas.openxmlformats.org/officeDocument/2006/relationships/image" Target="../media/image151.png"/><Relationship Id="rId36" Type="http://schemas.openxmlformats.org/officeDocument/2006/relationships/image" Target="../media/image159.png"/><Relationship Id="rId10" Type="http://schemas.openxmlformats.org/officeDocument/2006/relationships/image" Target="../media/image133.png"/><Relationship Id="rId19" Type="http://schemas.openxmlformats.org/officeDocument/2006/relationships/image" Target="../media/image142.png"/><Relationship Id="rId31" Type="http://schemas.openxmlformats.org/officeDocument/2006/relationships/image" Target="../media/image154.png"/><Relationship Id="rId44" Type="http://schemas.openxmlformats.org/officeDocument/2006/relationships/image" Target="../media/image167.png"/><Relationship Id="rId4" Type="http://schemas.openxmlformats.org/officeDocument/2006/relationships/image" Target="../media/image127.png"/><Relationship Id="rId9" Type="http://schemas.openxmlformats.org/officeDocument/2006/relationships/image" Target="../media/image132.png"/><Relationship Id="rId14" Type="http://schemas.openxmlformats.org/officeDocument/2006/relationships/image" Target="../media/image137.png"/><Relationship Id="rId22" Type="http://schemas.openxmlformats.org/officeDocument/2006/relationships/image" Target="../media/image145.png"/><Relationship Id="rId27" Type="http://schemas.openxmlformats.org/officeDocument/2006/relationships/image" Target="../media/image150.png"/><Relationship Id="rId30" Type="http://schemas.openxmlformats.org/officeDocument/2006/relationships/image" Target="../media/image153.png"/><Relationship Id="rId35" Type="http://schemas.openxmlformats.org/officeDocument/2006/relationships/image" Target="../media/image158.png"/><Relationship Id="rId43" Type="http://schemas.openxmlformats.org/officeDocument/2006/relationships/image" Target="../media/image166.png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81.png"/><Relationship Id="rId18" Type="http://schemas.openxmlformats.org/officeDocument/2006/relationships/image" Target="../media/image186.png"/><Relationship Id="rId26" Type="http://schemas.openxmlformats.org/officeDocument/2006/relationships/image" Target="../media/image194.png"/><Relationship Id="rId39" Type="http://schemas.openxmlformats.org/officeDocument/2006/relationships/image" Target="../media/image207.png"/><Relationship Id="rId3" Type="http://schemas.openxmlformats.org/officeDocument/2006/relationships/image" Target="../media/image171.png"/><Relationship Id="rId21" Type="http://schemas.openxmlformats.org/officeDocument/2006/relationships/image" Target="../media/image189.png"/><Relationship Id="rId34" Type="http://schemas.openxmlformats.org/officeDocument/2006/relationships/image" Target="../media/image202.png"/><Relationship Id="rId42" Type="http://schemas.openxmlformats.org/officeDocument/2006/relationships/image" Target="../media/image210.png"/><Relationship Id="rId47" Type="http://schemas.openxmlformats.org/officeDocument/2006/relationships/image" Target="../media/image215.png"/><Relationship Id="rId7" Type="http://schemas.openxmlformats.org/officeDocument/2006/relationships/image" Target="../media/image175.png"/><Relationship Id="rId12" Type="http://schemas.openxmlformats.org/officeDocument/2006/relationships/image" Target="../media/image180.png"/><Relationship Id="rId17" Type="http://schemas.openxmlformats.org/officeDocument/2006/relationships/image" Target="../media/image185.png"/><Relationship Id="rId25" Type="http://schemas.openxmlformats.org/officeDocument/2006/relationships/image" Target="../media/image193.png"/><Relationship Id="rId33" Type="http://schemas.openxmlformats.org/officeDocument/2006/relationships/image" Target="../media/image201.png"/><Relationship Id="rId38" Type="http://schemas.openxmlformats.org/officeDocument/2006/relationships/image" Target="../media/image206.png"/><Relationship Id="rId46" Type="http://schemas.openxmlformats.org/officeDocument/2006/relationships/image" Target="../media/image214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84.png"/><Relationship Id="rId20" Type="http://schemas.openxmlformats.org/officeDocument/2006/relationships/image" Target="../media/image188.png"/><Relationship Id="rId29" Type="http://schemas.openxmlformats.org/officeDocument/2006/relationships/image" Target="../media/image197.png"/><Relationship Id="rId41" Type="http://schemas.openxmlformats.org/officeDocument/2006/relationships/image" Target="../media/image20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.png"/><Relationship Id="rId11" Type="http://schemas.openxmlformats.org/officeDocument/2006/relationships/image" Target="../media/image179.png"/><Relationship Id="rId24" Type="http://schemas.openxmlformats.org/officeDocument/2006/relationships/image" Target="../media/image192.png"/><Relationship Id="rId32" Type="http://schemas.openxmlformats.org/officeDocument/2006/relationships/image" Target="../media/image200.png"/><Relationship Id="rId37" Type="http://schemas.openxmlformats.org/officeDocument/2006/relationships/image" Target="../media/image205.png"/><Relationship Id="rId40" Type="http://schemas.openxmlformats.org/officeDocument/2006/relationships/image" Target="../media/image208.png"/><Relationship Id="rId45" Type="http://schemas.openxmlformats.org/officeDocument/2006/relationships/image" Target="../media/image213.png"/><Relationship Id="rId5" Type="http://schemas.openxmlformats.org/officeDocument/2006/relationships/image" Target="../media/image173.png"/><Relationship Id="rId15" Type="http://schemas.openxmlformats.org/officeDocument/2006/relationships/image" Target="../media/image183.png"/><Relationship Id="rId23" Type="http://schemas.openxmlformats.org/officeDocument/2006/relationships/image" Target="../media/image191.png"/><Relationship Id="rId28" Type="http://schemas.openxmlformats.org/officeDocument/2006/relationships/image" Target="../media/image196.png"/><Relationship Id="rId36" Type="http://schemas.openxmlformats.org/officeDocument/2006/relationships/image" Target="../media/image204.png"/><Relationship Id="rId49" Type="http://schemas.openxmlformats.org/officeDocument/2006/relationships/image" Target="../media/image217.png"/><Relationship Id="rId10" Type="http://schemas.openxmlformats.org/officeDocument/2006/relationships/image" Target="../media/image178.png"/><Relationship Id="rId19" Type="http://schemas.openxmlformats.org/officeDocument/2006/relationships/image" Target="../media/image187.png"/><Relationship Id="rId31" Type="http://schemas.openxmlformats.org/officeDocument/2006/relationships/image" Target="../media/image199.png"/><Relationship Id="rId44" Type="http://schemas.openxmlformats.org/officeDocument/2006/relationships/image" Target="../media/image212.png"/><Relationship Id="rId4" Type="http://schemas.openxmlformats.org/officeDocument/2006/relationships/image" Target="../media/image172.png"/><Relationship Id="rId9" Type="http://schemas.openxmlformats.org/officeDocument/2006/relationships/image" Target="../media/image177.png"/><Relationship Id="rId14" Type="http://schemas.openxmlformats.org/officeDocument/2006/relationships/image" Target="../media/image182.png"/><Relationship Id="rId22" Type="http://schemas.openxmlformats.org/officeDocument/2006/relationships/image" Target="../media/image190.png"/><Relationship Id="rId27" Type="http://schemas.openxmlformats.org/officeDocument/2006/relationships/image" Target="../media/image195.png"/><Relationship Id="rId30" Type="http://schemas.openxmlformats.org/officeDocument/2006/relationships/image" Target="../media/image198.png"/><Relationship Id="rId35" Type="http://schemas.openxmlformats.org/officeDocument/2006/relationships/image" Target="../media/image203.png"/><Relationship Id="rId43" Type="http://schemas.openxmlformats.org/officeDocument/2006/relationships/image" Target="../media/image211.png"/><Relationship Id="rId48" Type="http://schemas.openxmlformats.org/officeDocument/2006/relationships/image" Target="../media/image216.png"/><Relationship Id="rId8" Type="http://schemas.openxmlformats.org/officeDocument/2006/relationships/image" Target="../media/image17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6267127"/>
              </p:ext>
            </p:extLst>
          </p:nvPr>
        </p:nvGraphicFramePr>
        <p:xfrm>
          <a:off x="250825" y="2781300"/>
          <a:ext cx="8569325" cy="35856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35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VY_32_INOVACE_1_FUNKCE_02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Hodnota funkce v bodě, graf funkce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Funkce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akademie, 1.,2. 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Definice pojmů hodnota funkce v bodě, graf funkce; určování hodnoty funkce v bodě,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definiční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hooboru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oboru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hodnot z grafu funkce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na procvičení, případně k opakování učiva.  Prezentace je určena jako podklad pro výklad v hodině.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Opakování základních pojmů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363272" cy="518457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na množině </a:t>
                </a:r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𝒜</m:t>
                    </m:r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⊂</m:t>
                    </m:r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2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je předpis, který každému číslu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   z množiny </a:t>
                </a:r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𝒜</m:t>
                    </m:r>
                  </m:oMath>
                </a14:m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přiřazuje </a:t>
                </a:r>
                <a:r>
                  <a:rPr lang="cs-CZ" sz="2200" u="sng" dirty="0" smtClean="0">
                    <a:latin typeface="Arial" pitchFamily="34" charset="0"/>
                    <a:cs typeface="Arial" pitchFamily="34" charset="0"/>
                  </a:rPr>
                  <a:t>právě jedno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číslo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</m:oMath>
                </a14:m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z množiny </a:t>
                </a:r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ℬ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⊂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z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apisujeme</a:t>
                </a:r>
                <a:r>
                  <a:rPr lang="cs-CZ" sz="22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	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𝑓</m:t>
                    </m:r>
                    <m:d>
                      <m:dPr>
                        <m:ctrlP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d>
                  </m:oMath>
                </a14:m>
                <a:endParaRPr lang="cs-CZ" sz="2200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2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Množina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𝒜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všech hodnot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se nazývá 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definiční obor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zapisujeme</a:t>
                </a:r>
                <a:r>
                  <a:rPr lang="cs-CZ" sz="2200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	</a:t>
                </a:r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𝒟</m:t>
                    </m:r>
                    <m:d>
                      <m:dPr>
                        <m:ctrlPr>
                          <a:rPr lang="cs-CZ" sz="22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𝑓</m:t>
                        </m:r>
                      </m:e>
                    </m:d>
                  </m:oMath>
                </a14:m>
                <a:endParaRPr lang="cs-CZ" sz="22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Množina </a:t>
                </a:r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ℬ</m:t>
                    </m:r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všech hodnot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se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nazývá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i="1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obor 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hodnot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zapisujeme</a:t>
                </a:r>
                <a:r>
                  <a:rPr lang="cs-CZ" sz="22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ℋ</m:t>
                    </m:r>
                    <m:d>
                      <m:dPr>
                        <m:ctrlPr>
                          <a:rPr lang="cs-CZ" sz="22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𝑓</m:t>
                        </m:r>
                      </m:e>
                    </m:d>
                  </m:oMath>
                </a14:m>
                <a:endParaRPr lang="cs-CZ" sz="22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Je to množina všech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200" i="1" dirty="0">
                    <a:latin typeface="Arial" pitchFamily="34" charset="0"/>
                    <a:cs typeface="Arial" pitchFamily="34" charset="0"/>
                  </a:rPr>
                  <a:t>,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ke kterým existuje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tak,            že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2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, </m:t>
                        </m:r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𝑦</m:t>
                        </m:r>
                      </m:e>
                    </m:d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, neboli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2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, </m:t>
                        </m:r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𝑓</m:t>
                        </m:r>
                        <m:d>
                          <m:dPr>
                            <m:ctrlP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</m:e>
                        </m:d>
                      </m:e>
                    </m:d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se nazývá 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argument 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(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nezávisle proměnná</a:t>
                </a:r>
                <a:r>
                  <a:rPr lang="cs-CZ" sz="2200" i="1" dirty="0" smtClean="0">
                    <a:latin typeface="Arial" pitchFamily="34" charset="0"/>
                    <a:cs typeface="Arial" pitchFamily="34" charset="0"/>
                  </a:rPr>
                  <a:t>).</a:t>
                </a: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se nazývá 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hodnota </a:t>
                </a:r>
                <a:r>
                  <a:rPr lang="cs-CZ" sz="2200" i="1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(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závisle </a:t>
                </a:r>
                <a:r>
                  <a:rPr lang="cs-CZ" sz="2200" i="1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proměnná</a:t>
                </a:r>
                <a:r>
                  <a:rPr lang="cs-CZ" sz="2200" i="1" dirty="0" smtClean="0">
                    <a:latin typeface="Arial" pitchFamily="34" charset="0"/>
                    <a:cs typeface="Arial" pitchFamily="34" charset="0"/>
                  </a:rPr>
                  <a:t>).</a:t>
                </a: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/>
                  <a:t>	</a:t>
                </a: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363272" cy="5184576"/>
              </a:xfrm>
              <a:blipFill rotWithShape="1">
                <a:blip r:embed="rId2" cstate="print"/>
                <a:stretch>
                  <a:fillRect l="-875" t="-588"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82090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Hodnota funkce v bodě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0728"/>
                <a:ext cx="8363272" cy="554461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Je-li dána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, v níž je číslu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z jejího definičního oboru přiřazeno číslo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𝑦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, zapisujeme tento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fakt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𝑓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sSub>
                      <m:sSub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𝑦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12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Číslo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𝑓</m:t>
                    </m:r>
                    <m:d>
                      <m:dPr>
                        <m:ctrlPr>
                          <a:rPr lang="cs-CZ" sz="22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</m:e>
                          <m:sub>
                            <m:r>
                              <a:rPr lang="cs-CZ" sz="2200" i="1">
                                <a:latin typeface="Cambria Math"/>
                                <a:cs typeface="Arial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nazýváme 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hodnota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v bodě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nebo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hodnota funkce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přiřazená číslu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Místo termínu hodnota funkce v bodě užíváme také termín </a:t>
                </a: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funkční hodnota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např.</a:t>
                </a:r>
                <a:r>
                  <a:rPr lang="cs-CZ" sz="2200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				</a:t>
                </a: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/>
                  <a:t>	</a:t>
                </a:r>
              </a:p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Př. 1) 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Vypočítejte hodnoty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𝑓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: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sSup>
                      <m:sSup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  <m:sup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v bodech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3, −2, </m:t>
                    </m:r>
                    <m:f>
                      <m:f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1</m:t>
                        </m:r>
                      </m:num>
                      <m:den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2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Řešení: 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0728"/>
                <a:ext cx="8363272" cy="5544616"/>
              </a:xfrm>
              <a:blipFill rotWithShape="1">
                <a:blip r:embed="rId2" cstate="print"/>
                <a:stretch>
                  <a:fillRect l="-875" t="-550" r="-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1250720" y="3428998"/>
                <a:ext cx="19076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cs typeface="Arial" pitchFamily="34" charset="0"/>
                        </a:rPr>
                        <m:t>𝑓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e>
                      </m:d>
                      <m:r>
                        <a:rPr lang="cs-CZ" sz="2200" i="1"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0720" y="3428998"/>
                <a:ext cx="1907604" cy="43088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158324" y="3428997"/>
                <a:ext cx="54726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>
                    <a:cs typeface="Arial" pitchFamily="34" charset="0"/>
                  </a:rPr>
                  <a:t>č</a:t>
                </a:r>
                <a:r>
                  <a:rPr lang="cs-CZ" sz="2200" b="0" dirty="0" smtClean="0">
                    <a:cs typeface="Arial" pitchFamily="34" charset="0"/>
                  </a:rPr>
                  <a:t>teme: „funkční hodnota v bodě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1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je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5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“</a:t>
                </a:r>
                <a:endParaRPr lang="cs-CZ" sz="22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8324" y="3428997"/>
                <a:ext cx="5472608" cy="43088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336" t="-5634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691680" y="4797152"/>
                <a:ext cx="115212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4797152"/>
                <a:ext cx="1152128" cy="43088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2727660" y="4797151"/>
                <a:ext cx="7837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7660" y="4797151"/>
                <a:ext cx="783704" cy="43088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3275856" y="4793703"/>
                <a:ext cx="7837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27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793703"/>
                <a:ext cx="783704" cy="43088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>
            <a:off x="4059560" y="5026741"/>
            <a:ext cx="648072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793692" y="4811297"/>
                <a:ext cx="165051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=27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3692" y="4811297"/>
                <a:ext cx="1650516" cy="430887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691680" y="5242184"/>
                <a:ext cx="132044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5242184"/>
                <a:ext cx="1320440" cy="430887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2839368" y="5259241"/>
                <a:ext cx="136815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200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9368" y="5259241"/>
                <a:ext cx="1368152" cy="430887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051052" y="5259242"/>
                <a:ext cx="64807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−8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1052" y="5259242"/>
                <a:ext cx="648072" cy="430887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se šipkou 13"/>
          <p:cNvCxnSpPr/>
          <p:nvPr/>
        </p:nvCxnSpPr>
        <p:spPr>
          <a:xfrm>
            <a:off x="4707632" y="5474685"/>
            <a:ext cx="648072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5355704" y="5242184"/>
                <a:ext cx="202460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=−8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5704" y="5242184"/>
                <a:ext cx="2024608" cy="430887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1607524" y="5699913"/>
                <a:ext cx="1320440" cy="853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7524" y="5699913"/>
                <a:ext cx="1320440" cy="853054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2737768" y="5633035"/>
                <a:ext cx="1368152" cy="9199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2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200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200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7768" y="5633035"/>
                <a:ext cx="1368152" cy="9199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3883484" y="5763359"/>
                <a:ext cx="648072" cy="7261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27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3484" y="5763359"/>
                <a:ext cx="648072" cy="726161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se šipkou 18"/>
          <p:cNvCxnSpPr/>
          <p:nvPr/>
        </p:nvCxnSpPr>
        <p:spPr>
          <a:xfrm>
            <a:off x="4569765" y="6126440"/>
            <a:ext cx="648072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5252120" y="5684502"/>
                <a:ext cx="2024608" cy="853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2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200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200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200" b="0" i="1" smtClean="0">
                              <a:latin typeface="Cambria Math"/>
                            </a:rPr>
                            <m:t>27</m:t>
                          </m:r>
                        </m:den>
                      </m:f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2120" y="5684502"/>
                <a:ext cx="2024608" cy="853054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835156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Hodnota funkce v bodě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0728"/>
                <a:ext cx="8363272" cy="554461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</a:t>
                </a: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. 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2) 	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Je dána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𝑔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: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=2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−3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 </a:t>
                </a:r>
              </a:p>
              <a:p>
                <a:pPr marL="0" indent="0">
                  <a:buNone/>
                </a:pP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Vypočítejte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𝑔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1</m:t>
                        </m:r>
                      </m:e>
                    </m:d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,</m:t>
                    </m:r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𝑔</m:t>
                    </m:r>
                    <m:d>
                      <m:dPr>
                        <m:ctrlPr>
                          <a:rPr lang="cs-CZ" sz="22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−4,2</m:t>
                        </m:r>
                      </m:e>
                    </m:d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Řešení: </a:t>
                </a:r>
              </a:p>
              <a:p>
                <a:pPr marL="0" indent="0">
                  <a:buNone/>
                </a:pPr>
                <a:endParaRPr lang="cs-CZ" sz="2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b="1" dirty="0">
                    <a:latin typeface="Arial" pitchFamily="34" charset="0"/>
                    <a:cs typeface="Arial" pitchFamily="34" charset="0"/>
                  </a:rPr>
                  <a:t>Př. </a:t>
                </a: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3)	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je dána tabulkou, přitom její definiční obor je 	množina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sz="220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0, 1, 2, 3, 4, 5, 6</m:t>
                        </m:r>
                      </m:e>
                    </m:d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:</m:t>
                    </m:r>
                  </m:oMath>
                </a14:m>
                <a:endParaRPr lang="cs-CZ" sz="2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	</a:t>
                </a:r>
                <a:endParaRPr lang="cs-CZ" sz="2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Zapište množinu všech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2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z definičního oboru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,</a:t>
                </a:r>
                <a:r>
                  <a:rPr lang="cs-CZ" sz="22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 	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pro která je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𝑚</m:t>
                    </m:r>
                    <m:d>
                      <m:dPr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</m:e>
                    </m:d>
                    <m:r>
                      <a:rPr lang="cs-CZ" sz="22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&gt;−1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Řešení:	</a:t>
                </a:r>
              </a:p>
              <a:p>
                <a:pPr marL="0" indent="0">
                  <a:buNone/>
                </a:pPr>
                <a:r>
                  <a:rPr lang="cs-CZ" sz="2200" dirty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	</a:t>
                </a:r>
                <a:endParaRPr lang="cs-CZ" sz="2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0728"/>
                <a:ext cx="8363272" cy="5544616"/>
              </a:xfrm>
              <a:blipFill rotWithShape="1">
                <a:blip r:embed="rId2" cstate="print"/>
                <a:stretch>
                  <a:fillRect l="-875" t="-550" b="-19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1213136" y="2017817"/>
                <a:ext cx="148665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𝑔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e>
                      </m:d>
                      <m:r>
                        <a:rPr lang="cs-CZ" sz="2200" i="1"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3136" y="2017817"/>
                <a:ext cx="1486656" cy="43088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2351900" y="2023577"/>
                <a:ext cx="145934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∙1−3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1900" y="2023577"/>
                <a:ext cx="1459340" cy="430887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3557476" y="2029337"/>
                <a:ext cx="7837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7476" y="2029337"/>
                <a:ext cx="783704" cy="43088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>
            <a:off x="4211960" y="2249190"/>
            <a:ext cx="648072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837100" y="2017816"/>
                <a:ext cx="165051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𝑔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7100" y="2017816"/>
                <a:ext cx="1650516" cy="430887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1375099" y="2435394"/>
                <a:ext cx="163702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  <a:cs typeface="Arial" pitchFamily="34" charset="0"/>
                        </a:rPr>
                        <m:t>𝑔</m:t>
                      </m:r>
                      <m:d>
                        <m:dPr>
                          <m:ctrlPr>
                            <a:rPr lang="cs-CZ" sz="2200" i="1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cs typeface="Arial" pitchFamily="34" charset="0"/>
                            </a:rPr>
                            <m:t>−4,2</m:t>
                          </m:r>
                        </m:e>
                      </m:d>
                      <m:r>
                        <a:rPr lang="cs-CZ" sz="2200" i="1"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5099" y="2435394"/>
                <a:ext cx="1637021" cy="43088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1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2895622" y="2435394"/>
                <a:ext cx="210741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−4,2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−3</m:t>
                      </m:r>
                      <m:r>
                        <a:rPr lang="cs-CZ" sz="22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5622" y="2435394"/>
                <a:ext cx="2107412" cy="430887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4963852" y="2448702"/>
                <a:ext cx="7837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  <m:r>
                        <a:rPr lang="cs-CZ" sz="2200" b="0" i="0" smtClean="0">
                          <a:latin typeface="Cambria Math"/>
                        </a:rPr>
                        <m:t>1,4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3852" y="2448702"/>
                <a:ext cx="783704" cy="430887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r="-17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se šipkou 23"/>
          <p:cNvCxnSpPr/>
          <p:nvPr/>
        </p:nvCxnSpPr>
        <p:spPr>
          <a:xfrm>
            <a:off x="5976156" y="2667033"/>
            <a:ext cx="648072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6640177" y="2427371"/>
                <a:ext cx="232431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𝑔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−4,2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=−11,4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0177" y="2427371"/>
                <a:ext cx="2324311" cy="430887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41511777"/>
              </p:ext>
            </p:extLst>
          </p:nvPr>
        </p:nvGraphicFramePr>
        <p:xfrm>
          <a:off x="1707473" y="3861048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b="0" i="1" dirty="0">
                        <a:ln>
                          <a:solidFill>
                            <a:sysClr val="windowText" lastClr="000000"/>
                          </a:solidFill>
                        </a:ln>
                        <a:latin typeface="Cambria Math" pitchFamily="18" charset="0"/>
                        <a:ea typeface="Cambria Math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1835696" y="3813234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3813234"/>
                <a:ext cx="516204" cy="430887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TextovéPole 30"/>
              <p:cNvSpPr txBox="1"/>
              <p:nvPr/>
            </p:nvSpPr>
            <p:spPr>
              <a:xfrm>
                <a:off x="1747658" y="4199729"/>
                <a:ext cx="692280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𝑚</m:t>
                      </m:r>
                      <m:d>
                        <m:dPr>
                          <m:ctrlPr>
                            <a:rPr lang="cs-CZ" sz="22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7658" y="4199729"/>
                <a:ext cx="692280" cy="430887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2565366" y="3816468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5366" y="3816468"/>
                <a:ext cx="516204" cy="430887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3299374" y="3816468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9374" y="3816468"/>
                <a:ext cx="516204" cy="430887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TextovéPole 33"/>
              <p:cNvSpPr txBox="1"/>
              <p:nvPr/>
            </p:nvSpPr>
            <p:spPr>
              <a:xfrm>
                <a:off x="4083078" y="3816468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3078" y="3816468"/>
                <a:ext cx="516204" cy="430887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TextovéPole 34"/>
              <p:cNvSpPr txBox="1"/>
              <p:nvPr/>
            </p:nvSpPr>
            <p:spPr>
              <a:xfrm>
                <a:off x="4860032" y="3822936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3822936"/>
                <a:ext cx="516204" cy="430887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6" name="TextovéPole 35"/>
              <p:cNvSpPr txBox="1"/>
              <p:nvPr/>
            </p:nvSpPr>
            <p:spPr>
              <a:xfrm>
                <a:off x="5619728" y="3822936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9728" y="3822936"/>
                <a:ext cx="516204" cy="430887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6382075" y="3848454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2075" y="3848454"/>
                <a:ext cx="516204" cy="430887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7092280" y="3822936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2280" y="3822936"/>
                <a:ext cx="516204" cy="430887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2637520" y="4199729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7520" y="4199729"/>
                <a:ext cx="516204" cy="430887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 r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3319373" y="4206197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9373" y="4206197"/>
                <a:ext cx="516204" cy="430887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TextovéPole 40"/>
              <p:cNvSpPr txBox="1"/>
              <p:nvPr/>
            </p:nvSpPr>
            <p:spPr>
              <a:xfrm>
                <a:off x="4083078" y="4198933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3078" y="4198933"/>
                <a:ext cx="516204" cy="430887"/>
              </a:xfrm>
              <a:prstGeom prst="rect">
                <a:avLst/>
              </a:prstGeom>
              <a:blipFill rotWithShape="1">
                <a:blip r:embed="rId2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TextovéPole 41"/>
              <p:cNvSpPr txBox="1"/>
              <p:nvPr/>
            </p:nvSpPr>
            <p:spPr>
              <a:xfrm>
                <a:off x="4860032" y="4198932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198932"/>
                <a:ext cx="516204" cy="430887"/>
              </a:xfrm>
              <a:prstGeom prst="rect">
                <a:avLst/>
              </a:prstGeom>
              <a:blipFill rotWithShape="1">
                <a:blip r:embed="rId2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TextovéPole 42"/>
              <p:cNvSpPr txBox="1"/>
              <p:nvPr/>
            </p:nvSpPr>
            <p:spPr>
              <a:xfrm>
                <a:off x="5619728" y="4198931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9728" y="4198931"/>
                <a:ext cx="516204" cy="430887"/>
              </a:xfrm>
              <a:prstGeom prst="rect">
                <a:avLst/>
              </a:prstGeom>
              <a:blipFill rotWithShape="1">
                <a:blip r:embed="rId24" cstate="print"/>
                <a:stretch>
                  <a:fillRect r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TextovéPole 43"/>
              <p:cNvSpPr txBox="1"/>
              <p:nvPr/>
            </p:nvSpPr>
            <p:spPr>
              <a:xfrm>
                <a:off x="6382075" y="4206197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2075" y="4206197"/>
                <a:ext cx="516204" cy="430887"/>
              </a:xfrm>
              <a:prstGeom prst="rect">
                <a:avLst/>
              </a:prstGeom>
              <a:blipFill rotWithShape="1">
                <a:blip r:embed="rId25" cstate="print"/>
                <a:stretch>
                  <a:fillRect r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TextovéPole 44"/>
              <p:cNvSpPr txBox="1"/>
              <p:nvPr/>
            </p:nvSpPr>
            <p:spPr>
              <a:xfrm>
                <a:off x="7092280" y="4206197"/>
                <a:ext cx="51620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2280" y="4206197"/>
                <a:ext cx="516204" cy="430887"/>
              </a:xfrm>
              <a:prstGeom prst="rect">
                <a:avLst/>
              </a:prstGeom>
              <a:blipFill rotWithShape="1">
                <a:blip r:embed="rId2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Ovál 45"/>
          <p:cNvSpPr/>
          <p:nvPr/>
        </p:nvSpPr>
        <p:spPr>
          <a:xfrm>
            <a:off x="3430763" y="4247355"/>
            <a:ext cx="293424" cy="36298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vál 46"/>
          <p:cNvSpPr/>
          <p:nvPr/>
        </p:nvSpPr>
        <p:spPr>
          <a:xfrm>
            <a:off x="4963852" y="4258232"/>
            <a:ext cx="293424" cy="36298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vál 47"/>
          <p:cNvSpPr/>
          <p:nvPr/>
        </p:nvSpPr>
        <p:spPr>
          <a:xfrm>
            <a:off x="7203670" y="4258232"/>
            <a:ext cx="293424" cy="36298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vál 48"/>
          <p:cNvSpPr/>
          <p:nvPr/>
        </p:nvSpPr>
        <p:spPr>
          <a:xfrm>
            <a:off x="4194468" y="4247355"/>
            <a:ext cx="293424" cy="36298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vál 49"/>
          <p:cNvSpPr/>
          <p:nvPr/>
        </p:nvSpPr>
        <p:spPr>
          <a:xfrm>
            <a:off x="3430763" y="3862388"/>
            <a:ext cx="293424" cy="36298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vál 50"/>
          <p:cNvSpPr/>
          <p:nvPr/>
        </p:nvSpPr>
        <p:spPr>
          <a:xfrm>
            <a:off x="4194468" y="3858977"/>
            <a:ext cx="293424" cy="36298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vál 51"/>
          <p:cNvSpPr/>
          <p:nvPr/>
        </p:nvSpPr>
        <p:spPr>
          <a:xfrm>
            <a:off x="4963852" y="3859404"/>
            <a:ext cx="293424" cy="36298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vál 52"/>
          <p:cNvSpPr/>
          <p:nvPr/>
        </p:nvSpPr>
        <p:spPr>
          <a:xfrm>
            <a:off x="7194470" y="3872911"/>
            <a:ext cx="293424" cy="362988"/>
          </a:xfrm>
          <a:prstGeom prst="ellipse">
            <a:avLst/>
          </a:pr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4" name="TextovéPole 53"/>
              <p:cNvSpPr txBox="1"/>
              <p:nvPr/>
            </p:nvSpPr>
            <p:spPr>
              <a:xfrm>
                <a:off x="1747658" y="6092135"/>
                <a:ext cx="143649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{"/>
                          <m:endChr m:val="}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1, 2, 3, 6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7658" y="6092135"/>
                <a:ext cx="1436499" cy="430887"/>
              </a:xfrm>
              <a:prstGeom prst="rect">
                <a:avLst/>
              </a:prstGeom>
              <a:blipFill rotWithShape="1">
                <a:blip r:embed="rId2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97549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  <p:bldP spid="8" grpId="0" animBg="1"/>
      <p:bldP spid="10" grpId="0" animBg="1"/>
      <p:bldP spid="21" grpId="0" animBg="1"/>
      <p:bldP spid="22" grpId="0" animBg="1"/>
      <p:bldP spid="23" grpId="0" animBg="1"/>
      <p:bldP spid="25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Graf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908720"/>
                <a:ext cx="8280000" cy="554461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Kartézská soustava souřadnic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𝑂𝑥𝑦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je soustava souřadnic v rovině, jejíž osy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jsou na sebe kolmé a mají stejná měřítka.</a:t>
                </a:r>
              </a:p>
              <a:p>
                <a:pPr marL="0" indent="0">
                  <a:buNone/>
                </a:pP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Graf funkce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ve zvolené soustavě souřadnic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𝑂𝑥𝑦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v rovině je množina všech bodů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𝑋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𝑥</m:t>
                        </m:r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, </m:t>
                        </m:r>
                        <m:r>
                          <a:rPr lang="cs-CZ" sz="2200" b="0" i="1" smtClean="0">
                            <a:latin typeface="Cambria Math"/>
                            <a:cs typeface="Arial" pitchFamily="34" charset="0"/>
                          </a:rPr>
                          <m:t>𝑓</m:t>
                        </m:r>
                        <m:d>
                          <m:dPr>
                            <m:ctrlP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</m:ctrlPr>
                          </m:dPr>
                          <m:e>
                            <m:r>
                              <a:rPr lang="cs-CZ" sz="2200" b="0" i="1" smtClean="0">
                                <a:latin typeface="Cambria Math"/>
                                <a:cs typeface="Arial" pitchFamily="34" charset="0"/>
                              </a:rPr>
                              <m:t>𝑥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patří do definičního oboru funkce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lphaLcParenR"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908720"/>
                <a:ext cx="8280000" cy="5544616"/>
              </a:xfrm>
              <a:blipFill rotWithShape="1">
                <a:blip r:embed="rId2" cstate="print"/>
                <a:stretch>
                  <a:fillRect l="-957" t="-549" b="-6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>
            <a:off x="2020921" y="3425155"/>
            <a:ext cx="374441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843766" y="1661204"/>
            <a:ext cx="0" cy="35679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66571" y="335265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136432" y="3347587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16200000">
            <a:off x="3845564" y="4797339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71758" y="198884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773556" y="4151169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291354" y="3353147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414076" y="3356897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843766" y="3347587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771758" y="270892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TextovéPole 34"/>
              <p:cNvSpPr txBox="1"/>
              <p:nvPr/>
            </p:nvSpPr>
            <p:spPr>
              <a:xfrm>
                <a:off x="5148064" y="3507806"/>
                <a:ext cx="2580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507806"/>
                <a:ext cx="258024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6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3425295" y="3505484"/>
                <a:ext cx="104271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𝑂</m:t>
                      </m:r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5295" y="3505484"/>
                <a:ext cx="1042719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2860020" y="3496669"/>
                <a:ext cx="399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0020" y="3496669"/>
                <a:ext cx="39932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TextovéPole 41"/>
              <p:cNvSpPr txBox="1"/>
              <p:nvPr/>
            </p:nvSpPr>
            <p:spPr>
              <a:xfrm>
                <a:off x="4391980" y="351866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1980" y="3518668"/>
                <a:ext cx="36004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5" name="TextovéPole 64"/>
              <p:cNvSpPr txBox="1"/>
              <p:nvPr/>
            </p:nvSpPr>
            <p:spPr>
              <a:xfrm>
                <a:off x="3419012" y="168643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012" y="1686436"/>
                <a:ext cx="360040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6" name="TextovéPole 65"/>
              <p:cNvSpPr txBox="1"/>
              <p:nvPr/>
            </p:nvSpPr>
            <p:spPr>
              <a:xfrm>
                <a:off x="5416084" y="341959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6084" y="3419595"/>
                <a:ext cx="360040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6" name="TextovéPole 55"/>
              <p:cNvSpPr txBox="1"/>
              <p:nvPr/>
            </p:nvSpPr>
            <p:spPr>
              <a:xfrm>
                <a:off x="2156618" y="3496669"/>
                <a:ext cx="399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6618" y="3496669"/>
                <a:ext cx="399322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r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9" name="TextovéPole 58"/>
              <p:cNvSpPr txBox="1"/>
              <p:nvPr/>
            </p:nvSpPr>
            <p:spPr>
              <a:xfrm>
                <a:off x="3904641" y="3960008"/>
                <a:ext cx="399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4641" y="3960008"/>
                <a:ext cx="399322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r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0" name="TextovéPole 59"/>
              <p:cNvSpPr txBox="1"/>
              <p:nvPr/>
            </p:nvSpPr>
            <p:spPr>
              <a:xfrm>
                <a:off x="3974155" y="4674252"/>
                <a:ext cx="399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4155" y="4674252"/>
                <a:ext cx="399322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r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2" name="TextovéPole 61"/>
              <p:cNvSpPr txBox="1"/>
              <p:nvPr/>
            </p:nvSpPr>
            <p:spPr>
              <a:xfrm>
                <a:off x="3912738" y="252425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2738" y="2524254"/>
                <a:ext cx="360040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3" name="TextovéPole 62"/>
              <p:cNvSpPr txBox="1"/>
              <p:nvPr/>
            </p:nvSpPr>
            <p:spPr>
              <a:xfrm>
                <a:off x="3934213" y="1804174"/>
                <a:ext cx="2580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4213" y="1804174"/>
                <a:ext cx="258024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r="-16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Čárový popisek 2 3"/>
              <p:cNvSpPr/>
              <p:nvPr/>
            </p:nvSpPr>
            <p:spPr>
              <a:xfrm>
                <a:off x="6444208" y="4059133"/>
                <a:ext cx="1440000" cy="540413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105886"/>
                  <a:gd name="adj6" fmla="val -55272"/>
                </a:avLst>
              </a:prstGeom>
              <a:noFill/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</a:rPr>
                  <a:t>osa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Čárový popisek 2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4059133"/>
                <a:ext cx="1440000" cy="540413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105886"/>
                  <a:gd name="adj6" fmla="val -55272"/>
                </a:avLst>
              </a:prstGeom>
              <a:blipFill rotWithShape="1">
                <a:blip r:embed="rId14" cstate="print"/>
                <a:stretch>
                  <a:fillRect b="-4040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Čárový popisek 2 26"/>
              <p:cNvSpPr/>
              <p:nvPr/>
            </p:nvSpPr>
            <p:spPr>
              <a:xfrm>
                <a:off x="1019752" y="4464400"/>
                <a:ext cx="1440000" cy="540413"/>
              </a:xfrm>
              <a:prstGeom prst="borderCallout2">
                <a:avLst>
                  <a:gd name="adj1" fmla="val 53868"/>
                  <a:gd name="adj2" fmla="val 110928"/>
                  <a:gd name="adj3" fmla="val 51125"/>
                  <a:gd name="adj4" fmla="val 138064"/>
                  <a:gd name="adj5" fmla="val 96865"/>
                  <a:gd name="adj6" fmla="val 193462"/>
                </a:avLst>
              </a:prstGeom>
              <a:noFill/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200" dirty="0" smtClean="0">
                    <a:solidFill>
                      <a:schemeClr val="tx1"/>
                    </a:solidFill>
                  </a:rPr>
                  <a:t>osa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solidFill>
                          <a:schemeClr val="tx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</a:rPr>
                  <a:t> </a:t>
                </a:r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7" name="Čárový popisek 2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9752" y="4464400"/>
                <a:ext cx="1440000" cy="540413"/>
              </a:xfrm>
              <a:prstGeom prst="borderCallout2">
                <a:avLst>
                  <a:gd name="adj1" fmla="val 53868"/>
                  <a:gd name="adj2" fmla="val 110928"/>
                  <a:gd name="adj3" fmla="val 51125"/>
                  <a:gd name="adj4" fmla="val 138064"/>
                  <a:gd name="adj5" fmla="val 96865"/>
                  <a:gd name="adj6" fmla="val 193462"/>
                </a:avLst>
              </a:prstGeom>
              <a:blipFill rotWithShape="1">
                <a:blip r:embed="rId15" cstate="print"/>
                <a:stretch>
                  <a:fillRect b="-990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Čárový popisek 2 27"/>
          <p:cNvSpPr/>
          <p:nvPr/>
        </p:nvSpPr>
        <p:spPr>
          <a:xfrm>
            <a:off x="1300921" y="2524254"/>
            <a:ext cx="1440000" cy="540413"/>
          </a:xfrm>
          <a:prstGeom prst="borderCallout2">
            <a:avLst>
              <a:gd name="adj1" fmla="val 26355"/>
              <a:gd name="adj2" fmla="val 103844"/>
              <a:gd name="adj3" fmla="val 28256"/>
              <a:gd name="adj4" fmla="val 117650"/>
              <a:gd name="adj5" fmla="val 160030"/>
              <a:gd name="adj6" fmla="val 172748"/>
            </a:avLst>
          </a:prstGeom>
          <a:noFill/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</a:rPr>
              <a:t>počátek  </a:t>
            </a:r>
            <a:endParaRPr lang="cs-CZ" sz="2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572000" y="1823397"/>
                <a:ext cx="3875330" cy="1446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Pokud na kolmých osách máme různá měřítka, hovoříme pouze o </a:t>
                </a:r>
                <a:r>
                  <a:rPr lang="cs-CZ" sz="2200" i="1" dirty="0" smtClean="0">
                    <a:solidFill>
                      <a:srgbClr val="00B0F0"/>
                    </a:solidFill>
                  </a:rPr>
                  <a:t>pravoúhlé soustavě souřadnic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𝑂𝑥𝑦</m:t>
                    </m:r>
                  </m:oMath>
                </a14:m>
                <a:r>
                  <a:rPr lang="cs-CZ" sz="2200" dirty="0" smtClean="0"/>
                  <a:t>.</a:t>
                </a:r>
                <a:endParaRPr lang="cs-CZ" sz="22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1823397"/>
                <a:ext cx="3875330" cy="1446550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 l="-1887" t="-2110" r="-314" b="-8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60888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5" grpId="0" animBg="1"/>
      <p:bldP spid="38" grpId="0" animBg="1"/>
      <p:bldP spid="40" grpId="0" animBg="1"/>
      <p:bldP spid="42" grpId="0" animBg="1"/>
      <p:bldP spid="65" grpId="0" animBg="1"/>
      <p:bldP spid="66" grpId="0" animBg="1"/>
      <p:bldP spid="56" grpId="0" animBg="1"/>
      <p:bldP spid="59" grpId="0" animBg="1"/>
      <p:bldP spid="60" grpId="0" animBg="1"/>
      <p:bldP spid="62" grpId="0" animBg="1"/>
      <p:bldP spid="63" grpId="0" animBg="1"/>
      <p:bldP spid="4" grpId="0" animBg="1"/>
      <p:bldP spid="27" grpId="0" animBg="1"/>
      <p:bldP spid="28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Graf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980728"/>
                <a:ext cx="8363272" cy="576064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1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	Vypište všechny body, které patří do grafu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𝑘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2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lphaLcParenR"/>
                </a:pPr>
                <a:endParaRPr lang="cs-CZ" sz="16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		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Závěr: 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980728"/>
                <a:ext cx="8363272" cy="5760640"/>
              </a:xfrm>
              <a:blipFill rotWithShape="1">
                <a:blip r:embed="rId3" cstate="print"/>
                <a:stretch>
                  <a:fillRect l="-1167" t="-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>
            <a:off x="979943" y="2708920"/>
            <a:ext cx="4312137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131840" y="1439728"/>
            <a:ext cx="0" cy="2061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851920" y="262413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61069" y="2631361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771800" y="262903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051720" y="262115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16200000">
            <a:off x="3126463" y="299695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054455" y="2339588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491880" y="264203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196956" y="262903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896000" y="263691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411760" y="2637455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065046" y="198884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2707452" y="1804174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52" y="1804174"/>
                <a:ext cx="360040" cy="33855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3136011" y="289767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6011" y="2897670"/>
                <a:ext cx="360040" cy="33855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TextovéPole 41"/>
              <p:cNvSpPr txBox="1"/>
              <p:nvPr/>
            </p:nvSpPr>
            <p:spPr>
              <a:xfrm>
                <a:off x="2694415" y="2154922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4415" y="2154922"/>
                <a:ext cx="360040" cy="33855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5" name="TextovéPole 64"/>
              <p:cNvSpPr txBox="1"/>
              <p:nvPr/>
            </p:nvSpPr>
            <p:spPr>
              <a:xfrm>
                <a:off x="2699792" y="134076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1340768"/>
                <a:ext cx="360040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6" name="TextovéPole 65"/>
              <p:cNvSpPr txBox="1"/>
              <p:nvPr/>
            </p:nvSpPr>
            <p:spPr>
              <a:xfrm>
                <a:off x="4989968" y="233958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9968" y="2339588"/>
                <a:ext cx="360040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>
            <a:off x="1691680" y="262629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331640" y="263691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TextovéPole 44"/>
              <p:cNvSpPr txBox="1"/>
              <p:nvPr/>
            </p:nvSpPr>
            <p:spPr>
              <a:xfrm>
                <a:off x="3311860" y="270467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1860" y="2704670"/>
                <a:ext cx="360040" cy="338554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6" name="TextovéPole 45"/>
              <p:cNvSpPr txBox="1"/>
              <p:nvPr/>
            </p:nvSpPr>
            <p:spPr>
              <a:xfrm>
                <a:off x="3676071" y="270810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6071" y="2708100"/>
                <a:ext cx="360040" cy="338554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7" name="TextovéPole 46"/>
              <p:cNvSpPr txBox="1"/>
              <p:nvPr/>
            </p:nvSpPr>
            <p:spPr>
              <a:xfrm>
                <a:off x="4016936" y="2703369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6936" y="2703369"/>
                <a:ext cx="360040" cy="338554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TextovéPole 47"/>
              <p:cNvSpPr txBox="1"/>
              <p:nvPr/>
            </p:nvSpPr>
            <p:spPr>
              <a:xfrm>
                <a:off x="4364360" y="2709463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4360" y="2709463"/>
                <a:ext cx="360040" cy="338554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9" name="TextovéPole 48"/>
              <p:cNvSpPr txBox="1"/>
              <p:nvPr/>
            </p:nvSpPr>
            <p:spPr>
              <a:xfrm>
                <a:off x="4723263" y="2703369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3263" y="2703369"/>
                <a:ext cx="360040" cy="338554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0" name="TextovéPole 49"/>
              <p:cNvSpPr txBox="1"/>
              <p:nvPr/>
            </p:nvSpPr>
            <p:spPr>
              <a:xfrm>
                <a:off x="2591780" y="2708416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1780" y="2708416"/>
                <a:ext cx="360040" cy="338554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1" name="TextovéPole 50"/>
              <p:cNvSpPr txBox="1"/>
              <p:nvPr/>
            </p:nvSpPr>
            <p:spPr>
              <a:xfrm>
                <a:off x="2231740" y="270467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1740" y="2704670"/>
                <a:ext cx="360040" cy="338554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1871700" y="2707115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1700" y="2707115"/>
                <a:ext cx="360040" cy="338554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3" name="TextovéPole 52"/>
              <p:cNvSpPr txBox="1"/>
              <p:nvPr/>
            </p:nvSpPr>
            <p:spPr>
              <a:xfrm>
                <a:off x="1511660" y="2706381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1660" y="2706381"/>
                <a:ext cx="360040" cy="338554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4" name="TextovéPole 53"/>
              <p:cNvSpPr txBox="1"/>
              <p:nvPr/>
            </p:nvSpPr>
            <p:spPr>
              <a:xfrm>
                <a:off x="1151620" y="2707115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−5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1620" y="2707115"/>
                <a:ext cx="360040" cy="338554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vál 6"/>
          <p:cNvSpPr/>
          <p:nvPr/>
        </p:nvSpPr>
        <p:spPr>
          <a:xfrm>
            <a:off x="1286640" y="2656041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vál 54"/>
          <p:cNvSpPr/>
          <p:nvPr/>
        </p:nvSpPr>
        <p:spPr>
          <a:xfrm>
            <a:off x="1646680" y="2294588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2006720" y="2658369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vál 56"/>
          <p:cNvSpPr/>
          <p:nvPr/>
        </p:nvSpPr>
        <p:spPr>
          <a:xfrm>
            <a:off x="2366760" y="3021947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vál 57"/>
          <p:cNvSpPr/>
          <p:nvPr/>
        </p:nvSpPr>
        <p:spPr>
          <a:xfrm>
            <a:off x="2726800" y="3021947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vál 58"/>
          <p:cNvSpPr/>
          <p:nvPr/>
        </p:nvSpPr>
        <p:spPr>
          <a:xfrm>
            <a:off x="3085187" y="2294588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3446880" y="2294588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vál 60"/>
          <p:cNvSpPr/>
          <p:nvPr/>
        </p:nvSpPr>
        <p:spPr>
          <a:xfrm>
            <a:off x="3806920" y="1928451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vál 61"/>
          <p:cNvSpPr/>
          <p:nvPr/>
        </p:nvSpPr>
        <p:spPr>
          <a:xfrm>
            <a:off x="4151956" y="3021947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vál 62"/>
          <p:cNvSpPr/>
          <p:nvPr/>
        </p:nvSpPr>
        <p:spPr>
          <a:xfrm>
            <a:off x="4516069" y="2661381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4858283" y="2294588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1390511"/>
            <a:ext cx="16201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990033"/>
                </a:solidFill>
              </a:rPr>
              <a:t>Řešení:</a:t>
            </a:r>
            <a:endParaRPr lang="cs-CZ" sz="2200" dirty="0">
              <a:solidFill>
                <a:srgbClr val="990033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5796136" y="1916370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−5;0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1916370"/>
                <a:ext cx="864096" cy="430887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 r="-6338"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7" name="TextovéPole 66"/>
              <p:cNvSpPr txBox="1"/>
              <p:nvPr/>
            </p:nvSpPr>
            <p:spPr>
              <a:xfrm>
                <a:off x="5796136" y="2285702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−4;1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2285702"/>
                <a:ext cx="864096" cy="430887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 r="-6338"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8" name="TextovéPole 67"/>
              <p:cNvSpPr txBox="1"/>
              <p:nvPr/>
            </p:nvSpPr>
            <p:spPr>
              <a:xfrm>
                <a:off x="5796136" y="2661255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−3;0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2661255"/>
                <a:ext cx="864096" cy="430887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 r="-6338" b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9" name="TextovéPole 68"/>
              <p:cNvSpPr txBox="1"/>
              <p:nvPr/>
            </p:nvSpPr>
            <p:spPr>
              <a:xfrm>
                <a:off x="5796136" y="2990486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−2;−1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2990486"/>
                <a:ext cx="864096" cy="430887"/>
              </a:xfrm>
              <a:prstGeom prst="rect">
                <a:avLst/>
              </a:prstGeom>
              <a:blipFill rotWithShape="1">
                <a:blip r:embed="rId22" cstate="print"/>
                <a:stretch>
                  <a:fillRect r="-30282" b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0" name="TextovéPole 69"/>
              <p:cNvSpPr txBox="1"/>
              <p:nvPr/>
            </p:nvSpPr>
            <p:spPr>
              <a:xfrm>
                <a:off x="5801824" y="3360718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−1;−1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1824" y="3360718"/>
                <a:ext cx="864096" cy="430887"/>
              </a:xfrm>
              <a:prstGeom prst="rect">
                <a:avLst/>
              </a:prstGeom>
              <a:blipFill rotWithShape="1">
                <a:blip r:embed="rId23" cstate="print"/>
                <a:stretch>
                  <a:fillRect r="-31206"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1" name="TextovéPole 70"/>
              <p:cNvSpPr txBox="1"/>
              <p:nvPr/>
            </p:nvSpPr>
            <p:spPr>
              <a:xfrm>
                <a:off x="6665920" y="1916370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0;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5920" y="1916370"/>
                <a:ext cx="864096" cy="430887"/>
              </a:xfrm>
              <a:prstGeom prst="rect">
                <a:avLst/>
              </a:prstGeom>
              <a:blipFill rotWithShape="1">
                <a:blip r:embed="rId24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2" name="TextovéPole 71"/>
              <p:cNvSpPr txBox="1"/>
              <p:nvPr/>
            </p:nvSpPr>
            <p:spPr>
              <a:xfrm>
                <a:off x="7530016" y="1928451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1;1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0016" y="1928451"/>
                <a:ext cx="864096" cy="430887"/>
              </a:xfrm>
              <a:prstGeom prst="rect">
                <a:avLst/>
              </a:prstGeom>
              <a:blipFill rotWithShape="1">
                <a:blip r:embed="rId25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3" name="TextovéPole 72"/>
              <p:cNvSpPr txBox="1"/>
              <p:nvPr/>
            </p:nvSpPr>
            <p:spPr>
              <a:xfrm>
                <a:off x="7530016" y="2262029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2;2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30016" y="2262029"/>
                <a:ext cx="864096" cy="430887"/>
              </a:xfrm>
              <a:prstGeom prst="rect">
                <a:avLst/>
              </a:prstGeom>
              <a:blipFill rotWithShape="1">
                <a:blip r:embed="rId26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4" name="TextovéPole 73"/>
              <p:cNvSpPr txBox="1"/>
              <p:nvPr/>
            </p:nvSpPr>
            <p:spPr>
              <a:xfrm>
                <a:off x="7584803" y="2661381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3;−1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4803" y="2661381"/>
                <a:ext cx="864096" cy="430887"/>
              </a:xfrm>
              <a:prstGeom prst="rect">
                <a:avLst/>
              </a:prstGeom>
              <a:blipFill rotWithShape="1">
                <a:blip r:embed="rId27" cstate="print"/>
                <a:stretch>
                  <a:fillRect r="-7042" b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5" name="TextovéPole 74"/>
              <p:cNvSpPr txBox="1"/>
              <p:nvPr/>
            </p:nvSpPr>
            <p:spPr>
              <a:xfrm>
                <a:off x="7579854" y="2991386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4;0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9854" y="2991386"/>
                <a:ext cx="864096" cy="430887"/>
              </a:xfrm>
              <a:prstGeom prst="rect">
                <a:avLst/>
              </a:prstGeom>
              <a:blipFill rotWithShape="1">
                <a:blip r:embed="rId28" cstate="print"/>
                <a:stretch>
                  <a:fillRect b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6" name="TextovéPole 75"/>
              <p:cNvSpPr txBox="1"/>
              <p:nvPr/>
            </p:nvSpPr>
            <p:spPr>
              <a:xfrm>
                <a:off x="7581599" y="3359818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i="1">
                              <a:latin typeface="Cambria Math"/>
                            </a:rPr>
                            <m:t>5;1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81599" y="3359818"/>
                <a:ext cx="864096" cy="430887"/>
              </a:xfrm>
              <a:prstGeom prst="rect">
                <a:avLst/>
              </a:prstGeom>
              <a:blipFill rotWithShape="1">
                <a:blip r:embed="rId29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7" name="Přímá spojnice se šipkou 76"/>
          <p:cNvCxnSpPr/>
          <p:nvPr/>
        </p:nvCxnSpPr>
        <p:spPr>
          <a:xfrm flipV="1">
            <a:off x="3126463" y="3933056"/>
            <a:ext cx="0" cy="237510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/>
          <p:nvPr/>
        </p:nvCxnSpPr>
        <p:spPr>
          <a:xfrm>
            <a:off x="1151620" y="5157192"/>
            <a:ext cx="4312137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1" name="TextovéPole 80"/>
              <p:cNvSpPr txBox="1"/>
              <p:nvPr/>
            </p:nvSpPr>
            <p:spPr>
              <a:xfrm>
                <a:off x="5103717" y="477903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3717" y="4779030"/>
                <a:ext cx="360040" cy="369332"/>
              </a:xfrm>
              <a:prstGeom prst="rect">
                <a:avLst/>
              </a:prstGeom>
              <a:blipFill rotWithShape="1">
                <a:blip r:embed="rId3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2" name="TextovéPole 81"/>
              <p:cNvSpPr txBox="1"/>
              <p:nvPr/>
            </p:nvSpPr>
            <p:spPr>
              <a:xfrm>
                <a:off x="2726800" y="393189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6800" y="3931895"/>
                <a:ext cx="360040" cy="369332"/>
              </a:xfrm>
              <a:prstGeom prst="rect">
                <a:avLst/>
              </a:prstGeom>
              <a:blipFill rotWithShape="1">
                <a:blip r:embed="rId31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3" name="TextovéPole 82"/>
              <p:cNvSpPr txBox="1"/>
              <p:nvPr/>
            </p:nvSpPr>
            <p:spPr>
              <a:xfrm>
                <a:off x="2707452" y="5179448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3" name="TextovéPole 8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52" y="5179448"/>
                <a:ext cx="360040" cy="369332"/>
              </a:xfrm>
              <a:prstGeom prst="rect">
                <a:avLst/>
              </a:prstGeom>
              <a:blipFill rotWithShape="1">
                <a:blip r:embed="rId3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4" name="TextovéPole 83"/>
              <p:cNvSpPr txBox="1"/>
              <p:nvPr/>
            </p:nvSpPr>
            <p:spPr>
              <a:xfrm>
                <a:off x="3086840" y="270336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6840" y="2703369"/>
                <a:ext cx="360040" cy="369332"/>
              </a:xfrm>
              <a:prstGeom prst="rect">
                <a:avLst/>
              </a:prstGeom>
              <a:blipFill rotWithShape="1">
                <a:blip r:embed="rId3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3491880" y="3931895"/>
            <a:ext cx="16201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I. kvadrant</a:t>
            </a:r>
            <a:endParaRPr lang="cs-CZ" sz="22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190312" y="3967567"/>
            <a:ext cx="16201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II. kvadrant</a:t>
            </a:r>
            <a:endParaRPr lang="cs-CZ" sz="22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1190312" y="5877272"/>
            <a:ext cx="172281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III. kvadrant</a:t>
            </a:r>
            <a:endParaRPr lang="cs-CZ" sz="22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3614806" y="5902384"/>
            <a:ext cx="188912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IV. kvadrant</a:t>
            </a:r>
            <a:endParaRPr lang="cs-CZ" sz="2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8" name="TextovéPole 87"/>
              <p:cNvSpPr txBox="1"/>
              <p:nvPr/>
            </p:nvSpPr>
            <p:spPr>
              <a:xfrm>
                <a:off x="3584888" y="4562095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1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200" b="1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sz="2200" b="1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+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4888" y="4562095"/>
                <a:ext cx="864096" cy="430887"/>
              </a:xfrm>
              <a:prstGeom prst="rect">
                <a:avLst/>
              </a:prstGeom>
              <a:blipFill rotWithShape="1">
                <a:blip r:embed="rId34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9" name="TextovéPole 88"/>
              <p:cNvSpPr txBox="1"/>
              <p:nvPr/>
            </p:nvSpPr>
            <p:spPr>
              <a:xfrm>
                <a:off x="1733251" y="4562093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1" i="0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200" b="1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sz="2200" b="1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+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3251" y="4562093"/>
                <a:ext cx="864096" cy="430887"/>
              </a:xfrm>
              <a:prstGeom prst="rect">
                <a:avLst/>
              </a:prstGeom>
              <a:blipFill rotWithShape="1">
                <a:blip r:embed="rId35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0" name="TextovéPole 89"/>
              <p:cNvSpPr txBox="1"/>
              <p:nvPr/>
            </p:nvSpPr>
            <p:spPr>
              <a:xfrm>
                <a:off x="1754682" y="5333336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1" i="0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200" b="1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sz="2200" b="1" i="0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−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4682" y="5333336"/>
                <a:ext cx="864096" cy="430887"/>
              </a:xfrm>
              <a:prstGeom prst="rect">
                <a:avLst/>
              </a:prstGeom>
              <a:blipFill rotWithShape="1">
                <a:blip r:embed="rId36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2" name="TextovéPole 91"/>
              <p:cNvSpPr txBox="1"/>
              <p:nvPr/>
            </p:nvSpPr>
            <p:spPr>
              <a:xfrm>
                <a:off x="3618626" y="5333336"/>
                <a:ext cx="864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1" i="0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200" b="1" i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sz="2200" b="1" i="0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−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8626" y="5333336"/>
                <a:ext cx="864096" cy="430887"/>
              </a:xfrm>
              <a:prstGeom prst="rect">
                <a:avLst/>
              </a:prstGeom>
              <a:blipFill rotWithShape="1">
                <a:blip r:embed="rId37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-612576" y="4779030"/>
            <a:ext cx="180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5833501" y="3984288"/>
                <a:ext cx="212423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body na ose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2200" dirty="0" smtClean="0"/>
                  <a:t>: </a:t>
                </a:r>
                <a:endParaRPr lang="cs-CZ" sz="2200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3501" y="3984288"/>
                <a:ext cx="2124236" cy="430887"/>
              </a:xfrm>
              <a:prstGeom prst="rect">
                <a:avLst/>
              </a:prstGeom>
              <a:blipFill rotWithShape="1">
                <a:blip r:embed="rId38" cstate="print"/>
                <a:stretch>
                  <a:fillRect l="-3736" t="-7143" r="-2586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3" name="TextovéPole 92"/>
              <p:cNvSpPr txBox="1"/>
              <p:nvPr/>
            </p:nvSpPr>
            <p:spPr>
              <a:xfrm>
                <a:off x="5843455" y="4941748"/>
                <a:ext cx="212423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body na ose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/>
                  <a:t>: </a:t>
                </a:r>
                <a:endParaRPr lang="cs-CZ" sz="2200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3455" y="4941748"/>
                <a:ext cx="2124236" cy="430887"/>
              </a:xfrm>
              <a:prstGeom prst="rect">
                <a:avLst/>
              </a:prstGeom>
              <a:blipFill rotWithShape="1">
                <a:blip r:embed="rId39" cstate="print"/>
                <a:stretch>
                  <a:fillRect l="-3736" t="-7143" r="-2586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4" name="TextovéPole 93"/>
              <p:cNvSpPr txBox="1"/>
              <p:nvPr/>
            </p:nvSpPr>
            <p:spPr>
              <a:xfrm>
                <a:off x="5796135" y="4374293"/>
                <a:ext cx="206831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200" i="1">
                              <a:latin typeface="Cambria Math"/>
                            </a:rPr>
                            <m:t>;0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, </m:t>
                      </m:r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5" y="4374293"/>
                <a:ext cx="2068315" cy="430887"/>
              </a:xfrm>
              <a:prstGeom prst="rect">
                <a:avLst/>
              </a:prstGeom>
              <a:blipFill rotWithShape="1">
                <a:blip r:embed="rId40" cstate="print"/>
                <a:stretch>
                  <a:fillRect b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5" name="TextovéPole 94"/>
              <p:cNvSpPr txBox="1"/>
              <p:nvPr/>
            </p:nvSpPr>
            <p:spPr>
              <a:xfrm>
                <a:off x="5845430" y="5364114"/>
                <a:ext cx="2068315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0</m:t>
                          </m:r>
                          <m:r>
                            <a:rPr lang="cs-CZ" sz="2200" i="1">
                              <a:latin typeface="Cambria Math"/>
                            </a:rPr>
                            <m:t>;</m:t>
                          </m:r>
                          <m:r>
                            <a:rPr lang="cs-CZ" sz="22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</a:rPr>
                        <m:t>, </m:t>
                      </m:r>
                      <m:r>
                        <a:rPr lang="cs-CZ" sz="2200" b="0" i="1" smtClean="0">
                          <a:latin typeface="Cambria Math"/>
                        </a:rPr>
                        <m:t>𝑦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5430" y="5364114"/>
                <a:ext cx="2068315" cy="430887"/>
              </a:xfrm>
              <a:prstGeom prst="rect">
                <a:avLst/>
              </a:prstGeom>
              <a:blipFill rotWithShape="1">
                <a:blip r:embed="rId41" cstate="print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6" name="TextovéPole 95"/>
              <p:cNvSpPr txBox="1"/>
              <p:nvPr/>
            </p:nvSpPr>
            <p:spPr>
              <a:xfrm>
                <a:off x="5995855" y="5866020"/>
                <a:ext cx="153416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200" dirty="0" smtClean="0"/>
                  <a:t>počátek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𝑂</m:t>
                    </m:r>
                  </m:oMath>
                </a14:m>
                <a:r>
                  <a:rPr lang="cs-CZ" sz="2200" dirty="0" smtClean="0"/>
                  <a:t>: </a:t>
                </a:r>
                <a:endParaRPr lang="cs-CZ" sz="2200" dirty="0"/>
              </a:p>
            </p:txBody>
          </p:sp>
        </mc:Choice>
        <mc:Fallback>
          <p:sp>
            <p:nvSpPr>
              <p:cNvPr id="96" name="TextovéPole 9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5855" y="5866020"/>
                <a:ext cx="1534161" cy="430887"/>
              </a:xfrm>
              <a:prstGeom prst="rect">
                <a:avLst/>
              </a:prstGeom>
              <a:blipFill rotWithShape="1">
                <a:blip r:embed="rId42" cstate="print"/>
                <a:stretch>
                  <a:fillRect l="-5179" t="-7042" r="-9163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7" name="TextovéPole 96"/>
              <p:cNvSpPr txBox="1"/>
              <p:nvPr/>
            </p:nvSpPr>
            <p:spPr>
              <a:xfrm>
                <a:off x="7448445" y="5866019"/>
                <a:ext cx="94566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2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</a:rPr>
                            <m:t>0</m:t>
                          </m:r>
                          <m:r>
                            <a:rPr lang="cs-CZ" sz="2200" i="1">
                              <a:latin typeface="Cambria Math"/>
                            </a:rPr>
                            <m:t>;0</m:t>
                          </m:r>
                        </m:e>
                      </m:d>
                    </m:oMath>
                  </m:oMathPara>
                </a14:m>
                <a:endParaRPr lang="cs-CZ" sz="2200" i="1" dirty="0">
                  <a:latin typeface="Cambria Math"/>
                </a:endParaRPr>
              </a:p>
            </p:txBody>
          </p:sp>
        </mc:Choice>
        <mc:Fallback>
          <p:sp>
            <p:nvSpPr>
              <p:cNvPr id="97" name="TextovéPole 9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8445" y="5866019"/>
                <a:ext cx="945667" cy="430887"/>
              </a:xfrm>
              <a:prstGeom prst="rect">
                <a:avLst/>
              </a:prstGeom>
              <a:blipFill rotWithShape="1">
                <a:blip r:embed="rId43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407580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39" grpId="0" animBg="1"/>
      <p:bldP spid="40" grpId="0" animBg="1"/>
      <p:bldP spid="42" grpId="0" animBg="1"/>
      <p:bldP spid="65" grpId="0" animBg="1"/>
      <p:bldP spid="66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7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8" grpId="0"/>
      <p:bldP spid="10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81" grpId="0" animBg="1"/>
      <p:bldP spid="82" grpId="0" animBg="1"/>
      <p:bldP spid="83" grpId="0" animBg="1"/>
      <p:bldP spid="84" grpId="0" animBg="1"/>
      <p:bldP spid="12" grpId="0"/>
      <p:bldP spid="85" grpId="0"/>
      <p:bldP spid="86" grpId="0"/>
      <p:bldP spid="87" grpId="0"/>
      <p:bldP spid="88" grpId="0" animBg="1"/>
      <p:bldP spid="89" grpId="0" animBg="1"/>
      <p:bldP spid="90" grpId="0" animBg="1"/>
      <p:bldP spid="92" grpId="0" animBg="1"/>
      <p:bldP spid="27" grpId="0" animBg="1"/>
      <p:bldP spid="93" grpId="0" animBg="1"/>
      <p:bldP spid="94" grpId="0" animBg="1"/>
      <p:bldP spid="95" grpId="0" animBg="1"/>
      <p:bldP spid="96" grpId="0" animBg="1"/>
      <p:bldP spid="9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Graf funkce 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908720"/>
                <a:ext cx="8784976" cy="554461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200" b="1" dirty="0" smtClean="0">
                    <a:latin typeface="Arial" pitchFamily="34" charset="0"/>
                    <a:cs typeface="Arial" pitchFamily="34" charset="0"/>
                  </a:rPr>
                  <a:t>Př. 2 </a:t>
                </a: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Narýsujte graf fce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𝑓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: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𝑦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−1, </m:t>
                    </m:r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𝑥</m:t>
                    </m:r>
                    <m:r>
                      <a:rPr lang="cs-CZ" sz="22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∈</m:t>
                    </m:r>
                    <m:d>
                      <m:dPr>
                        <m:begChr m:val="{"/>
                        <m:endChr m:val="}"/>
                        <m:ctrlPr>
                          <a:rPr lang="cs-CZ" sz="22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−2;0;1;3</m:t>
                        </m:r>
                      </m:e>
                    </m:d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a určete </a:t>
                </a:r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ℋ</m:t>
                    </m:r>
                    <m:d>
                      <m:dPr>
                        <m:ctrlPr>
                          <a:rPr lang="cs-CZ" sz="220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2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Řešení:</a:t>
                </a:r>
                <a:endParaRPr lang="cs-CZ" sz="2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i="1" dirty="0" smtClean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Grafem funkce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 je množina čtyř izolovaných bodů.</a:t>
                </a:r>
              </a:p>
              <a:p>
                <a:pPr marL="0" indent="0">
                  <a:buNone/>
                </a:pPr>
                <a:endParaRPr lang="cs-CZ" sz="22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908720"/>
                <a:ext cx="8784976" cy="5544616"/>
              </a:xfrm>
              <a:blipFill rotWithShape="1">
                <a:blip r:embed="rId2" cstate="print"/>
                <a:stretch>
                  <a:fillRect l="-832" t="-549" b="-3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>
            <a:off x="1907704" y="3418496"/>
            <a:ext cx="5544616" cy="931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564340" y="1634693"/>
            <a:ext cx="2494" cy="43145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292080" y="335114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851920" y="3344317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16200000">
            <a:off x="4573091" y="479715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492332" y="198884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93579" y="414908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11610" y="335114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131840" y="335114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492332" y="270892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5" name="TextovéPole 34"/>
              <p:cNvSpPr txBox="1"/>
              <p:nvPr/>
            </p:nvSpPr>
            <p:spPr>
              <a:xfrm>
                <a:off x="5882598" y="3433202"/>
                <a:ext cx="2580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2598" y="3433202"/>
                <a:ext cx="258024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4253931" y="341632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3931" y="3416325"/>
                <a:ext cx="360040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3544164" y="3427806"/>
                <a:ext cx="399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4164" y="3427806"/>
                <a:ext cx="39932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TextovéPole 41"/>
              <p:cNvSpPr txBox="1"/>
              <p:nvPr/>
            </p:nvSpPr>
            <p:spPr>
              <a:xfrm>
                <a:off x="5112060" y="343175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12060" y="3431757"/>
                <a:ext cx="360040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5" name="TextovéPole 64"/>
              <p:cNvSpPr txBox="1"/>
              <p:nvPr/>
            </p:nvSpPr>
            <p:spPr>
              <a:xfrm>
                <a:off x="4081205" y="1632025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1205" y="1632025"/>
                <a:ext cx="360040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6" name="TextovéPole 65"/>
              <p:cNvSpPr txBox="1"/>
              <p:nvPr/>
            </p:nvSpPr>
            <p:spPr>
              <a:xfrm>
                <a:off x="7092280" y="336518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2280" y="3365184"/>
                <a:ext cx="360040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6" name="TextovéPole 55"/>
              <p:cNvSpPr txBox="1"/>
              <p:nvPr/>
            </p:nvSpPr>
            <p:spPr>
              <a:xfrm>
                <a:off x="2843808" y="3431757"/>
                <a:ext cx="399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3431757"/>
                <a:ext cx="399322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r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9" name="TextovéPole 58"/>
              <p:cNvSpPr txBox="1"/>
              <p:nvPr/>
            </p:nvSpPr>
            <p:spPr>
              <a:xfrm>
                <a:off x="4579765" y="3964414"/>
                <a:ext cx="399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9765" y="3964414"/>
                <a:ext cx="399322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r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0" name="TextovéPole 59"/>
              <p:cNvSpPr txBox="1"/>
              <p:nvPr/>
            </p:nvSpPr>
            <p:spPr>
              <a:xfrm>
                <a:off x="4566834" y="4725144"/>
                <a:ext cx="399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6834" y="4725144"/>
                <a:ext cx="399322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r="-181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2" name="TextovéPole 61"/>
              <p:cNvSpPr txBox="1"/>
              <p:nvPr/>
            </p:nvSpPr>
            <p:spPr>
              <a:xfrm>
                <a:off x="4573091" y="2524254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3091" y="2524254"/>
                <a:ext cx="360040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3" name="TextovéPole 62"/>
              <p:cNvSpPr txBox="1"/>
              <p:nvPr/>
            </p:nvSpPr>
            <p:spPr>
              <a:xfrm>
                <a:off x="4579765" y="1816691"/>
                <a:ext cx="2580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9765" y="1816691"/>
                <a:ext cx="258024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r="-16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6732240" y="3354921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TextovéPole 26"/>
              <p:cNvSpPr txBox="1"/>
              <p:nvPr/>
            </p:nvSpPr>
            <p:spPr>
              <a:xfrm>
                <a:off x="6603228" y="3435545"/>
                <a:ext cx="2580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228" y="3435545"/>
                <a:ext cx="258024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r="-16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595197" y="2185843"/>
            <a:ext cx="22486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971600" y="1816691"/>
            <a:ext cx="0" cy="7075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6" name="TextovéPole 35"/>
              <p:cNvSpPr txBox="1"/>
              <p:nvPr/>
            </p:nvSpPr>
            <p:spPr>
              <a:xfrm>
                <a:off x="539552" y="1809192"/>
                <a:ext cx="432048" cy="4308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809192"/>
                <a:ext cx="432048" cy="430889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539552" y="2147009"/>
                <a:ext cx="432048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147009"/>
                <a:ext cx="432048" cy="430887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909524" y="1809192"/>
                <a:ext cx="52415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9524" y="1809192"/>
                <a:ext cx="524157" cy="430887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 r="-58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TextovéPole 40"/>
              <p:cNvSpPr txBox="1"/>
              <p:nvPr/>
            </p:nvSpPr>
            <p:spPr>
              <a:xfrm>
                <a:off x="897847" y="2147008"/>
                <a:ext cx="500159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7847" y="2147008"/>
                <a:ext cx="500159" cy="430887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 r="-109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/>
          <p:nvPr/>
        </p:nvCxnSpPr>
        <p:spPr>
          <a:xfrm>
            <a:off x="1422004" y="1827353"/>
            <a:ext cx="0" cy="7075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TextovéPole 44"/>
              <p:cNvSpPr txBox="1"/>
              <p:nvPr/>
            </p:nvSpPr>
            <p:spPr>
              <a:xfrm>
                <a:off x="1436236" y="1809191"/>
                <a:ext cx="50405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6236" y="1809191"/>
                <a:ext cx="504056" cy="430887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6" name="TextovéPole 45"/>
              <p:cNvSpPr txBox="1"/>
              <p:nvPr/>
            </p:nvSpPr>
            <p:spPr>
              <a:xfrm>
                <a:off x="1376194" y="2147007"/>
                <a:ext cx="49548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6194" y="2147007"/>
                <a:ext cx="495486" cy="430887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 r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46"/>
          <p:cNvCxnSpPr/>
          <p:nvPr/>
        </p:nvCxnSpPr>
        <p:spPr>
          <a:xfrm>
            <a:off x="1918027" y="1816691"/>
            <a:ext cx="0" cy="7075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8" name="TextovéPole 47"/>
              <p:cNvSpPr txBox="1"/>
              <p:nvPr/>
            </p:nvSpPr>
            <p:spPr>
              <a:xfrm>
                <a:off x="1893160" y="1809190"/>
                <a:ext cx="50405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3160" y="1809190"/>
                <a:ext cx="504056" cy="430887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9" name="TextovéPole 48"/>
              <p:cNvSpPr txBox="1"/>
              <p:nvPr/>
            </p:nvSpPr>
            <p:spPr>
              <a:xfrm>
                <a:off x="1871680" y="2147006"/>
                <a:ext cx="50405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1680" y="2147006"/>
                <a:ext cx="504056" cy="430887"/>
              </a:xfrm>
              <a:prstGeom prst="rect">
                <a:avLst/>
              </a:prstGeom>
              <a:blipFill rotWithShape="1">
                <a:blip r:embed="rId2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>
            <a:off x="2375736" y="1832062"/>
            <a:ext cx="0" cy="7075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1" name="TextovéPole 50"/>
              <p:cNvSpPr txBox="1"/>
              <p:nvPr/>
            </p:nvSpPr>
            <p:spPr>
              <a:xfrm>
                <a:off x="2347948" y="1808583"/>
                <a:ext cx="50405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7948" y="1808583"/>
                <a:ext cx="504056" cy="430887"/>
              </a:xfrm>
              <a:prstGeom prst="rect">
                <a:avLst/>
              </a:prstGeom>
              <a:blipFill rotWithShape="1">
                <a:blip r:embed="rId2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2347948" y="2147003"/>
                <a:ext cx="50405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47948" y="2147003"/>
                <a:ext cx="504056" cy="430887"/>
              </a:xfrm>
              <a:prstGeom prst="rect">
                <a:avLst/>
              </a:prstGeom>
              <a:blipFill rotWithShape="1">
                <a:blip r:embed="rId2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3" name="TextovéPole 52"/>
              <p:cNvSpPr txBox="1"/>
              <p:nvPr/>
            </p:nvSpPr>
            <p:spPr>
              <a:xfrm>
                <a:off x="4573091" y="5455895"/>
                <a:ext cx="46230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3091" y="5455895"/>
                <a:ext cx="462309" cy="369332"/>
              </a:xfrm>
              <a:prstGeom prst="rect">
                <a:avLst/>
              </a:prstGeom>
              <a:blipFill rotWithShape="1">
                <a:blip r:embed="rId25" cstate="print"/>
                <a:stretch>
                  <a:fillRect r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4" name="Přímá spojnice 53"/>
          <p:cNvCxnSpPr/>
          <p:nvPr/>
        </p:nvCxnSpPr>
        <p:spPr>
          <a:xfrm rot="16200000">
            <a:off x="4565587" y="551723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131840" y="3416325"/>
            <a:ext cx="0" cy="2172915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131840" y="5589239"/>
            <a:ext cx="1432500" cy="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vál 60"/>
          <p:cNvSpPr/>
          <p:nvPr/>
        </p:nvSpPr>
        <p:spPr>
          <a:xfrm>
            <a:off x="3086840" y="5544239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4528091" y="4104080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vál 66"/>
          <p:cNvSpPr/>
          <p:nvPr/>
        </p:nvSpPr>
        <p:spPr>
          <a:xfrm>
            <a:off x="5247080" y="3378151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8" name="Přímá spojnice 67"/>
          <p:cNvCxnSpPr/>
          <p:nvPr/>
        </p:nvCxnSpPr>
        <p:spPr>
          <a:xfrm>
            <a:off x="6732240" y="1988840"/>
            <a:ext cx="0" cy="147931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flipH="1">
            <a:off x="4544539" y="1989499"/>
            <a:ext cx="2187701" cy="1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vál 69"/>
          <p:cNvSpPr/>
          <p:nvPr/>
        </p:nvSpPr>
        <p:spPr>
          <a:xfrm>
            <a:off x="6687240" y="1944500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5" name="TextovéPole 54"/>
              <p:cNvSpPr txBox="1"/>
              <p:nvPr/>
            </p:nvSpPr>
            <p:spPr>
              <a:xfrm>
                <a:off x="5606248" y="4438273"/>
                <a:ext cx="2972064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20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e>
                      </m:d>
                      <m:r>
                        <a:rPr lang="cs-CZ" sz="22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−3;−1;0;2</m:t>
                          </m:r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6248" y="4438273"/>
                <a:ext cx="2972064" cy="430887"/>
              </a:xfrm>
              <a:prstGeom prst="rect">
                <a:avLst/>
              </a:prstGeom>
              <a:blipFill rotWithShape="1">
                <a:blip r:embed="rId26" cstate="print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879113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5" grpId="0" animBg="1"/>
      <p:bldP spid="38" grpId="0" animBg="1"/>
      <p:bldP spid="40" grpId="0" animBg="1"/>
      <p:bldP spid="42" grpId="0" animBg="1"/>
      <p:bldP spid="65" grpId="0" animBg="1"/>
      <p:bldP spid="66" grpId="0" animBg="1"/>
      <p:bldP spid="56" grpId="0" animBg="1"/>
      <p:bldP spid="59" grpId="0" animBg="1"/>
      <p:bldP spid="60" grpId="0" animBg="1"/>
      <p:bldP spid="62" grpId="0" animBg="1"/>
      <p:bldP spid="63" grpId="0" animBg="1"/>
      <p:bldP spid="27" grpId="0" animBg="1"/>
      <p:bldP spid="36" grpId="0" animBg="1"/>
      <p:bldP spid="37" grpId="0" animBg="1"/>
      <p:bldP spid="39" grpId="0" animBg="1"/>
      <p:bldP spid="41" grpId="0" animBg="1"/>
      <p:bldP spid="45" grpId="0" animBg="1"/>
      <p:bldP spid="46" grpId="0" animBg="1"/>
      <p:bldP spid="48" grpId="0" animBg="1"/>
      <p:bldP spid="49" grpId="0" animBg="1"/>
      <p:bldP spid="51" grpId="0" animBg="1"/>
      <p:bldP spid="52" grpId="0" animBg="1"/>
      <p:bldP spid="53" grpId="0" animBg="1"/>
      <p:bldP spid="61" grpId="0" animBg="1"/>
      <p:bldP spid="64" grpId="0" animBg="1"/>
      <p:bldP spid="67" grpId="0" animBg="1"/>
      <p:bldP spid="70" grpId="0" animBg="1"/>
      <p:bldP spid="5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1" name="Přímá spojnice 180"/>
          <p:cNvCxnSpPr/>
          <p:nvPr/>
        </p:nvCxnSpPr>
        <p:spPr>
          <a:xfrm>
            <a:off x="1088383" y="3344083"/>
            <a:ext cx="360040" cy="0"/>
          </a:xfrm>
          <a:prstGeom prst="line">
            <a:avLst/>
          </a:prstGeom>
          <a:ln w="1905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Graf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363272" cy="5760640"/>
          </a:xfrm>
        </p:spPr>
        <p:txBody>
          <a:bodyPr/>
          <a:lstStyle/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Př. 3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	Určete, zda dané grafy jsou grafy funkcí: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1800865" y="1784263"/>
            <a:ext cx="0" cy="2061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5" name="TextovéPole 64"/>
              <p:cNvSpPr txBox="1"/>
              <p:nvPr/>
            </p:nvSpPr>
            <p:spPr>
              <a:xfrm>
                <a:off x="1839583" y="171010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9583" y="1710100"/>
                <a:ext cx="36004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99423" y="3789620"/>
            <a:ext cx="16201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990033"/>
                </a:solidFill>
              </a:rPr>
              <a:t>Řešení:</a:t>
            </a:r>
            <a:endParaRPr lang="cs-CZ" sz="2200" dirty="0">
              <a:solidFill>
                <a:srgbClr val="990033"/>
              </a:solidFill>
            </a:endParaRPr>
          </a:p>
        </p:txBody>
      </p:sp>
      <p:cxnSp>
        <p:nvCxnSpPr>
          <p:cNvPr id="77" name="Přímá spojnice se šipkou 76"/>
          <p:cNvCxnSpPr/>
          <p:nvPr/>
        </p:nvCxnSpPr>
        <p:spPr>
          <a:xfrm flipV="1">
            <a:off x="7812924" y="1739463"/>
            <a:ext cx="1043" cy="22656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2" name="TextovéPole 81"/>
              <p:cNvSpPr txBox="1"/>
              <p:nvPr/>
            </p:nvSpPr>
            <p:spPr>
              <a:xfrm>
                <a:off x="7403713" y="174945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3713" y="1749453"/>
                <a:ext cx="360040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9" name="Skupina 98"/>
          <p:cNvGrpSpPr/>
          <p:nvPr/>
        </p:nvGrpSpPr>
        <p:grpSpPr>
          <a:xfrm>
            <a:off x="368207" y="2079432"/>
            <a:ext cx="3045336" cy="1432050"/>
            <a:chOff x="1691680" y="1804174"/>
            <a:chExt cx="3045336" cy="1432050"/>
          </a:xfrm>
        </p:grpSpPr>
        <p:cxnSp>
          <p:nvCxnSpPr>
            <p:cNvPr id="9" name="Přímá spojnice se šipkou 8"/>
            <p:cNvCxnSpPr>
              <a:endCxn id="66" idx="2"/>
            </p:cNvCxnSpPr>
            <p:nvPr/>
          </p:nvCxnSpPr>
          <p:spPr>
            <a:xfrm>
              <a:off x="1691680" y="2711754"/>
              <a:ext cx="2865316" cy="2834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3851920" y="2624138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2771800" y="2629033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2051720" y="2621154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>
              <a:off x="3126463" y="2996952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3054455" y="2339588"/>
              <a:ext cx="1440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3491880" y="2642033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196956" y="2629033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2411760" y="2637455"/>
              <a:ext cx="0" cy="14401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3065046" y="1988840"/>
              <a:ext cx="14401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39" name="TextovéPole 38"/>
                <p:cNvSpPr txBox="1"/>
                <p:nvPr/>
              </p:nvSpPr>
              <p:spPr>
                <a:xfrm>
                  <a:off x="2707452" y="1804174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39" name="TextovéPole 3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707452" y="1804174"/>
                  <a:ext cx="360040" cy="338554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0" name="TextovéPole 39"/>
                <p:cNvSpPr txBox="1"/>
                <p:nvPr/>
              </p:nvSpPr>
              <p:spPr>
                <a:xfrm>
                  <a:off x="3136011" y="2897670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40" name="TextovéPole 3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136011" y="2897670"/>
                  <a:ext cx="360040" cy="338554"/>
                </a:xfrm>
                <a:prstGeom prst="rect">
                  <a:avLst/>
                </a:prstGeom>
                <a:blipFill rotWithShape="1">
                  <a:blip r:embed="rId6" cstate="print"/>
                  <a:stretch>
                    <a:fillRect r="-1864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2" name="TextovéPole 41"/>
                <p:cNvSpPr txBox="1"/>
                <p:nvPr/>
              </p:nvSpPr>
              <p:spPr>
                <a:xfrm>
                  <a:off x="2694415" y="2154922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42" name="TextovéPole 4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694415" y="2154922"/>
                  <a:ext cx="360040" cy="338554"/>
                </a:xfrm>
                <a:prstGeom prst="rect">
                  <a:avLst/>
                </a:prstGeom>
                <a:blipFill rotWithShape="1">
                  <a:blip r:embed="rId7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66" name="TextovéPole 65"/>
                <p:cNvSpPr txBox="1"/>
                <p:nvPr/>
              </p:nvSpPr>
              <p:spPr>
                <a:xfrm>
                  <a:off x="4376976" y="2345256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>
            <p:sp>
              <p:nvSpPr>
                <p:cNvPr id="66" name="TextovéPole 6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76976" y="2345256"/>
                  <a:ext cx="360040" cy="369332"/>
                </a:xfrm>
                <a:prstGeom prst="rect">
                  <a:avLst/>
                </a:prstGeom>
                <a:blipFill rotWithShape="1">
                  <a:blip r:embed="rId8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5" name="TextovéPole 44"/>
                <p:cNvSpPr txBox="1"/>
                <p:nvPr/>
              </p:nvSpPr>
              <p:spPr>
                <a:xfrm>
                  <a:off x="3311860" y="2704670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1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45" name="TextovéPole 4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11860" y="2704670"/>
                  <a:ext cx="360040" cy="338554"/>
                </a:xfrm>
                <a:prstGeom prst="rect">
                  <a:avLst/>
                </a:prstGeom>
                <a:blipFill rotWithShape="1">
                  <a:blip r:embed="rId9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6" name="TextovéPole 45"/>
                <p:cNvSpPr txBox="1"/>
                <p:nvPr/>
              </p:nvSpPr>
              <p:spPr>
                <a:xfrm>
                  <a:off x="3676071" y="2708100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2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46" name="TextovéPole 4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76071" y="2708100"/>
                  <a:ext cx="360040" cy="338554"/>
                </a:xfrm>
                <a:prstGeom prst="rect">
                  <a:avLst/>
                </a:prstGeom>
                <a:blipFill rotWithShape="1">
                  <a:blip r:embed="rId10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7" name="TextovéPole 46"/>
                <p:cNvSpPr txBox="1"/>
                <p:nvPr/>
              </p:nvSpPr>
              <p:spPr>
                <a:xfrm>
                  <a:off x="4016936" y="2703369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3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47" name="TextovéPole 4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16936" y="2703369"/>
                  <a:ext cx="360040" cy="338554"/>
                </a:xfrm>
                <a:prstGeom prst="rect">
                  <a:avLst/>
                </a:prstGeom>
                <a:blipFill rotWithShape="1">
                  <a:blip r:embed="rId11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50" name="TextovéPole 49"/>
                <p:cNvSpPr txBox="1"/>
                <p:nvPr/>
              </p:nvSpPr>
              <p:spPr>
                <a:xfrm>
                  <a:off x="2591780" y="2708416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−1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50" name="TextovéPole 4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591780" y="2708416"/>
                  <a:ext cx="360040" cy="338554"/>
                </a:xfrm>
                <a:prstGeom prst="rect">
                  <a:avLst/>
                </a:prstGeom>
                <a:blipFill rotWithShape="1">
                  <a:blip r:embed="rId12" cstate="print"/>
                  <a:stretch>
                    <a:fillRect r="-1864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51" name="TextovéPole 50"/>
                <p:cNvSpPr txBox="1"/>
                <p:nvPr/>
              </p:nvSpPr>
              <p:spPr>
                <a:xfrm>
                  <a:off x="2231740" y="2704670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−2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51" name="TextovéPole 5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231740" y="2704670"/>
                  <a:ext cx="360040" cy="338554"/>
                </a:xfrm>
                <a:prstGeom prst="rect">
                  <a:avLst/>
                </a:prstGeom>
                <a:blipFill rotWithShape="1">
                  <a:blip r:embed="rId13" cstate="print"/>
                  <a:stretch>
                    <a:fillRect r="-1694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52" name="TextovéPole 51"/>
                <p:cNvSpPr txBox="1"/>
                <p:nvPr/>
              </p:nvSpPr>
              <p:spPr>
                <a:xfrm>
                  <a:off x="1871700" y="2707115"/>
                  <a:ext cx="360040" cy="33855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1600" b="0" i="1" smtClean="0">
                            <a:latin typeface="Cambria Math"/>
                          </a:rPr>
                          <m:t>−3</m:t>
                        </m:r>
                      </m:oMath>
                    </m:oMathPara>
                  </a14:m>
                  <a:endParaRPr lang="cs-CZ" sz="1600" dirty="0"/>
                </a:p>
              </p:txBody>
            </p:sp>
          </mc:Choice>
          <mc:Fallback>
            <p:sp>
              <p:nvSpPr>
                <p:cNvPr id="52" name="TextovéPole 5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71700" y="2707115"/>
                  <a:ext cx="360040" cy="338554"/>
                </a:xfrm>
                <a:prstGeom prst="rect">
                  <a:avLst/>
                </a:prstGeom>
                <a:blipFill rotWithShape="1">
                  <a:blip r:embed="rId14" cstate="print"/>
                  <a:stretch>
                    <a:fillRect r="-1694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56" name="Ovál 55"/>
            <p:cNvSpPr/>
            <p:nvPr/>
          </p:nvSpPr>
          <p:spPr>
            <a:xfrm>
              <a:off x="2366760" y="2663416"/>
              <a:ext cx="90000" cy="9000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rgbClr val="990033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9" name="Ovál 58"/>
            <p:cNvSpPr/>
            <p:nvPr/>
          </p:nvSpPr>
          <p:spPr>
            <a:xfrm>
              <a:off x="3085187" y="2669674"/>
              <a:ext cx="90000" cy="9000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1" name="Ovál 60"/>
            <p:cNvSpPr/>
            <p:nvPr/>
          </p:nvSpPr>
          <p:spPr>
            <a:xfrm>
              <a:off x="3806920" y="1928451"/>
              <a:ext cx="90000" cy="9000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84" name="TextovéPole 83"/>
                <p:cNvSpPr txBox="1"/>
                <p:nvPr/>
              </p:nvSpPr>
              <p:spPr>
                <a:xfrm>
                  <a:off x="3086840" y="2703369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b="0" i="1" smtClean="0">
                            <a:latin typeface="Cambria Math"/>
                          </a:rPr>
                          <m:t>𝑂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>
            <p:sp>
              <p:nvSpPr>
                <p:cNvPr id="84" name="TextovéPole 8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086840" y="2703369"/>
                  <a:ext cx="360040" cy="369332"/>
                </a:xfrm>
                <a:prstGeom prst="rect">
                  <a:avLst/>
                </a:prstGeom>
                <a:blipFill rotWithShape="1">
                  <a:blip r:embed="rId15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60" name="Ovál 59"/>
            <p:cNvSpPr/>
            <p:nvPr/>
          </p:nvSpPr>
          <p:spPr>
            <a:xfrm>
              <a:off x="3446880" y="2294588"/>
              <a:ext cx="90000" cy="9000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2" name="Ovál 61"/>
            <p:cNvSpPr/>
            <p:nvPr/>
          </p:nvSpPr>
          <p:spPr>
            <a:xfrm>
              <a:off x="3811091" y="2294588"/>
              <a:ext cx="90000" cy="9000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7" name="Ovál 56"/>
            <p:cNvSpPr/>
            <p:nvPr/>
          </p:nvSpPr>
          <p:spPr>
            <a:xfrm>
              <a:off x="2366760" y="3021947"/>
              <a:ext cx="90000" cy="9000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8" name="Ovál 57"/>
            <p:cNvSpPr/>
            <p:nvPr/>
          </p:nvSpPr>
          <p:spPr>
            <a:xfrm>
              <a:off x="2726800" y="3021947"/>
              <a:ext cx="90000" cy="90000"/>
            </a:xfrm>
            <a:prstGeom prst="ellipse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-612576" y="4779030"/>
            <a:ext cx="180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01" name="Přímá spojnice se šipkou 100"/>
          <p:cNvCxnSpPr>
            <a:endCxn id="114" idx="2"/>
          </p:cNvCxnSpPr>
          <p:nvPr/>
        </p:nvCxnSpPr>
        <p:spPr>
          <a:xfrm>
            <a:off x="3396088" y="2996735"/>
            <a:ext cx="2865316" cy="283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5556328" y="2909119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4476208" y="291401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3756128" y="2906135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rot="16200000">
            <a:off x="4830871" y="328193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4758863" y="2624569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5196288" y="292701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5901364" y="291401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4116168" y="2922436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4769454" y="2273821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1" name="TextovéPole 110"/>
              <p:cNvSpPr txBox="1"/>
              <p:nvPr/>
            </p:nvSpPr>
            <p:spPr>
              <a:xfrm>
                <a:off x="4823097" y="2104544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1" name="TextovéPole 1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3097" y="2104544"/>
                <a:ext cx="360040" cy="338554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2" name="TextovéPole 111"/>
              <p:cNvSpPr txBox="1"/>
              <p:nvPr/>
            </p:nvSpPr>
            <p:spPr>
              <a:xfrm>
                <a:off x="4840419" y="3182651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0419" y="3182651"/>
                <a:ext cx="360040" cy="338554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3" name="TextovéPole 112"/>
              <p:cNvSpPr txBox="1"/>
              <p:nvPr/>
            </p:nvSpPr>
            <p:spPr>
              <a:xfrm>
                <a:off x="4398823" y="2439903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3" name="TextovéPole 1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8823" y="2439903"/>
                <a:ext cx="360040" cy="338554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4" name="TextovéPole 113"/>
              <p:cNvSpPr txBox="1"/>
              <p:nvPr/>
            </p:nvSpPr>
            <p:spPr>
              <a:xfrm>
                <a:off x="6081384" y="2630237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4" name="TextovéPole 1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1384" y="2630237"/>
                <a:ext cx="360040" cy="369332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5" name="TextovéPole 114"/>
              <p:cNvSpPr txBox="1"/>
              <p:nvPr/>
            </p:nvSpPr>
            <p:spPr>
              <a:xfrm>
                <a:off x="5016268" y="2989651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6268" y="2989651"/>
                <a:ext cx="360040" cy="338554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6" name="TextovéPole 115"/>
              <p:cNvSpPr txBox="1"/>
              <p:nvPr/>
            </p:nvSpPr>
            <p:spPr>
              <a:xfrm>
                <a:off x="5380479" y="2993081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0479" y="2993081"/>
                <a:ext cx="360040" cy="338554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7" name="TextovéPole 116"/>
              <p:cNvSpPr txBox="1"/>
              <p:nvPr/>
            </p:nvSpPr>
            <p:spPr>
              <a:xfrm>
                <a:off x="5721344" y="298835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1344" y="2988350"/>
                <a:ext cx="360040" cy="338554"/>
              </a:xfrm>
              <a:prstGeom prst="rect">
                <a:avLst/>
              </a:prstGeom>
              <a:blipFill rotWithShape="1">
                <a:blip r:embed="rId2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8" name="TextovéPole 117"/>
              <p:cNvSpPr txBox="1"/>
              <p:nvPr/>
            </p:nvSpPr>
            <p:spPr>
              <a:xfrm>
                <a:off x="4296188" y="2993397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8" name="TextovéPole 1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6188" y="2993397"/>
                <a:ext cx="360040" cy="338554"/>
              </a:xfrm>
              <a:prstGeom prst="rect">
                <a:avLst/>
              </a:prstGeom>
              <a:blipFill rotWithShape="1">
                <a:blip r:embed="rId23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9" name="TextovéPole 118"/>
              <p:cNvSpPr txBox="1"/>
              <p:nvPr/>
            </p:nvSpPr>
            <p:spPr>
              <a:xfrm>
                <a:off x="3936148" y="2989651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9" name="TextovéPole 1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6148" y="2989651"/>
                <a:ext cx="360040" cy="338554"/>
              </a:xfrm>
              <a:prstGeom prst="rect">
                <a:avLst/>
              </a:prstGeom>
              <a:blipFill rotWithShape="1">
                <a:blip r:embed="rId24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0" name="TextovéPole 119"/>
              <p:cNvSpPr txBox="1"/>
              <p:nvPr/>
            </p:nvSpPr>
            <p:spPr>
              <a:xfrm>
                <a:off x="3576108" y="2992096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20" name="TextovéPole 1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6108" y="2992096"/>
                <a:ext cx="360040" cy="338554"/>
              </a:xfrm>
              <a:prstGeom prst="rect">
                <a:avLst/>
              </a:prstGeom>
              <a:blipFill rotWithShape="1">
                <a:blip r:embed="rId25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8" name="TextovéPole 127"/>
              <p:cNvSpPr txBox="1"/>
              <p:nvPr/>
            </p:nvSpPr>
            <p:spPr>
              <a:xfrm>
                <a:off x="4791248" y="298835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8" name="TextovéPole 1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1248" y="2988350"/>
                <a:ext cx="360040" cy="369332"/>
              </a:xfrm>
              <a:prstGeom prst="rect">
                <a:avLst/>
              </a:prstGeom>
              <a:blipFill rotWithShape="1">
                <a:blip r:embed="rId2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0" name="Přímá spojnice se šipkou 129"/>
          <p:cNvCxnSpPr/>
          <p:nvPr/>
        </p:nvCxnSpPr>
        <p:spPr>
          <a:xfrm flipV="1">
            <a:off x="6368593" y="2998073"/>
            <a:ext cx="2505276" cy="838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8528833" y="291884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7448713" y="2923737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6728633" y="291585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rot="16200000">
            <a:off x="7803376" y="3291656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7731368" y="2634292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8168793" y="2936737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7088673" y="2932159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7741959" y="2283544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0" name="TextovéPole 139"/>
              <p:cNvSpPr txBox="1"/>
              <p:nvPr/>
            </p:nvSpPr>
            <p:spPr>
              <a:xfrm>
                <a:off x="7384365" y="2098878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40" name="TextovéPole 1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4365" y="2098878"/>
                <a:ext cx="360040" cy="338554"/>
              </a:xfrm>
              <a:prstGeom prst="rect">
                <a:avLst/>
              </a:prstGeom>
              <a:blipFill rotWithShape="1">
                <a:blip r:embed="rId2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1" name="TextovéPole 140"/>
              <p:cNvSpPr txBox="1"/>
              <p:nvPr/>
            </p:nvSpPr>
            <p:spPr>
              <a:xfrm>
                <a:off x="7812924" y="3192374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41" name="TextovéPole 1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2924" y="3192374"/>
                <a:ext cx="360040" cy="338554"/>
              </a:xfrm>
              <a:prstGeom prst="rect">
                <a:avLst/>
              </a:prstGeom>
              <a:blipFill rotWithShape="1">
                <a:blip r:embed="rId28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2" name="TextovéPole 141"/>
              <p:cNvSpPr txBox="1"/>
              <p:nvPr/>
            </p:nvSpPr>
            <p:spPr>
              <a:xfrm>
                <a:off x="7371328" y="2449626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42" name="TextovéPole 1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1328" y="2449626"/>
                <a:ext cx="360040" cy="338554"/>
              </a:xfrm>
              <a:prstGeom prst="rect">
                <a:avLst/>
              </a:prstGeom>
              <a:blipFill rotWithShape="1">
                <a:blip r:embed="rId2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3" name="TextovéPole 142"/>
              <p:cNvSpPr txBox="1"/>
              <p:nvPr/>
            </p:nvSpPr>
            <p:spPr>
              <a:xfrm>
                <a:off x="8533004" y="266560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3" name="TextovéPole 1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33004" y="2665600"/>
                <a:ext cx="360040" cy="369332"/>
              </a:xfrm>
              <a:prstGeom prst="rect">
                <a:avLst/>
              </a:prstGeom>
              <a:blipFill rotWithShape="1">
                <a:blip r:embed="rId3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4" name="TextovéPole 143"/>
              <p:cNvSpPr txBox="1"/>
              <p:nvPr/>
            </p:nvSpPr>
            <p:spPr>
              <a:xfrm>
                <a:off x="7988773" y="2999374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44" name="TextovéPole 1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8773" y="2999374"/>
                <a:ext cx="360040" cy="338554"/>
              </a:xfrm>
              <a:prstGeom prst="rect">
                <a:avLst/>
              </a:prstGeom>
              <a:blipFill rotWithShape="1">
                <a:blip r:embed="rId3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5" name="TextovéPole 144"/>
              <p:cNvSpPr txBox="1"/>
              <p:nvPr/>
            </p:nvSpPr>
            <p:spPr>
              <a:xfrm>
                <a:off x="8352984" y="3002804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45" name="TextovéPole 1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2984" y="3002804"/>
                <a:ext cx="360040" cy="338554"/>
              </a:xfrm>
              <a:prstGeom prst="rect">
                <a:avLst/>
              </a:prstGeom>
              <a:blipFill rotWithShape="1">
                <a:blip r:embed="rId3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7" name="TextovéPole 146"/>
              <p:cNvSpPr txBox="1"/>
              <p:nvPr/>
            </p:nvSpPr>
            <p:spPr>
              <a:xfrm>
                <a:off x="7268693" y="300312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47" name="TextovéPole 1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8693" y="3003120"/>
                <a:ext cx="360040" cy="338554"/>
              </a:xfrm>
              <a:prstGeom prst="rect">
                <a:avLst/>
              </a:prstGeom>
              <a:blipFill rotWithShape="1">
                <a:blip r:embed="rId33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8" name="TextovéPole 147"/>
              <p:cNvSpPr txBox="1"/>
              <p:nvPr/>
            </p:nvSpPr>
            <p:spPr>
              <a:xfrm>
                <a:off x="6908653" y="2999374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48" name="TextovéPole 1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8653" y="2999374"/>
                <a:ext cx="360040" cy="338554"/>
              </a:xfrm>
              <a:prstGeom prst="rect">
                <a:avLst/>
              </a:prstGeom>
              <a:blipFill rotWithShape="1">
                <a:blip r:embed="rId34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9" name="TextovéPole 148"/>
              <p:cNvSpPr txBox="1"/>
              <p:nvPr/>
            </p:nvSpPr>
            <p:spPr>
              <a:xfrm>
                <a:off x="6548613" y="3001819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49" name="TextovéPole 1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8613" y="3001819"/>
                <a:ext cx="360040" cy="338554"/>
              </a:xfrm>
              <a:prstGeom prst="rect">
                <a:avLst/>
              </a:prstGeom>
              <a:blipFill rotWithShape="1">
                <a:blip r:embed="rId35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7" name="TextovéPole 156"/>
              <p:cNvSpPr txBox="1"/>
              <p:nvPr/>
            </p:nvSpPr>
            <p:spPr>
              <a:xfrm>
                <a:off x="7763753" y="2998073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7" name="TextovéPole 1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3753" y="2998073"/>
                <a:ext cx="360040" cy="369332"/>
              </a:xfrm>
              <a:prstGeom prst="rect">
                <a:avLst/>
              </a:prstGeom>
              <a:blipFill rotWithShape="1">
                <a:blip r:embed="rId3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9" name="TextovéPole 158"/>
              <p:cNvSpPr txBox="1"/>
              <p:nvPr/>
            </p:nvSpPr>
            <p:spPr>
              <a:xfrm>
                <a:off x="4428770" y="171010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9" name="TextovéPole 1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8770" y="1710100"/>
                <a:ext cx="360040" cy="369332"/>
              </a:xfrm>
              <a:prstGeom prst="rect">
                <a:avLst/>
              </a:prstGeom>
              <a:blipFill rotWithShape="1">
                <a:blip r:embed="rId37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4" name="Přímá spojnice 163"/>
          <p:cNvCxnSpPr/>
          <p:nvPr/>
        </p:nvCxnSpPr>
        <p:spPr>
          <a:xfrm>
            <a:off x="2172578" y="2620858"/>
            <a:ext cx="360040" cy="0"/>
          </a:xfrm>
          <a:prstGeom prst="line">
            <a:avLst/>
          </a:prstGeom>
          <a:ln w="19050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V="1">
            <a:off x="3756128" y="1934119"/>
            <a:ext cx="455832" cy="1451882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se šipkou 174"/>
          <p:cNvCxnSpPr/>
          <p:nvPr/>
        </p:nvCxnSpPr>
        <p:spPr>
          <a:xfrm flipV="1">
            <a:off x="4830871" y="1710100"/>
            <a:ext cx="0" cy="2061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flipH="1" flipV="1">
            <a:off x="4211960" y="1934119"/>
            <a:ext cx="2156633" cy="1710905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flipH="1" flipV="1">
            <a:off x="7088673" y="2293709"/>
            <a:ext cx="1440161" cy="371893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flipH="1">
            <a:off x="7448713" y="2665600"/>
            <a:ext cx="1080120" cy="763400"/>
          </a:xfrm>
          <a:prstGeom prst="line">
            <a:avLst/>
          </a:pr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Ovál 154"/>
          <p:cNvSpPr/>
          <p:nvPr/>
        </p:nvSpPr>
        <p:spPr>
          <a:xfrm>
            <a:off x="7043673" y="2240088"/>
            <a:ext cx="90000" cy="900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0" name="Ovál 189"/>
          <p:cNvSpPr/>
          <p:nvPr/>
        </p:nvSpPr>
        <p:spPr>
          <a:xfrm>
            <a:off x="7412713" y="3383323"/>
            <a:ext cx="90000" cy="90000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1" name="Ovál 190"/>
          <p:cNvSpPr/>
          <p:nvPr/>
        </p:nvSpPr>
        <p:spPr>
          <a:xfrm>
            <a:off x="2109608" y="2941022"/>
            <a:ext cx="90000" cy="900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1" name="Ovál 220"/>
          <p:cNvSpPr/>
          <p:nvPr/>
        </p:nvSpPr>
        <p:spPr>
          <a:xfrm>
            <a:off x="2828483" y="2203709"/>
            <a:ext cx="90000" cy="900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2" name="TextovéPole 221"/>
              <p:cNvSpPr txBox="1"/>
              <p:nvPr/>
            </p:nvSpPr>
            <p:spPr>
              <a:xfrm>
                <a:off x="861923" y="2444616"/>
                <a:ext cx="5414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𝑔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2" name="TextovéPole 2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1923" y="2444616"/>
                <a:ext cx="541404" cy="369332"/>
              </a:xfrm>
              <a:prstGeom prst="rect">
                <a:avLst/>
              </a:prstGeom>
              <a:blipFill rotWithShape="1">
                <a:blip r:embed="rId38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3" name="TextovéPole 222"/>
              <p:cNvSpPr txBox="1"/>
              <p:nvPr/>
            </p:nvSpPr>
            <p:spPr>
              <a:xfrm>
                <a:off x="3662526" y="1890377"/>
                <a:ext cx="5414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𝑔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>
          <p:sp>
            <p:nvSpPr>
              <p:cNvPr id="223" name="TextovéPole 2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2526" y="1890377"/>
                <a:ext cx="541404" cy="369332"/>
              </a:xfrm>
              <a:prstGeom prst="rect">
                <a:avLst/>
              </a:prstGeom>
              <a:blipFill rotWithShape="1">
                <a:blip r:embed="rId39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4" name="TextovéPole 223"/>
              <p:cNvSpPr txBox="1"/>
              <p:nvPr/>
            </p:nvSpPr>
            <p:spPr>
              <a:xfrm>
                <a:off x="7992944" y="2110323"/>
                <a:ext cx="5414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𝑔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>
          <p:sp>
            <p:nvSpPr>
              <p:cNvPr id="224" name="TextovéPole 2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92944" y="2110323"/>
                <a:ext cx="541404" cy="369332"/>
              </a:xfrm>
              <a:prstGeom prst="rect">
                <a:avLst/>
              </a:prstGeom>
              <a:blipFill rotWithShape="1">
                <a:blip r:embed="rId40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6" name="TextovéPole 225"/>
              <p:cNvSpPr txBox="1"/>
              <p:nvPr/>
            </p:nvSpPr>
            <p:spPr>
              <a:xfrm>
                <a:off x="522884" y="5351008"/>
                <a:ext cx="61040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𝑔</m:t>
                        </m:r>
                      </m:e>
                      <m:sub>
                        <m:r>
                          <a:rPr lang="cs-CZ" sz="2200" b="0" i="1" smtClean="0">
                            <a:solidFill>
                              <a:srgbClr val="990033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200" dirty="0" smtClean="0"/>
                  <a:t>:</a:t>
                </a:r>
                <a:endParaRPr lang="cs-CZ" sz="2200" dirty="0"/>
              </a:p>
            </p:txBody>
          </p:sp>
        </mc:Choice>
        <mc:Fallback>
          <p:sp>
            <p:nvSpPr>
              <p:cNvPr id="226" name="TextovéPole 2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884" y="5351008"/>
                <a:ext cx="610403" cy="430887"/>
              </a:xfrm>
              <a:prstGeom prst="rect">
                <a:avLst/>
              </a:prstGeom>
              <a:blipFill rotWithShape="1">
                <a:blip r:embed="rId41" cstate="print"/>
                <a:stretch>
                  <a:fillRect l="-2000" t="-7143" r="-3000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7" name="Obdélník 226"/>
              <p:cNvSpPr/>
              <p:nvPr/>
            </p:nvSpPr>
            <p:spPr>
              <a:xfrm>
                <a:off x="751102" y="4335345"/>
                <a:ext cx="7969522" cy="7694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cs-CZ" sz="2200" i="1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𝑓</m:t>
                    </m:r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na množině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𝒜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⊂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200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je předpis, který každému číslu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𝑥</m:t>
                    </m:r>
                  </m:oMath>
                </a14:m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   z množiny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𝒜</m:t>
                    </m:r>
                  </m:oMath>
                </a14:m>
                <a:r>
                  <a:rPr lang="cs-CZ" sz="2200" i="1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přiřazuje </a:t>
                </a:r>
                <a:r>
                  <a:rPr lang="cs-CZ" sz="2200" u="sng" dirty="0">
                    <a:latin typeface="Arial" pitchFamily="34" charset="0"/>
                    <a:cs typeface="Arial" pitchFamily="34" charset="0"/>
                  </a:rPr>
                  <a:t>právě jedno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 číslo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cs typeface="Arial" pitchFamily="34" charset="0"/>
                      </a:rPr>
                      <m:t>𝑦</m:t>
                    </m:r>
                  </m:oMath>
                </a14:m>
                <a:r>
                  <a:rPr lang="cs-CZ" sz="2200" i="1" dirty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200" dirty="0">
                    <a:latin typeface="Arial" pitchFamily="34" charset="0"/>
                    <a:cs typeface="Arial" pitchFamily="34" charset="0"/>
                  </a:rPr>
                  <a:t>z množiny </a:t>
                </a:r>
                <a14:m>
                  <m:oMath xmlns:m="http://schemas.openxmlformats.org/officeDocument/2006/math"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ℬ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⊂</m:t>
                    </m:r>
                    <m:r>
                      <a:rPr lang="cs-CZ" sz="2200" i="1">
                        <a:latin typeface="Cambria Math"/>
                        <a:ea typeface="Cambria Math"/>
                        <a:cs typeface="Arial" pitchFamily="34" charset="0"/>
                      </a:rPr>
                      <m:t>ℛ</m:t>
                    </m:r>
                  </m:oMath>
                </a14:m>
                <a:r>
                  <a:rPr lang="cs-CZ" sz="2200" dirty="0" smtClean="0"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200" dirty="0">
                  <a:solidFill>
                    <a:srgbClr val="00B0F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7" name="Obdélník 2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1102" y="4335345"/>
                <a:ext cx="7969522" cy="769441"/>
              </a:xfrm>
              <a:prstGeom prst="rect">
                <a:avLst/>
              </a:prstGeom>
              <a:blipFill rotWithShape="1">
                <a:blip r:embed="rId42" cstate="print"/>
                <a:stretch>
                  <a:fillRect l="-917" t="-3968" b="-158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9" name="Přímá spojnice 228"/>
          <p:cNvCxnSpPr/>
          <p:nvPr/>
        </p:nvCxnSpPr>
        <p:spPr>
          <a:xfrm>
            <a:off x="2531200" y="1845748"/>
            <a:ext cx="0" cy="1925632"/>
          </a:xfrm>
          <a:prstGeom prst="line">
            <a:avLst/>
          </a:prstGeom>
          <a:ln w="1270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se šipkou 230"/>
          <p:cNvCxnSpPr/>
          <p:nvPr/>
        </p:nvCxnSpPr>
        <p:spPr>
          <a:xfrm flipH="1">
            <a:off x="1791399" y="2617512"/>
            <a:ext cx="772581" cy="1391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se šipkou 234"/>
          <p:cNvCxnSpPr/>
          <p:nvPr/>
        </p:nvCxnSpPr>
        <p:spPr>
          <a:xfrm flipH="1">
            <a:off x="1806714" y="2259013"/>
            <a:ext cx="772581" cy="1391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6" name="Ovál 235"/>
          <p:cNvSpPr/>
          <p:nvPr/>
        </p:nvSpPr>
        <p:spPr>
          <a:xfrm>
            <a:off x="1451489" y="2118785"/>
            <a:ext cx="225020" cy="29920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7" name="Ovál 236"/>
          <p:cNvSpPr/>
          <p:nvPr/>
        </p:nvSpPr>
        <p:spPr>
          <a:xfrm>
            <a:off x="1451489" y="2449856"/>
            <a:ext cx="225020" cy="29920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8" name="Ovál 237"/>
          <p:cNvSpPr/>
          <p:nvPr/>
        </p:nvSpPr>
        <p:spPr>
          <a:xfrm>
            <a:off x="2420108" y="3032434"/>
            <a:ext cx="225020" cy="29920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9" name="TextovéPole 238"/>
          <p:cNvSpPr txBox="1"/>
          <p:nvPr/>
        </p:nvSpPr>
        <p:spPr>
          <a:xfrm>
            <a:off x="1043287" y="5351009"/>
            <a:ext cx="39612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n</a:t>
            </a:r>
            <a:r>
              <a:rPr lang="cs-CZ" sz="2200" dirty="0" smtClean="0"/>
              <a:t>ení splněna definice funkce</a:t>
            </a:r>
            <a:endParaRPr lang="cs-CZ" sz="2200" dirty="0"/>
          </a:p>
        </p:txBody>
      </p:sp>
      <p:cxnSp>
        <p:nvCxnSpPr>
          <p:cNvPr id="240" name="Přímá spojnice se šipkou 239"/>
          <p:cNvCxnSpPr/>
          <p:nvPr/>
        </p:nvCxnSpPr>
        <p:spPr>
          <a:xfrm>
            <a:off x="4769454" y="5566452"/>
            <a:ext cx="648072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1" name="TextovéPole 240"/>
              <p:cNvSpPr txBox="1"/>
              <p:nvPr/>
            </p:nvSpPr>
            <p:spPr>
              <a:xfrm>
                <a:off x="5740519" y="5381785"/>
                <a:ext cx="316563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𝑔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200" dirty="0" smtClean="0"/>
                  <a:t> není grafem funkce</a:t>
                </a:r>
                <a:endParaRPr lang="cs-CZ" sz="2200" dirty="0"/>
              </a:p>
            </p:txBody>
          </p:sp>
        </mc:Choice>
        <mc:Fallback>
          <p:sp>
            <p:nvSpPr>
              <p:cNvPr id="241" name="TextovéPole 2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0519" y="5381785"/>
                <a:ext cx="3165631" cy="430887"/>
              </a:xfrm>
              <a:prstGeom prst="rect">
                <a:avLst/>
              </a:prstGeom>
              <a:blipFill rotWithShape="1">
                <a:blip r:embed="rId43" cstate="print"/>
                <a:stretch>
                  <a:fillRect l="-385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2" name="TextovéPole 241"/>
              <p:cNvSpPr txBox="1"/>
              <p:nvPr/>
            </p:nvSpPr>
            <p:spPr>
              <a:xfrm>
                <a:off x="473906" y="5781896"/>
                <a:ext cx="61040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𝑔</m:t>
                        </m:r>
                      </m:e>
                      <m:sub>
                        <m:r>
                          <a:rPr lang="cs-CZ" sz="2200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200" dirty="0" smtClean="0"/>
                  <a:t>:</a:t>
                </a:r>
                <a:endParaRPr lang="cs-CZ" sz="2200" dirty="0"/>
              </a:p>
            </p:txBody>
          </p:sp>
        </mc:Choice>
        <mc:Fallback>
          <p:sp>
            <p:nvSpPr>
              <p:cNvPr id="242" name="TextovéPole 2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906" y="5781896"/>
                <a:ext cx="610403" cy="430887"/>
              </a:xfrm>
              <a:prstGeom prst="rect">
                <a:avLst/>
              </a:prstGeom>
              <a:blipFill rotWithShape="1">
                <a:blip r:embed="rId44" cstate="print"/>
                <a:stretch>
                  <a:fillRect l="-2000" t="-7042" r="-4000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3" name="Přímá spojnice 242"/>
          <p:cNvCxnSpPr/>
          <p:nvPr/>
        </p:nvCxnSpPr>
        <p:spPr>
          <a:xfrm>
            <a:off x="4116168" y="1863988"/>
            <a:ext cx="0" cy="1925632"/>
          </a:xfrm>
          <a:prstGeom prst="line">
            <a:avLst/>
          </a:prstGeom>
          <a:ln w="1270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>
            <a:off x="5200459" y="1887450"/>
            <a:ext cx="0" cy="1925632"/>
          </a:xfrm>
          <a:prstGeom prst="line">
            <a:avLst/>
          </a:prstGeom>
          <a:ln w="1270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>
            <a:off x="5382453" y="1868856"/>
            <a:ext cx="0" cy="1925632"/>
          </a:xfrm>
          <a:prstGeom prst="line">
            <a:avLst/>
          </a:prstGeom>
          <a:ln w="1270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se šipkou 245"/>
          <p:cNvCxnSpPr/>
          <p:nvPr/>
        </p:nvCxnSpPr>
        <p:spPr>
          <a:xfrm flipH="1">
            <a:off x="4830871" y="2738697"/>
            <a:ext cx="370481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se šipkou 247"/>
          <p:cNvCxnSpPr/>
          <p:nvPr/>
        </p:nvCxnSpPr>
        <p:spPr>
          <a:xfrm flipH="1">
            <a:off x="4830871" y="2870872"/>
            <a:ext cx="551583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se šipkou 249"/>
          <p:cNvCxnSpPr/>
          <p:nvPr/>
        </p:nvCxnSpPr>
        <p:spPr>
          <a:xfrm>
            <a:off x="4111656" y="2238045"/>
            <a:ext cx="717090" cy="20387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3" name="TextovéPole 252"/>
          <p:cNvSpPr txBox="1"/>
          <p:nvPr/>
        </p:nvSpPr>
        <p:spPr>
          <a:xfrm>
            <a:off x="1006721" y="5812673"/>
            <a:ext cx="39612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je splněna definice funkce</a:t>
            </a:r>
            <a:endParaRPr lang="cs-CZ" sz="2200" dirty="0"/>
          </a:p>
        </p:txBody>
      </p:sp>
      <p:cxnSp>
        <p:nvCxnSpPr>
          <p:cNvPr id="254" name="Přímá spojnice se šipkou 253"/>
          <p:cNvCxnSpPr/>
          <p:nvPr/>
        </p:nvCxnSpPr>
        <p:spPr>
          <a:xfrm>
            <a:off x="4728236" y="6031080"/>
            <a:ext cx="648072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5" name="TextovéPole 254"/>
              <p:cNvSpPr txBox="1"/>
              <p:nvPr/>
            </p:nvSpPr>
            <p:spPr>
              <a:xfrm>
                <a:off x="5739257" y="5812672"/>
                <a:ext cx="271625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𝑔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200" dirty="0" smtClean="0"/>
                  <a:t> je grafem funkce</a:t>
                </a:r>
                <a:endParaRPr lang="cs-CZ" sz="2200" dirty="0"/>
              </a:p>
            </p:txBody>
          </p:sp>
        </mc:Choice>
        <mc:Fallback>
          <p:sp>
            <p:nvSpPr>
              <p:cNvPr id="255" name="TextovéPole 2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9257" y="5812672"/>
                <a:ext cx="2716253" cy="430887"/>
              </a:xfrm>
              <a:prstGeom prst="rect">
                <a:avLst/>
              </a:prstGeom>
              <a:blipFill rotWithShape="1">
                <a:blip r:embed="rId45" cstate="print"/>
                <a:stretch>
                  <a:fillRect l="-224" t="-7143" r="-224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7" name="Přímá spojnice 256"/>
          <p:cNvCxnSpPr/>
          <p:nvPr/>
        </p:nvCxnSpPr>
        <p:spPr>
          <a:xfrm>
            <a:off x="7457713" y="1887450"/>
            <a:ext cx="0" cy="1925632"/>
          </a:xfrm>
          <a:prstGeom prst="line">
            <a:avLst/>
          </a:prstGeom>
          <a:ln w="1270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se šipkou 258"/>
          <p:cNvCxnSpPr/>
          <p:nvPr/>
        </p:nvCxnSpPr>
        <p:spPr>
          <a:xfrm>
            <a:off x="7448713" y="2388402"/>
            <a:ext cx="365254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se šipkou 272"/>
          <p:cNvCxnSpPr/>
          <p:nvPr/>
        </p:nvCxnSpPr>
        <p:spPr>
          <a:xfrm>
            <a:off x="7457713" y="3429000"/>
            <a:ext cx="365254" cy="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>
            <a:off x="8271971" y="1868856"/>
            <a:ext cx="0" cy="1925632"/>
          </a:xfrm>
          <a:prstGeom prst="line">
            <a:avLst/>
          </a:prstGeom>
          <a:ln w="1270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se šipkou 274"/>
          <p:cNvCxnSpPr/>
          <p:nvPr/>
        </p:nvCxnSpPr>
        <p:spPr>
          <a:xfrm flipH="1" flipV="1">
            <a:off x="7813967" y="2850266"/>
            <a:ext cx="458005" cy="694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se šipkou 276"/>
          <p:cNvCxnSpPr/>
          <p:nvPr/>
        </p:nvCxnSpPr>
        <p:spPr>
          <a:xfrm flipH="1" flipV="1">
            <a:off x="7813967" y="2599166"/>
            <a:ext cx="458005" cy="694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8" name="TextovéPole 277"/>
              <p:cNvSpPr txBox="1"/>
              <p:nvPr/>
            </p:nvSpPr>
            <p:spPr>
              <a:xfrm>
                <a:off x="445901" y="6237312"/>
                <a:ext cx="610403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𝑔</m:t>
                        </m:r>
                      </m:e>
                      <m:sub>
                        <m:r>
                          <a:rPr lang="cs-CZ" sz="2200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2200" dirty="0" smtClean="0"/>
                  <a:t>:</a:t>
                </a:r>
                <a:endParaRPr lang="cs-CZ" sz="2200" dirty="0"/>
              </a:p>
            </p:txBody>
          </p:sp>
        </mc:Choice>
        <mc:Fallback>
          <p:sp>
            <p:nvSpPr>
              <p:cNvPr id="278" name="TextovéPole 2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901" y="6237312"/>
                <a:ext cx="610403" cy="430887"/>
              </a:xfrm>
              <a:prstGeom prst="rect">
                <a:avLst/>
              </a:prstGeom>
              <a:blipFill rotWithShape="1">
                <a:blip r:embed="rId46" cstate="print"/>
                <a:stretch>
                  <a:fillRect l="-1000" t="-7042" r="-5000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9" name="TextovéPole 278"/>
          <p:cNvSpPr txBox="1"/>
          <p:nvPr/>
        </p:nvSpPr>
        <p:spPr>
          <a:xfrm>
            <a:off x="984103" y="6268089"/>
            <a:ext cx="39612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n</a:t>
            </a:r>
            <a:r>
              <a:rPr lang="cs-CZ" sz="2200" dirty="0" smtClean="0"/>
              <a:t>ení splněna definice funkce</a:t>
            </a:r>
            <a:endParaRPr lang="cs-CZ" sz="2200" dirty="0"/>
          </a:p>
        </p:txBody>
      </p:sp>
      <p:cxnSp>
        <p:nvCxnSpPr>
          <p:cNvPr id="280" name="Přímá spojnice se šipkou 279"/>
          <p:cNvCxnSpPr/>
          <p:nvPr/>
        </p:nvCxnSpPr>
        <p:spPr>
          <a:xfrm>
            <a:off x="4800244" y="6457110"/>
            <a:ext cx="648072" cy="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1" name="TextovéPole 280"/>
              <p:cNvSpPr txBox="1"/>
              <p:nvPr/>
            </p:nvSpPr>
            <p:spPr>
              <a:xfrm>
                <a:off x="5721344" y="6268089"/>
                <a:ext cx="3675192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200" b="0" i="1" smtClean="0">
                            <a:latin typeface="Cambria Math"/>
                          </a:rPr>
                          <m:t>𝑔</m:t>
                        </m:r>
                      </m:e>
                      <m:sub>
                        <m:r>
                          <a:rPr lang="cs-CZ" sz="2200" b="0" i="1" smtClean="0">
                            <a:latin typeface="Cambria Math"/>
                          </a:rPr>
                          <m:t>3</m:t>
                        </m:r>
                      </m:sub>
                    </m:sSub>
                  </m:oMath>
                </a14:m>
                <a:r>
                  <a:rPr lang="cs-CZ" sz="2200" dirty="0" smtClean="0"/>
                  <a:t> není grafem funkce</a:t>
                </a:r>
                <a:endParaRPr lang="cs-CZ" sz="2200" dirty="0"/>
              </a:p>
            </p:txBody>
          </p:sp>
        </mc:Choice>
        <mc:Fallback>
          <p:sp>
            <p:nvSpPr>
              <p:cNvPr id="281" name="TextovéPole 2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1344" y="6268089"/>
                <a:ext cx="3675192" cy="430887"/>
              </a:xfrm>
              <a:prstGeom prst="rect">
                <a:avLst/>
              </a:prstGeom>
              <a:blipFill rotWithShape="1">
                <a:blip r:embed="rId47" cstate="print"/>
                <a:stretch>
                  <a:fillRect l="-332"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5929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5" grpId="0" animBg="1"/>
      <p:bldP spid="8" grpId="0"/>
      <p:bldP spid="82" grpId="0" animBg="1"/>
      <p:bldP spid="22" grpId="0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8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7" grpId="0" animBg="1"/>
      <p:bldP spid="148" grpId="0" animBg="1"/>
      <p:bldP spid="149" grpId="0" animBg="1"/>
      <p:bldP spid="157" grpId="0" animBg="1"/>
      <p:bldP spid="159" grpId="0" animBg="1"/>
      <p:bldP spid="155" grpId="0" animBg="1"/>
      <p:bldP spid="190" grpId="0" animBg="1"/>
      <p:bldP spid="191" grpId="0" animBg="1"/>
      <p:bldP spid="221" grpId="0" animBg="1"/>
      <p:bldP spid="222" grpId="0" animBg="1"/>
      <p:bldP spid="223" grpId="0" animBg="1"/>
      <p:bldP spid="224" grpId="0" animBg="1"/>
      <p:bldP spid="226" grpId="0" animBg="1"/>
      <p:bldP spid="227" grpId="0" animBg="1"/>
      <p:bldP spid="236" grpId="0" animBg="1"/>
      <p:bldP spid="237" grpId="0" animBg="1"/>
      <p:bldP spid="238" grpId="0" animBg="1"/>
      <p:bldP spid="239" grpId="0"/>
      <p:bldP spid="241" grpId="0" animBg="1"/>
      <p:bldP spid="242" grpId="0" animBg="1"/>
      <p:bldP spid="253" grpId="0"/>
      <p:bldP spid="255" grpId="0" animBg="1"/>
      <p:bldP spid="278" grpId="0" animBg="1"/>
      <p:bldP spid="279" grpId="0"/>
      <p:bldP spid="28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Graf funkce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363272" cy="5760640"/>
          </a:xfrm>
        </p:spPr>
        <p:txBody>
          <a:bodyPr/>
          <a:lstStyle/>
          <a:p>
            <a:pPr marL="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Př. 4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	Určete definiční obor a obor hodnot daných funkcí: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1695838" y="1491399"/>
            <a:ext cx="0" cy="20612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5" name="TextovéPole 64"/>
              <p:cNvSpPr txBox="1"/>
              <p:nvPr/>
            </p:nvSpPr>
            <p:spPr>
              <a:xfrm>
                <a:off x="1383324" y="139049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3324" y="1390490"/>
                <a:ext cx="36004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47690" y="3572660"/>
            <a:ext cx="12702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990033"/>
                </a:solidFill>
              </a:rPr>
              <a:t>Řešení:</a:t>
            </a:r>
            <a:endParaRPr lang="cs-CZ" sz="2200" dirty="0">
              <a:solidFill>
                <a:srgbClr val="990033"/>
              </a:solidFill>
            </a:endParaRPr>
          </a:p>
        </p:txBody>
      </p:sp>
      <p:cxnSp>
        <p:nvCxnSpPr>
          <p:cNvPr id="77" name="Přímá spojnice se šipkou 76"/>
          <p:cNvCxnSpPr/>
          <p:nvPr/>
        </p:nvCxnSpPr>
        <p:spPr>
          <a:xfrm flipV="1">
            <a:off x="4663090" y="1390722"/>
            <a:ext cx="0" cy="237510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1" name="TextovéPole 80"/>
              <p:cNvSpPr txBox="1"/>
              <p:nvPr/>
            </p:nvSpPr>
            <p:spPr>
              <a:xfrm>
                <a:off x="7191592" y="140180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1" name="TextovéPole 8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1592" y="1401809"/>
                <a:ext cx="360040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2" name="TextovéPole 81"/>
              <p:cNvSpPr txBox="1"/>
              <p:nvPr/>
            </p:nvSpPr>
            <p:spPr>
              <a:xfrm>
                <a:off x="4267059" y="1390490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2" name="TextovéPole 8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7059" y="1390490"/>
                <a:ext cx="36004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>
            <a:endCxn id="66" idx="2"/>
          </p:cNvCxnSpPr>
          <p:nvPr/>
        </p:nvCxnSpPr>
        <p:spPr>
          <a:xfrm>
            <a:off x="263180" y="2713594"/>
            <a:ext cx="2865316" cy="283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423420" y="262597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343300" y="263087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23220" y="262299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16200000">
            <a:off x="1697963" y="299879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25955" y="2341428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063380" y="264387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768456" y="263087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983260" y="2639295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636546" y="199068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1278952" y="1806014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8952" y="1806014"/>
                <a:ext cx="360040" cy="33855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1707511" y="289951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7511" y="2899510"/>
                <a:ext cx="360040" cy="338554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TextovéPole 41"/>
              <p:cNvSpPr txBox="1"/>
              <p:nvPr/>
            </p:nvSpPr>
            <p:spPr>
              <a:xfrm>
                <a:off x="1265915" y="2156762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5915" y="2156762"/>
                <a:ext cx="360040" cy="338554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6" name="TextovéPole 65"/>
              <p:cNvSpPr txBox="1"/>
              <p:nvPr/>
            </p:nvSpPr>
            <p:spPr>
              <a:xfrm>
                <a:off x="2948476" y="234709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8476" y="2347096"/>
                <a:ext cx="360040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TextovéPole 44"/>
              <p:cNvSpPr txBox="1"/>
              <p:nvPr/>
            </p:nvSpPr>
            <p:spPr>
              <a:xfrm>
                <a:off x="1883360" y="270651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3360" y="2706510"/>
                <a:ext cx="360040" cy="338554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6" name="TextovéPole 45"/>
              <p:cNvSpPr txBox="1"/>
              <p:nvPr/>
            </p:nvSpPr>
            <p:spPr>
              <a:xfrm>
                <a:off x="2247571" y="270994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7571" y="2709940"/>
                <a:ext cx="360040" cy="338554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7" name="TextovéPole 46"/>
              <p:cNvSpPr txBox="1"/>
              <p:nvPr/>
            </p:nvSpPr>
            <p:spPr>
              <a:xfrm>
                <a:off x="2588436" y="2705209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8436" y="2705209"/>
                <a:ext cx="360040" cy="338554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0" name="TextovéPole 49"/>
              <p:cNvSpPr txBox="1"/>
              <p:nvPr/>
            </p:nvSpPr>
            <p:spPr>
              <a:xfrm>
                <a:off x="1163280" y="2710256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3280" y="2710256"/>
                <a:ext cx="360040" cy="338554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1" name="TextovéPole 50"/>
              <p:cNvSpPr txBox="1"/>
              <p:nvPr/>
            </p:nvSpPr>
            <p:spPr>
              <a:xfrm>
                <a:off x="803240" y="270651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240" y="2706510"/>
                <a:ext cx="360040" cy="338554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2" name="TextovéPole 51"/>
              <p:cNvSpPr txBox="1"/>
              <p:nvPr/>
            </p:nvSpPr>
            <p:spPr>
              <a:xfrm>
                <a:off x="443200" y="2708955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200" y="2708955"/>
                <a:ext cx="360040" cy="338554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4" name="TextovéPole 83"/>
              <p:cNvSpPr txBox="1"/>
              <p:nvPr/>
            </p:nvSpPr>
            <p:spPr>
              <a:xfrm>
                <a:off x="1658340" y="270520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8340" y="2705209"/>
                <a:ext cx="360040" cy="369332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1" name="Přímá spojnice se šipkou 100"/>
          <p:cNvCxnSpPr>
            <a:endCxn id="114" idx="2"/>
          </p:cNvCxnSpPr>
          <p:nvPr/>
        </p:nvCxnSpPr>
        <p:spPr>
          <a:xfrm>
            <a:off x="3231939" y="2713594"/>
            <a:ext cx="2865316" cy="283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5392179" y="262597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4312059" y="263087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3591979" y="262299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rot="16200000">
            <a:off x="4666722" y="2998792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>
            <a:off x="4594714" y="2341428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5032139" y="264387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5737215" y="2630873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3952019" y="2639295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4605305" y="1990680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1" name="TextovéPole 110"/>
              <p:cNvSpPr txBox="1"/>
              <p:nvPr/>
            </p:nvSpPr>
            <p:spPr>
              <a:xfrm>
                <a:off x="4247711" y="1806014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1" name="TextovéPole 1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7711" y="1806014"/>
                <a:ext cx="360040" cy="338554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2" name="TextovéPole 111"/>
              <p:cNvSpPr txBox="1"/>
              <p:nvPr/>
            </p:nvSpPr>
            <p:spPr>
              <a:xfrm>
                <a:off x="4676270" y="289951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2" name="TextovéPole 1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6270" y="2899510"/>
                <a:ext cx="360040" cy="338554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3" name="TextovéPole 112"/>
              <p:cNvSpPr txBox="1"/>
              <p:nvPr/>
            </p:nvSpPr>
            <p:spPr>
              <a:xfrm>
                <a:off x="4234674" y="2156762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3" name="TextovéPole 1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4674" y="2156762"/>
                <a:ext cx="360040" cy="338554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4" name="TextovéPole 113"/>
              <p:cNvSpPr txBox="1"/>
              <p:nvPr/>
            </p:nvSpPr>
            <p:spPr>
              <a:xfrm>
                <a:off x="5917235" y="234709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4" name="TextovéPole 1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7235" y="2347096"/>
                <a:ext cx="360040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5" name="TextovéPole 114"/>
              <p:cNvSpPr txBox="1"/>
              <p:nvPr/>
            </p:nvSpPr>
            <p:spPr>
              <a:xfrm>
                <a:off x="4852119" y="270651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2119" y="2706510"/>
                <a:ext cx="360040" cy="338554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6" name="TextovéPole 115"/>
              <p:cNvSpPr txBox="1"/>
              <p:nvPr/>
            </p:nvSpPr>
            <p:spPr>
              <a:xfrm>
                <a:off x="5216330" y="270994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6330" y="2709940"/>
                <a:ext cx="360040" cy="338554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7" name="TextovéPole 116"/>
              <p:cNvSpPr txBox="1"/>
              <p:nvPr/>
            </p:nvSpPr>
            <p:spPr>
              <a:xfrm>
                <a:off x="5557195" y="2705209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7195" y="2705209"/>
                <a:ext cx="360040" cy="338554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8" name="TextovéPole 117"/>
              <p:cNvSpPr txBox="1"/>
              <p:nvPr/>
            </p:nvSpPr>
            <p:spPr>
              <a:xfrm>
                <a:off x="4132039" y="2710256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8" name="TextovéPole 1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2039" y="2710256"/>
                <a:ext cx="360040" cy="338554"/>
              </a:xfrm>
              <a:prstGeom prst="rect">
                <a:avLst/>
              </a:prstGeom>
              <a:blipFill rotWithShape="1">
                <a:blip r:embed="rId19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9" name="TextovéPole 118"/>
              <p:cNvSpPr txBox="1"/>
              <p:nvPr/>
            </p:nvSpPr>
            <p:spPr>
              <a:xfrm>
                <a:off x="3771999" y="2706510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19" name="TextovéPole 1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1999" y="2706510"/>
                <a:ext cx="360040" cy="338554"/>
              </a:xfrm>
              <a:prstGeom prst="rect">
                <a:avLst/>
              </a:prstGeom>
              <a:blipFill rotWithShape="1">
                <a:blip r:embed="rId20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0" name="TextovéPole 119"/>
              <p:cNvSpPr txBox="1"/>
              <p:nvPr/>
            </p:nvSpPr>
            <p:spPr>
              <a:xfrm>
                <a:off x="3411959" y="2708955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120" name="TextovéPole 1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1959" y="2708955"/>
                <a:ext cx="360040" cy="338554"/>
              </a:xfrm>
              <a:prstGeom prst="rect">
                <a:avLst/>
              </a:prstGeom>
              <a:blipFill rotWithShape="1">
                <a:blip r:embed="rId21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1" name="Ovál 120"/>
          <p:cNvSpPr/>
          <p:nvPr/>
        </p:nvSpPr>
        <p:spPr>
          <a:xfrm>
            <a:off x="3546979" y="2660209"/>
            <a:ext cx="90000" cy="9000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6" name="Ovál 125"/>
          <p:cNvSpPr/>
          <p:nvPr/>
        </p:nvSpPr>
        <p:spPr>
          <a:xfrm>
            <a:off x="5692215" y="1949939"/>
            <a:ext cx="90000" cy="9000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8" name="TextovéPole 127"/>
              <p:cNvSpPr txBox="1"/>
              <p:nvPr/>
            </p:nvSpPr>
            <p:spPr>
              <a:xfrm>
                <a:off x="4627099" y="2705209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8" name="TextovéPole 1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7099" y="2705209"/>
                <a:ext cx="360040" cy="369332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1" name="Přímá spojnice se šipkou 70"/>
          <p:cNvCxnSpPr/>
          <p:nvPr/>
        </p:nvCxnSpPr>
        <p:spPr>
          <a:xfrm>
            <a:off x="6152722" y="2723317"/>
            <a:ext cx="2685296" cy="283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8312962" y="2635701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232842" y="2640596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6512762" y="2632717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 rot="16200000">
            <a:off x="7587505" y="3008515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515497" y="2351151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7952922" y="2653596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8657998" y="2640596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6872802" y="264901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7526088" y="2000403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6" name="TextovéPole 85"/>
              <p:cNvSpPr txBox="1"/>
              <p:nvPr/>
            </p:nvSpPr>
            <p:spPr>
              <a:xfrm>
                <a:off x="7168494" y="1815737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8494" y="1815737"/>
                <a:ext cx="360040" cy="338554"/>
              </a:xfrm>
              <a:prstGeom prst="rect">
                <a:avLst/>
              </a:prstGeom>
              <a:blipFill rotWithShape="1">
                <a:blip r:embed="rId2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7" name="TextovéPole 86"/>
              <p:cNvSpPr txBox="1"/>
              <p:nvPr/>
            </p:nvSpPr>
            <p:spPr>
              <a:xfrm>
                <a:off x="7597053" y="2909233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7053" y="2909233"/>
                <a:ext cx="360040" cy="338554"/>
              </a:xfrm>
              <a:prstGeom prst="rect">
                <a:avLst/>
              </a:prstGeom>
              <a:blipFill rotWithShape="1">
                <a:blip r:embed="rId23" cstate="print"/>
                <a:stretch>
                  <a:fillRect r="-186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8" name="TextovéPole 87"/>
              <p:cNvSpPr txBox="1"/>
              <p:nvPr/>
            </p:nvSpPr>
            <p:spPr>
              <a:xfrm>
                <a:off x="7155457" y="2166485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5457" y="2166485"/>
                <a:ext cx="360040" cy="338554"/>
              </a:xfrm>
              <a:prstGeom prst="rect">
                <a:avLst/>
              </a:prstGeom>
              <a:blipFill rotWithShape="1">
                <a:blip r:embed="rId2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9" name="TextovéPole 88"/>
              <p:cNvSpPr txBox="1"/>
              <p:nvPr/>
            </p:nvSpPr>
            <p:spPr>
              <a:xfrm>
                <a:off x="8604448" y="2360426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04448" y="2360426"/>
                <a:ext cx="360040" cy="369332"/>
              </a:xfrm>
              <a:prstGeom prst="rect">
                <a:avLst/>
              </a:prstGeom>
              <a:blipFill rotWithShape="1">
                <a:blip r:embed="rId2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0" name="TextovéPole 89"/>
              <p:cNvSpPr txBox="1"/>
              <p:nvPr/>
            </p:nvSpPr>
            <p:spPr>
              <a:xfrm>
                <a:off x="7772902" y="2716233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2902" y="2716233"/>
                <a:ext cx="360040" cy="338554"/>
              </a:xfrm>
              <a:prstGeom prst="rect">
                <a:avLst/>
              </a:prstGeom>
              <a:blipFill rotWithShape="1">
                <a:blip r:embed="rId2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1" name="TextovéPole 90"/>
              <p:cNvSpPr txBox="1"/>
              <p:nvPr/>
            </p:nvSpPr>
            <p:spPr>
              <a:xfrm>
                <a:off x="8137113" y="2719663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91" name="TextovéPole 9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7113" y="2719663"/>
                <a:ext cx="360040" cy="338554"/>
              </a:xfrm>
              <a:prstGeom prst="rect">
                <a:avLst/>
              </a:prstGeom>
              <a:blipFill rotWithShape="1">
                <a:blip r:embed="rId2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2" name="TextovéPole 91"/>
              <p:cNvSpPr txBox="1"/>
              <p:nvPr/>
            </p:nvSpPr>
            <p:spPr>
              <a:xfrm>
                <a:off x="8477978" y="2714932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92" name="TextovéPole 9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77978" y="2714932"/>
                <a:ext cx="360040" cy="338554"/>
              </a:xfrm>
              <a:prstGeom prst="rect">
                <a:avLst/>
              </a:prstGeom>
              <a:blipFill rotWithShape="1">
                <a:blip r:embed="rId2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3" name="TextovéPole 92"/>
              <p:cNvSpPr txBox="1"/>
              <p:nvPr/>
            </p:nvSpPr>
            <p:spPr>
              <a:xfrm>
                <a:off x="7052822" y="2719979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93" name="TextovéPole 9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2822" y="2719979"/>
                <a:ext cx="360040" cy="338554"/>
              </a:xfrm>
              <a:prstGeom prst="rect">
                <a:avLst/>
              </a:prstGeom>
              <a:blipFill rotWithShape="1">
                <a:blip r:embed="rId29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4" name="TextovéPole 93"/>
              <p:cNvSpPr txBox="1"/>
              <p:nvPr/>
            </p:nvSpPr>
            <p:spPr>
              <a:xfrm>
                <a:off x="6692782" y="2716233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94" name="TextovéPole 9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2782" y="2716233"/>
                <a:ext cx="360040" cy="338554"/>
              </a:xfrm>
              <a:prstGeom prst="rect">
                <a:avLst/>
              </a:prstGeom>
              <a:blipFill rotWithShape="1">
                <a:blip r:embed="rId30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5" name="TextovéPole 94"/>
              <p:cNvSpPr txBox="1"/>
              <p:nvPr/>
            </p:nvSpPr>
            <p:spPr>
              <a:xfrm>
                <a:off x="6332742" y="2718678"/>
                <a:ext cx="360040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95" name="TextovéPole 9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2742" y="2718678"/>
                <a:ext cx="360040" cy="338554"/>
              </a:xfrm>
              <a:prstGeom prst="rect">
                <a:avLst/>
              </a:prstGeom>
              <a:blipFill rotWithShape="1">
                <a:blip r:embed="rId31" cstate="print"/>
                <a:stretch>
                  <a:fillRect r="-169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3" name="TextovéPole 132"/>
              <p:cNvSpPr txBox="1"/>
              <p:nvPr/>
            </p:nvSpPr>
            <p:spPr>
              <a:xfrm>
                <a:off x="7547882" y="271493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𝑂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3" name="TextovéPole 1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7882" y="2714932"/>
                <a:ext cx="360040" cy="369332"/>
              </a:xfrm>
              <a:prstGeom prst="rect">
                <a:avLst/>
              </a:prstGeom>
              <a:blipFill rotWithShape="1">
                <a:blip r:embed="rId3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4" name="Přímá spojnice se šipkou 133"/>
          <p:cNvCxnSpPr/>
          <p:nvPr/>
        </p:nvCxnSpPr>
        <p:spPr>
          <a:xfrm flipV="1">
            <a:off x="7591229" y="1435442"/>
            <a:ext cx="0" cy="237510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Volný tvar 6"/>
          <p:cNvSpPr/>
          <p:nvPr/>
        </p:nvSpPr>
        <p:spPr>
          <a:xfrm>
            <a:off x="620486" y="1981200"/>
            <a:ext cx="1792514" cy="736600"/>
          </a:xfrm>
          <a:custGeom>
            <a:avLst/>
            <a:gdLst>
              <a:gd name="connsiteX0" fmla="*/ 0 w 1792514"/>
              <a:gd name="connsiteY0" fmla="*/ 729343 h 736600"/>
              <a:gd name="connsiteX1" fmla="*/ 348343 w 1792514"/>
              <a:gd name="connsiteY1" fmla="*/ 359229 h 736600"/>
              <a:gd name="connsiteX2" fmla="*/ 1077685 w 1792514"/>
              <a:gd name="connsiteY2" fmla="*/ 736600 h 736600"/>
              <a:gd name="connsiteX3" fmla="*/ 1429657 w 1792514"/>
              <a:gd name="connsiteY3" fmla="*/ 0 h 736600"/>
              <a:gd name="connsiteX4" fmla="*/ 1792514 w 1792514"/>
              <a:gd name="connsiteY4" fmla="*/ 362857 h 73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2514" h="736600">
                <a:moveTo>
                  <a:pt x="0" y="729343"/>
                </a:moveTo>
                <a:lnTo>
                  <a:pt x="348343" y="359229"/>
                </a:lnTo>
                <a:lnTo>
                  <a:pt x="1077685" y="736600"/>
                </a:lnTo>
                <a:lnTo>
                  <a:pt x="1429657" y="0"/>
                </a:lnTo>
                <a:lnTo>
                  <a:pt x="1792514" y="362857"/>
                </a:lnTo>
              </a:path>
            </a:pathLst>
          </a:custGeom>
          <a:noFill/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vál 55"/>
          <p:cNvSpPr/>
          <p:nvPr/>
        </p:nvSpPr>
        <p:spPr>
          <a:xfrm>
            <a:off x="578220" y="2660209"/>
            <a:ext cx="90000" cy="90000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5" name="Ovál 134"/>
          <p:cNvSpPr/>
          <p:nvPr/>
        </p:nvSpPr>
        <p:spPr>
          <a:xfrm>
            <a:off x="2368000" y="2296428"/>
            <a:ext cx="90000" cy="900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990033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3954162" y="2712308"/>
            <a:ext cx="722870" cy="358346"/>
          </a:xfrm>
          <a:custGeom>
            <a:avLst/>
            <a:gdLst>
              <a:gd name="connsiteX0" fmla="*/ 0 w 722870"/>
              <a:gd name="connsiteY0" fmla="*/ 358346 h 358346"/>
              <a:gd name="connsiteX1" fmla="*/ 358346 w 722870"/>
              <a:gd name="connsiteY1" fmla="*/ 358346 h 358346"/>
              <a:gd name="connsiteX2" fmla="*/ 722870 w 722870"/>
              <a:gd name="connsiteY2" fmla="*/ 0 h 358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22870" h="358346">
                <a:moveTo>
                  <a:pt x="0" y="358346"/>
                </a:moveTo>
                <a:lnTo>
                  <a:pt x="358346" y="358346"/>
                </a:lnTo>
                <a:lnTo>
                  <a:pt x="722870" y="0"/>
                </a:lnTo>
              </a:path>
            </a:pathLst>
          </a:cu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4" name="Ovál 123"/>
          <p:cNvSpPr/>
          <p:nvPr/>
        </p:nvSpPr>
        <p:spPr>
          <a:xfrm>
            <a:off x="4625446" y="2671514"/>
            <a:ext cx="90000" cy="9000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" name="Ovál 121"/>
          <p:cNvSpPr/>
          <p:nvPr/>
        </p:nvSpPr>
        <p:spPr>
          <a:xfrm>
            <a:off x="3907019" y="3023787"/>
            <a:ext cx="90000" cy="9000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5036310" y="2335628"/>
            <a:ext cx="364211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Ovál 124"/>
          <p:cNvSpPr/>
          <p:nvPr/>
        </p:nvSpPr>
        <p:spPr>
          <a:xfrm>
            <a:off x="4987139" y="2296428"/>
            <a:ext cx="90000" cy="9000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6" name="Ovál 135"/>
          <p:cNvSpPr/>
          <p:nvPr/>
        </p:nvSpPr>
        <p:spPr>
          <a:xfrm>
            <a:off x="5347179" y="2296428"/>
            <a:ext cx="90000" cy="90000"/>
          </a:xfrm>
          <a:prstGeom prst="ellipse">
            <a:avLst/>
          </a:prstGeom>
          <a:solidFill>
            <a:schemeClr val="bg1">
              <a:lumMod val="95000"/>
            </a:schemeClr>
          </a:solidFill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olný tvar 17"/>
          <p:cNvSpPr/>
          <p:nvPr/>
        </p:nvSpPr>
        <p:spPr>
          <a:xfrm>
            <a:off x="6193331" y="1506071"/>
            <a:ext cx="1367758" cy="1183341"/>
          </a:xfrm>
          <a:custGeom>
            <a:avLst/>
            <a:gdLst>
              <a:gd name="connsiteX0" fmla="*/ 0 w 1367758"/>
              <a:gd name="connsiteY0" fmla="*/ 1183341 h 1183341"/>
              <a:gd name="connsiteX1" fmla="*/ 245889 w 1367758"/>
              <a:gd name="connsiteY1" fmla="*/ 1167973 h 1183341"/>
              <a:gd name="connsiteX2" fmla="*/ 530198 w 1367758"/>
              <a:gd name="connsiteY2" fmla="*/ 1114184 h 1183341"/>
              <a:gd name="connsiteX3" fmla="*/ 745351 w 1367758"/>
              <a:gd name="connsiteY3" fmla="*/ 1021976 h 1183341"/>
              <a:gd name="connsiteX4" fmla="*/ 945136 w 1367758"/>
              <a:gd name="connsiteY4" fmla="*/ 883663 h 1183341"/>
              <a:gd name="connsiteX5" fmla="*/ 1083449 w 1367758"/>
              <a:gd name="connsiteY5" fmla="*/ 753035 h 1183341"/>
              <a:gd name="connsiteX6" fmla="*/ 1183341 w 1367758"/>
              <a:gd name="connsiteY6" fmla="*/ 614722 h 1183341"/>
              <a:gd name="connsiteX7" fmla="*/ 1237130 w 1367758"/>
              <a:gd name="connsiteY7" fmla="*/ 507146 h 1183341"/>
              <a:gd name="connsiteX8" fmla="*/ 1283234 w 1367758"/>
              <a:gd name="connsiteY8" fmla="*/ 391885 h 1183341"/>
              <a:gd name="connsiteX9" fmla="*/ 1352390 w 1367758"/>
              <a:gd name="connsiteY9" fmla="*/ 169048 h 1183341"/>
              <a:gd name="connsiteX10" fmla="*/ 1367758 w 1367758"/>
              <a:gd name="connsiteY10" fmla="*/ 0 h 1183341"/>
              <a:gd name="connsiteX11" fmla="*/ 1367758 w 1367758"/>
              <a:gd name="connsiteY11" fmla="*/ 0 h 1183341"/>
              <a:gd name="connsiteX12" fmla="*/ 1367758 w 1367758"/>
              <a:gd name="connsiteY12" fmla="*/ 0 h 1183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367758" h="1183341">
                <a:moveTo>
                  <a:pt x="0" y="1183341"/>
                </a:moveTo>
                <a:cubicBezTo>
                  <a:pt x="78761" y="1181420"/>
                  <a:pt x="157523" y="1179499"/>
                  <a:pt x="245889" y="1167973"/>
                </a:cubicBezTo>
                <a:cubicBezTo>
                  <a:pt x="334255" y="1156447"/>
                  <a:pt x="446954" y="1138517"/>
                  <a:pt x="530198" y="1114184"/>
                </a:cubicBezTo>
                <a:cubicBezTo>
                  <a:pt x="613442" y="1089851"/>
                  <a:pt x="676195" y="1060396"/>
                  <a:pt x="745351" y="1021976"/>
                </a:cubicBezTo>
                <a:cubicBezTo>
                  <a:pt x="814507" y="983556"/>
                  <a:pt x="888786" y="928486"/>
                  <a:pt x="945136" y="883663"/>
                </a:cubicBezTo>
                <a:cubicBezTo>
                  <a:pt x="1001486" y="838840"/>
                  <a:pt x="1043748" y="797858"/>
                  <a:pt x="1083449" y="753035"/>
                </a:cubicBezTo>
                <a:cubicBezTo>
                  <a:pt x="1123150" y="708212"/>
                  <a:pt x="1157728" y="655703"/>
                  <a:pt x="1183341" y="614722"/>
                </a:cubicBezTo>
                <a:cubicBezTo>
                  <a:pt x="1208954" y="573741"/>
                  <a:pt x="1220481" y="544285"/>
                  <a:pt x="1237130" y="507146"/>
                </a:cubicBezTo>
                <a:cubicBezTo>
                  <a:pt x="1253779" y="470007"/>
                  <a:pt x="1264024" y="448235"/>
                  <a:pt x="1283234" y="391885"/>
                </a:cubicBezTo>
                <a:cubicBezTo>
                  <a:pt x="1302444" y="335535"/>
                  <a:pt x="1338303" y="234362"/>
                  <a:pt x="1352390" y="169048"/>
                </a:cubicBezTo>
                <a:cubicBezTo>
                  <a:pt x="1366477" y="103734"/>
                  <a:pt x="1367758" y="0"/>
                  <a:pt x="1367758" y="0"/>
                </a:cubicBezTo>
                <a:lnTo>
                  <a:pt x="1367758" y="0"/>
                </a:lnTo>
                <a:lnTo>
                  <a:pt x="1367758" y="0"/>
                </a:lnTo>
              </a:path>
            </a:pathLst>
          </a:cu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37" name="Volný tvar 136"/>
          <p:cNvSpPr/>
          <p:nvPr/>
        </p:nvSpPr>
        <p:spPr>
          <a:xfrm rot="10800000">
            <a:off x="7617176" y="2386504"/>
            <a:ext cx="1275304" cy="1183341"/>
          </a:xfrm>
          <a:custGeom>
            <a:avLst/>
            <a:gdLst>
              <a:gd name="connsiteX0" fmla="*/ 0 w 1367758"/>
              <a:gd name="connsiteY0" fmla="*/ 1183341 h 1183341"/>
              <a:gd name="connsiteX1" fmla="*/ 245889 w 1367758"/>
              <a:gd name="connsiteY1" fmla="*/ 1167973 h 1183341"/>
              <a:gd name="connsiteX2" fmla="*/ 530198 w 1367758"/>
              <a:gd name="connsiteY2" fmla="*/ 1114184 h 1183341"/>
              <a:gd name="connsiteX3" fmla="*/ 745351 w 1367758"/>
              <a:gd name="connsiteY3" fmla="*/ 1021976 h 1183341"/>
              <a:gd name="connsiteX4" fmla="*/ 945136 w 1367758"/>
              <a:gd name="connsiteY4" fmla="*/ 883663 h 1183341"/>
              <a:gd name="connsiteX5" fmla="*/ 1083449 w 1367758"/>
              <a:gd name="connsiteY5" fmla="*/ 753035 h 1183341"/>
              <a:gd name="connsiteX6" fmla="*/ 1183341 w 1367758"/>
              <a:gd name="connsiteY6" fmla="*/ 614722 h 1183341"/>
              <a:gd name="connsiteX7" fmla="*/ 1237130 w 1367758"/>
              <a:gd name="connsiteY7" fmla="*/ 507146 h 1183341"/>
              <a:gd name="connsiteX8" fmla="*/ 1283234 w 1367758"/>
              <a:gd name="connsiteY8" fmla="*/ 391885 h 1183341"/>
              <a:gd name="connsiteX9" fmla="*/ 1352390 w 1367758"/>
              <a:gd name="connsiteY9" fmla="*/ 169048 h 1183341"/>
              <a:gd name="connsiteX10" fmla="*/ 1367758 w 1367758"/>
              <a:gd name="connsiteY10" fmla="*/ 0 h 1183341"/>
              <a:gd name="connsiteX11" fmla="*/ 1367758 w 1367758"/>
              <a:gd name="connsiteY11" fmla="*/ 0 h 1183341"/>
              <a:gd name="connsiteX12" fmla="*/ 1367758 w 1367758"/>
              <a:gd name="connsiteY12" fmla="*/ 0 h 1183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367758" h="1183341">
                <a:moveTo>
                  <a:pt x="0" y="1183341"/>
                </a:moveTo>
                <a:cubicBezTo>
                  <a:pt x="78761" y="1181420"/>
                  <a:pt x="157523" y="1179499"/>
                  <a:pt x="245889" y="1167973"/>
                </a:cubicBezTo>
                <a:cubicBezTo>
                  <a:pt x="334255" y="1156447"/>
                  <a:pt x="446954" y="1138517"/>
                  <a:pt x="530198" y="1114184"/>
                </a:cubicBezTo>
                <a:cubicBezTo>
                  <a:pt x="613442" y="1089851"/>
                  <a:pt x="676195" y="1060396"/>
                  <a:pt x="745351" y="1021976"/>
                </a:cubicBezTo>
                <a:cubicBezTo>
                  <a:pt x="814507" y="983556"/>
                  <a:pt x="888786" y="928486"/>
                  <a:pt x="945136" y="883663"/>
                </a:cubicBezTo>
                <a:cubicBezTo>
                  <a:pt x="1001486" y="838840"/>
                  <a:pt x="1043748" y="797858"/>
                  <a:pt x="1083449" y="753035"/>
                </a:cubicBezTo>
                <a:cubicBezTo>
                  <a:pt x="1123150" y="708212"/>
                  <a:pt x="1157728" y="655703"/>
                  <a:pt x="1183341" y="614722"/>
                </a:cubicBezTo>
                <a:cubicBezTo>
                  <a:pt x="1208954" y="573741"/>
                  <a:pt x="1220481" y="544285"/>
                  <a:pt x="1237130" y="507146"/>
                </a:cubicBezTo>
                <a:cubicBezTo>
                  <a:pt x="1253779" y="470007"/>
                  <a:pt x="1264024" y="448235"/>
                  <a:pt x="1283234" y="391885"/>
                </a:cubicBezTo>
                <a:cubicBezTo>
                  <a:pt x="1302444" y="335535"/>
                  <a:pt x="1338303" y="234362"/>
                  <a:pt x="1352390" y="169048"/>
                </a:cubicBezTo>
                <a:cubicBezTo>
                  <a:pt x="1366477" y="103734"/>
                  <a:pt x="1367758" y="0"/>
                  <a:pt x="1367758" y="0"/>
                </a:cubicBezTo>
                <a:lnTo>
                  <a:pt x="1367758" y="0"/>
                </a:lnTo>
                <a:lnTo>
                  <a:pt x="1367758" y="0"/>
                </a:lnTo>
              </a:path>
            </a:pathLst>
          </a:cu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6193331" y="2351151"/>
            <a:ext cx="2699149" cy="283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8" name="TextovéPole 137"/>
              <p:cNvSpPr txBox="1"/>
              <p:nvPr/>
            </p:nvSpPr>
            <p:spPr>
              <a:xfrm>
                <a:off x="464302" y="2111762"/>
                <a:ext cx="5414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𝑓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8" name="TextovéPole 1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302" y="2111762"/>
                <a:ext cx="541404" cy="369332"/>
              </a:xfrm>
              <a:prstGeom prst="rect">
                <a:avLst/>
              </a:prstGeom>
              <a:blipFill rotWithShape="1">
                <a:blip r:embed="rId33" cstate="print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9" name="TextovéPole 138"/>
              <p:cNvSpPr txBox="1"/>
              <p:nvPr/>
            </p:nvSpPr>
            <p:spPr>
              <a:xfrm>
                <a:off x="3933228" y="3113787"/>
                <a:ext cx="5414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𝑓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00B0F0"/>
                  </a:solidFill>
                </a:endParaRPr>
              </a:p>
            </p:txBody>
          </p:sp>
        </mc:Choice>
        <mc:Fallback>
          <p:sp>
            <p:nvSpPr>
              <p:cNvPr id="139" name="TextovéPole 1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3228" y="3113787"/>
                <a:ext cx="541404" cy="369332"/>
              </a:xfrm>
              <a:prstGeom prst="rect">
                <a:avLst/>
              </a:prstGeom>
              <a:blipFill rotWithShape="1">
                <a:blip r:embed="rId34" cstate="print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0" name="TextovéPole 139"/>
              <p:cNvSpPr txBox="1"/>
              <p:nvPr/>
            </p:nvSpPr>
            <p:spPr>
              <a:xfrm>
                <a:off x="8207276" y="1913075"/>
                <a:ext cx="5414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𝑓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rgbClr val="92D050"/>
                  </a:solidFill>
                </a:endParaRPr>
              </a:p>
            </p:txBody>
          </p:sp>
        </mc:Choice>
        <mc:Fallback>
          <p:sp>
            <p:nvSpPr>
              <p:cNvPr id="140" name="TextovéPole 1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07276" y="1913075"/>
                <a:ext cx="541404" cy="369332"/>
              </a:xfrm>
              <a:prstGeom prst="rect">
                <a:avLst/>
              </a:prstGeom>
              <a:blipFill rotWithShape="1">
                <a:blip r:embed="rId35" cstate="print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Obdélník 31"/>
              <p:cNvSpPr/>
              <p:nvPr/>
            </p:nvSpPr>
            <p:spPr>
              <a:xfrm>
                <a:off x="464303" y="3963981"/>
                <a:ext cx="8013676" cy="43088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𝒟</m:t>
                    </m:r>
                    <m:d>
                      <m:dPr>
                        <m:ctrlPr>
                          <a:rPr lang="cs-CZ" sz="22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200" dirty="0" smtClean="0"/>
                  <a:t>……množina všech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sz="2200" dirty="0" smtClean="0"/>
                  <a:t>-ových souřadnic bodů grafu funkce</a:t>
                </a:r>
                <a:endParaRPr lang="cs-CZ" sz="2200" dirty="0"/>
              </a:p>
            </p:txBody>
          </p:sp>
        </mc:Choice>
        <mc:Fallback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303" y="3963981"/>
                <a:ext cx="8013676" cy="430887"/>
              </a:xfrm>
              <a:prstGeom prst="rect">
                <a:avLst/>
              </a:prstGeom>
              <a:blipFill rotWithShape="1">
                <a:blip r:embed="rId36" cstate="print"/>
                <a:stretch>
                  <a:fillRect t="-7042" b="-28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1" name="Obdélník 140"/>
              <p:cNvSpPr/>
              <p:nvPr/>
            </p:nvSpPr>
            <p:spPr>
              <a:xfrm>
                <a:off x="423393" y="4398641"/>
                <a:ext cx="7965733" cy="43088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200" i="1" smtClean="0">
                        <a:latin typeface="Cambria Math"/>
                        <a:ea typeface="Cambria Math"/>
                        <a:cs typeface="Arial" pitchFamily="34" charset="0"/>
                      </a:rPr>
                      <m:t>ℋ</m:t>
                    </m:r>
                    <m:d>
                      <m:dPr>
                        <m:ctrlPr>
                          <a:rPr lang="cs-CZ" sz="22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200" i="1">
                            <a:latin typeface="Cambria Math"/>
                            <a:cs typeface="Arial" pitchFamily="34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200" dirty="0" smtClean="0"/>
                  <a:t>……množina všech </a:t>
                </a:r>
                <a14:m>
                  <m:oMath xmlns:m="http://schemas.openxmlformats.org/officeDocument/2006/math">
                    <m:r>
                      <a:rPr lang="cs-CZ" sz="2200" b="0" i="1" smtClean="0">
                        <a:latin typeface="Cambria Math"/>
                      </a:rPr>
                      <m:t>𝑦</m:t>
                    </m:r>
                  </m:oMath>
                </a14:m>
                <a:r>
                  <a:rPr lang="cs-CZ" sz="2200" dirty="0" smtClean="0"/>
                  <a:t>-ových souřadnic bodů grafu funkce</a:t>
                </a:r>
                <a:endParaRPr lang="cs-CZ" sz="2200" dirty="0"/>
              </a:p>
            </p:txBody>
          </p:sp>
        </mc:Choice>
        <mc:Fallback>
          <p:sp>
            <p:nvSpPr>
              <p:cNvPr id="141" name="Obdélník 1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393" y="4398641"/>
                <a:ext cx="7965733" cy="430887"/>
              </a:xfrm>
              <a:prstGeom prst="rect">
                <a:avLst/>
              </a:prstGeom>
              <a:blipFill rotWithShape="1">
                <a:blip r:embed="rId37" cstate="print"/>
                <a:stretch>
                  <a:fillRect t="-7143" r="-918" b="-3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2" name="TextovéPole 141"/>
              <p:cNvSpPr txBox="1"/>
              <p:nvPr/>
            </p:nvSpPr>
            <p:spPr>
              <a:xfrm>
                <a:off x="465488" y="4941168"/>
                <a:ext cx="87781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20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42" name="TextovéPole 1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488" y="4941168"/>
                <a:ext cx="877811" cy="430887"/>
              </a:xfrm>
              <a:prstGeom prst="rect">
                <a:avLst/>
              </a:prstGeom>
              <a:blipFill rotWithShape="1">
                <a:blip r:embed="rId38" cstate="print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3" name="TextovéPole 142"/>
              <p:cNvSpPr txBox="1"/>
              <p:nvPr/>
            </p:nvSpPr>
            <p:spPr>
              <a:xfrm>
                <a:off x="1183985" y="4973775"/>
                <a:ext cx="150254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−3</m:t>
                          </m:r>
                        </m:e>
                      </m:d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;</m:t>
                      </m:r>
                      <m:d>
                        <m:dPr>
                          <m:begChr m:val="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d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43" name="TextovéPole 1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3985" y="4973775"/>
                <a:ext cx="1502541" cy="430887"/>
              </a:xfrm>
              <a:prstGeom prst="rect">
                <a:avLst/>
              </a:prstGeom>
              <a:blipFill rotWithShape="1">
                <a:blip r:embed="rId39" cstate="print"/>
                <a:stretch>
                  <a:fillRect l="-4858" t="-123944" r="-36437" b="-1915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4" name="TextovéPole 143"/>
              <p:cNvSpPr txBox="1"/>
              <p:nvPr/>
            </p:nvSpPr>
            <p:spPr>
              <a:xfrm>
                <a:off x="3153073" y="4973775"/>
                <a:ext cx="87781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srgbClr val="990033"/>
                          </a:solidFill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200" i="1" smtClean="0">
                              <a:solidFill>
                                <a:srgbClr val="990033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200" i="1">
                                  <a:solidFill>
                                    <a:srgbClr val="990033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2200" dirty="0"/>
              </a:p>
            </p:txBody>
          </p:sp>
        </mc:Choice>
        <mc:Fallback>
          <p:sp>
            <p:nvSpPr>
              <p:cNvPr id="144" name="TextovéPole 1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3073" y="4973775"/>
                <a:ext cx="877811" cy="430887"/>
              </a:xfrm>
              <a:prstGeom prst="rect">
                <a:avLst/>
              </a:prstGeom>
              <a:blipFill rotWithShape="1">
                <a:blip r:embed="rId40" cstate="print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5" name="TextovéPole 144"/>
              <p:cNvSpPr txBox="1"/>
              <p:nvPr/>
            </p:nvSpPr>
            <p:spPr>
              <a:xfrm>
                <a:off x="3934638" y="4973774"/>
                <a:ext cx="127752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⟨"/>
                          <m:endChr m:val="⟩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0;2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45" name="TextovéPole 1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4638" y="4973774"/>
                <a:ext cx="1277521" cy="430887"/>
              </a:xfrm>
              <a:prstGeom prst="rect">
                <a:avLst/>
              </a:prstGeom>
              <a:blipFill rotWithShape="1">
                <a:blip r:embed="rId41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6" name="TextovéPole 145"/>
              <p:cNvSpPr txBox="1"/>
              <p:nvPr/>
            </p:nvSpPr>
            <p:spPr>
              <a:xfrm>
                <a:off x="464302" y="5429712"/>
                <a:ext cx="87781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20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>
          <p:sp>
            <p:nvSpPr>
              <p:cNvPr id="146" name="TextovéPole 1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302" y="5429712"/>
                <a:ext cx="877811" cy="430887"/>
              </a:xfrm>
              <a:prstGeom prst="rect">
                <a:avLst/>
              </a:prstGeom>
              <a:blipFill rotWithShape="1">
                <a:blip r:embed="rId42" cstate="print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7" name="TextovéPole 146"/>
              <p:cNvSpPr txBox="1"/>
              <p:nvPr/>
            </p:nvSpPr>
            <p:spPr>
              <a:xfrm>
                <a:off x="1090942" y="5429712"/>
                <a:ext cx="412887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−3</m:t>
                          </m:r>
                        </m:e>
                      </m:d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begChr m:val="⟨"/>
                          <m:endChr m:val="⟩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−2;0</m:t>
                          </m:r>
                        </m:e>
                      </m:d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</m:d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; </m:t>
                      </m:r>
                      <m:d>
                        <m:dPr>
                          <m:begChr m:val="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d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47" name="TextovéPole 1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0942" y="5429712"/>
                <a:ext cx="4128871" cy="430887"/>
              </a:xfrm>
              <a:prstGeom prst="rect">
                <a:avLst/>
              </a:prstGeom>
              <a:blipFill rotWithShape="1">
                <a:blip r:embed="rId43" cstate="print"/>
                <a:stretch>
                  <a:fillRect t="-125714" b="-19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8" name="TextovéPole 147"/>
              <p:cNvSpPr txBox="1"/>
              <p:nvPr/>
            </p:nvSpPr>
            <p:spPr>
              <a:xfrm>
                <a:off x="5383252" y="5429712"/>
                <a:ext cx="87781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srgbClr val="00B0F0"/>
                          </a:solidFill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20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200" i="1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00B0F0"/>
                  </a:solidFill>
                </a:endParaRPr>
              </a:p>
            </p:txBody>
          </p:sp>
        </mc:Choice>
        <mc:Fallback>
          <p:sp>
            <p:nvSpPr>
              <p:cNvPr id="148" name="TextovéPole 1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83252" y="5429712"/>
                <a:ext cx="877811" cy="430887"/>
              </a:xfrm>
              <a:prstGeom prst="rect">
                <a:avLst/>
              </a:prstGeom>
              <a:blipFill rotWithShape="1">
                <a:blip r:embed="rId44" cstate="print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0" name="TextovéPole 149"/>
              <p:cNvSpPr txBox="1"/>
              <p:nvPr/>
            </p:nvSpPr>
            <p:spPr>
              <a:xfrm>
                <a:off x="6204165" y="5432379"/>
                <a:ext cx="278786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⟨"/>
                          <m:endChr m:val="⟩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−1;0</m:t>
                          </m:r>
                        </m:e>
                      </m:d>
                      <m:r>
                        <a:rPr lang="cs-CZ" sz="2200" i="1"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</m:d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50" name="TextovéPole 1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4165" y="5432379"/>
                <a:ext cx="2787861" cy="430887"/>
              </a:xfrm>
              <a:prstGeom prst="rect">
                <a:avLst/>
              </a:prstGeom>
              <a:blipFill rotWithShape="1">
                <a:blip r:embed="rId45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1" name="TextovéPole 150"/>
              <p:cNvSpPr txBox="1"/>
              <p:nvPr/>
            </p:nvSpPr>
            <p:spPr>
              <a:xfrm>
                <a:off x="464301" y="5891521"/>
                <a:ext cx="87781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𝒟</m:t>
                      </m:r>
                      <m:d>
                        <m:dPr>
                          <m:ctrlPr>
                            <a:rPr lang="cs-CZ" sz="220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92D050"/>
                  </a:solidFill>
                </a:endParaRPr>
              </a:p>
            </p:txBody>
          </p:sp>
        </mc:Choice>
        <mc:Fallback>
          <p:sp>
            <p:nvSpPr>
              <p:cNvPr id="151" name="TextovéPole 1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301" y="5891521"/>
                <a:ext cx="877811" cy="430887"/>
              </a:xfrm>
              <a:prstGeom prst="rect">
                <a:avLst/>
              </a:prstGeom>
              <a:blipFill rotWithShape="1">
                <a:blip r:embed="rId46" cstate="print"/>
                <a:stretch>
                  <a:fillRect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2" name="TextovéPole 151"/>
              <p:cNvSpPr txBox="1"/>
              <p:nvPr/>
            </p:nvSpPr>
            <p:spPr>
              <a:xfrm>
                <a:off x="1183985" y="5891520"/>
                <a:ext cx="2632117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−∞;0</m:t>
                          </m:r>
                        </m:e>
                      </m:d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ctrlP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0; ∞</m:t>
                          </m:r>
                        </m:e>
                      </m:d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52" name="TextovéPole 1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3985" y="5891520"/>
                <a:ext cx="2632117" cy="430887"/>
              </a:xfrm>
              <a:prstGeom prst="rect">
                <a:avLst/>
              </a:prstGeom>
              <a:blipFill rotWithShape="1">
                <a:blip r:embed="rId47" cstate="print"/>
                <a:stretch>
                  <a:fillRect b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3" name="TextovéPole 152"/>
              <p:cNvSpPr txBox="1"/>
              <p:nvPr/>
            </p:nvSpPr>
            <p:spPr>
              <a:xfrm>
                <a:off x="4413213" y="5891519"/>
                <a:ext cx="877811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i="1" smtClean="0">
                          <a:solidFill>
                            <a:srgbClr val="92D050"/>
                          </a:solidFill>
                          <a:latin typeface="Cambria Math"/>
                          <a:ea typeface="Cambria Math"/>
                        </a:rPr>
                        <m:t>ℋ</m:t>
                      </m:r>
                      <m:d>
                        <m:dPr>
                          <m:ctrlPr>
                            <a:rPr lang="cs-CZ" sz="2200" i="1" smtClean="0">
                              <a:solidFill>
                                <a:srgbClr val="92D05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200" i="1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cs-CZ" sz="2200" b="0" i="1" smtClean="0">
                                  <a:solidFill>
                                    <a:srgbClr val="92D050"/>
                                  </a:solidFill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2200" dirty="0">
                  <a:solidFill>
                    <a:srgbClr val="92D050"/>
                  </a:solidFill>
                </a:endParaRPr>
              </a:p>
            </p:txBody>
          </p:sp>
        </mc:Choice>
        <mc:Fallback>
          <p:sp>
            <p:nvSpPr>
              <p:cNvPr id="153" name="TextovéPole 1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3213" y="5891519"/>
                <a:ext cx="877811" cy="430887"/>
              </a:xfrm>
              <a:prstGeom prst="rect">
                <a:avLst/>
              </a:prstGeom>
              <a:blipFill rotWithShape="1">
                <a:blip r:embed="rId48" cstate="print"/>
                <a:stretch>
                  <a:fillRect l="-694" b="-18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4" name="TextovéPole 153"/>
              <p:cNvSpPr txBox="1"/>
              <p:nvPr/>
            </p:nvSpPr>
            <p:spPr>
              <a:xfrm>
                <a:off x="5198621" y="5891518"/>
                <a:ext cx="885096" cy="4308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ℛ</m:t>
                      </m:r>
                    </m:oMath>
                  </m:oMathPara>
                </a14:m>
                <a:endParaRPr lang="cs-CZ" sz="22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54" name="TextovéPole 1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8621" y="5891518"/>
                <a:ext cx="885096" cy="430887"/>
              </a:xfrm>
              <a:prstGeom prst="rect">
                <a:avLst/>
              </a:prstGeom>
              <a:blipFill rotWithShape="1">
                <a:blip r:embed="rId4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49868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5" grpId="0" animBg="1"/>
      <p:bldP spid="8" grpId="0"/>
      <p:bldP spid="81" grpId="0" animBg="1"/>
      <p:bldP spid="82" grpId="0" animBg="1"/>
      <p:bldP spid="39" grpId="0" animBg="1"/>
      <p:bldP spid="40" grpId="0" animBg="1"/>
      <p:bldP spid="42" grpId="0" animBg="1"/>
      <p:bldP spid="66" grpId="0" animBg="1"/>
      <p:bldP spid="45" grpId="0" animBg="1"/>
      <p:bldP spid="46" grpId="0" animBg="1"/>
      <p:bldP spid="47" grpId="0" animBg="1"/>
      <p:bldP spid="50" grpId="0" animBg="1"/>
      <p:bldP spid="51" grpId="0" animBg="1"/>
      <p:bldP spid="52" grpId="0" animBg="1"/>
      <p:bldP spid="84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6" grpId="0" animBg="1"/>
      <p:bldP spid="128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133" grpId="0" animBg="1"/>
      <p:bldP spid="7" grpId="0" animBg="1"/>
      <p:bldP spid="56" grpId="0" animBg="1"/>
      <p:bldP spid="135" grpId="0" animBg="1"/>
      <p:bldP spid="10" grpId="0" animBg="1"/>
      <p:bldP spid="124" grpId="0" animBg="1"/>
      <p:bldP spid="122" grpId="0" animBg="1"/>
      <p:bldP spid="125" grpId="0" animBg="1"/>
      <p:bldP spid="136" grpId="0" animBg="1"/>
      <p:bldP spid="18" grpId="0" animBg="1"/>
      <p:bldP spid="137" grpId="0" animBg="1"/>
      <p:bldP spid="138" grpId="0" animBg="1"/>
      <p:bldP spid="139" grpId="0" animBg="1"/>
      <p:bldP spid="140" grpId="0" animBg="1"/>
      <p:bldP spid="32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150" grpId="0" animBg="1"/>
      <p:bldP spid="151" grpId="0" animBg="1"/>
      <p:bldP spid="152" grpId="0" animBg="1"/>
      <p:bldP spid="153" grpId="0" animBg="1"/>
      <p:bldP spid="15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Zdroje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, autorská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práva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62500" lnSpcReduction="20000"/>
          </a:bodyPr>
          <a:lstStyle/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fontAlgn="t">
              <a:buNone/>
            </a:pPr>
            <a:r>
              <a:rPr lang="cs-CZ" sz="2900" dirty="0"/>
              <a:t>ODVÁRKO, Oldřich. </a:t>
            </a:r>
            <a:r>
              <a:rPr lang="cs-CZ" sz="2900" i="1" dirty="0"/>
              <a:t>Matematika pro gymnázia: funkce</a:t>
            </a:r>
            <a:r>
              <a:rPr lang="cs-CZ" sz="2900" dirty="0"/>
              <a:t>. 3. upr. vyd. Praha: Prometheus, 2001, 168 s. Učebnice pro střední školy (Prometheus). ISBN 80-719-6164-7. </a:t>
            </a:r>
            <a:endParaRPr lang="cs-CZ" sz="2900" dirty="0" smtClean="0"/>
          </a:p>
          <a:p>
            <a:pPr fontAlgn="t">
              <a:buNone/>
            </a:pPr>
            <a:endParaRPr lang="cs-CZ" sz="26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900" dirty="0"/>
              <a:t>ODVÁRKO, Oldřich. </a:t>
            </a:r>
            <a:r>
              <a:rPr lang="cs-CZ" sz="2900" i="1" dirty="0"/>
              <a:t>Sbírka úloh z matematiky pro gymnázia: funkce</a:t>
            </a:r>
            <a:r>
              <a:rPr lang="cs-CZ" sz="2900" dirty="0"/>
              <a:t>. 2. vyd. Praha: Prometheus, c1997, 112 s. Učebnice pro střední školy (Prometheus). ISBN 80-719-6305-4. </a:t>
            </a:r>
            <a:endParaRPr lang="cs-CZ" sz="2900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600" dirty="0" smtClean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35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3500" dirty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3733</TotalTime>
  <Words>269</Words>
  <Application>Microsoft Office PowerPoint</Application>
  <PresentationFormat>Předvádění na obrazovce (4:3)</PresentationFormat>
  <Paragraphs>270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Prezentace matika</vt:lpstr>
      <vt:lpstr>Obchodní akademie, Střední odborná škola  a Jazyková škola s právem státní jazykové zkoušky,  Hradec Králové</vt:lpstr>
      <vt:lpstr>Opakování základních pojmů</vt:lpstr>
      <vt:lpstr>Hodnota funkce v bodě</vt:lpstr>
      <vt:lpstr>Hodnota funkce v bodě</vt:lpstr>
      <vt:lpstr>Graf funkce</vt:lpstr>
      <vt:lpstr>Graf funkce</vt:lpstr>
      <vt:lpstr>Graf funkce </vt:lpstr>
      <vt:lpstr>Graf funkce</vt:lpstr>
      <vt:lpstr>Graf funkce</vt:lpstr>
      <vt:lpstr>  Zdroje, 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363</cp:revision>
  <dcterms:created xsi:type="dcterms:W3CDTF">2012-11-30T22:17:21Z</dcterms:created>
  <dcterms:modified xsi:type="dcterms:W3CDTF">2014-06-22T14:58:14Z</dcterms:modified>
</cp:coreProperties>
</file>