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81" r:id="rId3"/>
    <p:sldId id="282" r:id="rId4"/>
    <p:sldId id="283" r:id="rId5"/>
    <p:sldId id="284" r:id="rId6"/>
    <p:sldId id="27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3845303"/>
              </p:ext>
            </p:extLst>
          </p:nvPr>
        </p:nvGraphicFramePr>
        <p:xfrm>
          <a:off x="250825" y="2544763"/>
          <a:ext cx="8786813" cy="3889965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VY_32_INOVACE_7_FUNKCE_10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Nepřímá úměrnost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Nepřímá úměrnost.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učiva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 funkci.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Nepřímá úměrnost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Definice, graf, vlastnosti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Vliv </a:t>
            </a:r>
            <a:r>
              <a:rPr lang="cs-CZ" sz="2400" dirty="0" smtClean="0">
                <a:latin typeface="Arial" charset="0"/>
                <a:cs typeface="Arial" charset="0"/>
              </a:rPr>
              <a:t>koeficientu </a:t>
            </a:r>
            <a:r>
              <a:rPr lang="cs-CZ" sz="2400" i="1" dirty="0" smtClean="0">
                <a:latin typeface="Arial" charset="0"/>
                <a:cs typeface="Arial" charset="0"/>
              </a:rPr>
              <a:t>k </a:t>
            </a:r>
            <a:r>
              <a:rPr lang="cs-CZ" sz="2400" dirty="0" smtClean="0">
                <a:latin typeface="Arial" charset="0"/>
                <a:cs typeface="Arial" charset="0"/>
              </a:rPr>
              <a:t>na tvar funkce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9036496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Nepřímá úměrnost – definice, graf, vlastnosti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568952" cy="4137025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každá funkce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:            ,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  <a:sym typeface="Symbol"/>
              </a:rPr>
              <a:t> 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Symbol"/>
              </a:rPr>
              <a:t> –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  <a:sym typeface="Symbol"/>
              </a:rPr>
              <a:t>{0}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Symbol"/>
              </a:rPr>
              <a:t>; 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graf – </a:t>
            </a:r>
            <a:r>
              <a:rPr lang="cs-CZ" sz="24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  <a:sym typeface="Symbol"/>
              </a:rPr>
              <a:t>rovnoosá hyperbola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Symbol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555776" y="1340768"/>
          <a:ext cx="936104" cy="936104"/>
        </p:xfrm>
        <a:graphic>
          <a:graphicData uri="http://schemas.openxmlformats.org/presentationml/2006/ole">
            <p:oleObj spid="_x0000_s1026" name="Rovnice" r:id="rId3" imgW="393480" imgH="393480" progId="Equation.3">
              <p:embed/>
            </p:oleObj>
          </a:graphicData>
        </a:graphic>
      </p:graphicFrame>
      <p:pic>
        <p:nvPicPr>
          <p:cNvPr id="1027" name="Picture 3" descr="C:\Users\Mamka\Desktop\skenování0001.jpg"/>
          <p:cNvPicPr>
            <a:picLocks noChangeAspect="1" noChangeArrowheads="1"/>
          </p:cNvPicPr>
          <p:nvPr/>
        </p:nvPicPr>
        <p:blipFill>
          <a:blip r:embed="rId4" cstate="print"/>
          <a:srcRect l="7467" t="12975" r="12492" b="53179"/>
          <a:stretch>
            <a:fillRect/>
          </a:stretch>
        </p:blipFill>
        <p:spPr bwMode="auto">
          <a:xfrm>
            <a:off x="755576" y="2276872"/>
            <a:ext cx="7629058" cy="43924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9036496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Nepřímá úměrnost – vliv koeficientu </a:t>
            </a:r>
            <a:r>
              <a:rPr lang="cs-CZ" sz="32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</a:t>
            </a:r>
            <a:endParaRPr lang="cs-CZ" sz="3200" b="1" i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355976" y="1124744"/>
          <a:ext cx="3595688" cy="936625"/>
        </p:xfrm>
        <a:graphic>
          <a:graphicData uri="http://schemas.openxmlformats.org/presentationml/2006/ole">
            <p:oleObj spid="_x0000_s2050" name="Rovnice" r:id="rId3" imgW="1511280" imgH="393480" progId="Equation.3">
              <p:embed/>
            </p:oleObj>
          </a:graphicData>
        </a:graphic>
      </p:graphicFrame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l="27849" t="9983" r="3552" b="19934"/>
          <a:stretch>
            <a:fillRect/>
          </a:stretch>
        </p:blipFill>
        <p:spPr bwMode="auto">
          <a:xfrm>
            <a:off x="3491880" y="2204864"/>
            <a:ext cx="5328592" cy="4355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79512" y="1340768"/>
            <a:ext cx="41044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Sestrojte grafy těchto funkcí: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67544" y="2420888"/>
          <a:ext cx="3429000" cy="1036320"/>
        </p:xfrm>
        <a:graphic>
          <a:graphicData uri="http://schemas.openxmlformats.org/drawingml/2006/table">
            <a:tbl>
              <a:tblPr/>
              <a:tblGrid>
                <a:gridCol w="609600"/>
                <a:gridCol w="469900"/>
                <a:gridCol w="469900"/>
                <a:gridCol w="469900"/>
                <a:gridCol w="469900"/>
                <a:gridCol w="469900"/>
                <a:gridCol w="469900"/>
              </a:tblGrid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-3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-1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1/x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- 1/3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- 1/2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-1    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   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1/2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1/3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3/x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-1  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-1 </a:t>
                      </a:r>
                      <a:r>
                        <a:rPr lang="cs-CZ" sz="11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/2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-3    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    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1/2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   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0,5/x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- 1/6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- 1/4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- 1/2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1/2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1/4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1/6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644008" y="28529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y =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i="1" dirty="0" smtClean="0">
                <a:solidFill>
                  <a:srgbClr val="FF0000"/>
                </a:solidFill>
              </a:rPr>
              <a:t>/x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020272" y="515719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accent1"/>
                </a:solidFill>
              </a:rPr>
              <a:t>y = </a:t>
            </a:r>
            <a:r>
              <a:rPr lang="cs-CZ" dirty="0" smtClean="0">
                <a:solidFill>
                  <a:schemeClr val="accent1"/>
                </a:solidFill>
              </a:rPr>
              <a:t>0,5</a:t>
            </a:r>
            <a:r>
              <a:rPr lang="cs-CZ" i="1" dirty="0" smtClean="0">
                <a:solidFill>
                  <a:schemeClr val="accent1"/>
                </a:solidFill>
              </a:rPr>
              <a:t>/x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236296" y="32129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50"/>
                </a:solidFill>
              </a:rPr>
              <a:t>y = </a:t>
            </a:r>
            <a:r>
              <a:rPr lang="cs-CZ" dirty="0" smtClean="0">
                <a:solidFill>
                  <a:srgbClr val="00B050"/>
                </a:solidFill>
              </a:rPr>
              <a:t>1</a:t>
            </a:r>
            <a:r>
              <a:rPr lang="cs-CZ" i="1" dirty="0" smtClean="0">
                <a:solidFill>
                  <a:srgbClr val="00B050"/>
                </a:solidFill>
              </a:rPr>
              <a:t>/x</a:t>
            </a: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5292080" y="3284984"/>
            <a:ext cx="1224136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148064" y="3284984"/>
            <a:ext cx="288032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6804248" y="3501008"/>
            <a:ext cx="576064" cy="720080"/>
          </a:xfrm>
          <a:prstGeom prst="straightConnector1">
            <a:avLst/>
          </a:prstGeom>
          <a:ln>
            <a:solidFill>
              <a:srgbClr val="33CC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5868144" y="3429000"/>
            <a:ext cx="1512168" cy="1296144"/>
          </a:xfrm>
          <a:prstGeom prst="straightConnector1">
            <a:avLst/>
          </a:prstGeom>
          <a:ln>
            <a:solidFill>
              <a:srgbClr val="33CC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 flipV="1">
            <a:off x="6084168" y="4941168"/>
            <a:ext cx="1008112" cy="288032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 flipV="1">
            <a:off x="6588224" y="4293096"/>
            <a:ext cx="648072" cy="864096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 cstate="print"/>
          <a:srcRect l="28641" t="9317" r="2848" b="19809"/>
          <a:stretch>
            <a:fillRect/>
          </a:stretch>
        </p:blipFill>
        <p:spPr bwMode="auto">
          <a:xfrm>
            <a:off x="3851920" y="2492896"/>
            <a:ext cx="4176464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9036496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Nepřímá úměrnost – vliv koeficientu </a:t>
            </a:r>
            <a:r>
              <a:rPr lang="cs-CZ" sz="32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78275" y="1125538"/>
          <a:ext cx="4351338" cy="936625"/>
        </p:xfrm>
        <a:graphic>
          <a:graphicData uri="http://schemas.openxmlformats.org/presentationml/2006/ole">
            <p:oleObj spid="_x0000_s20482" name="Rovnice" r:id="rId4" imgW="1828800" imgH="39348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9512" y="1340768"/>
            <a:ext cx="41044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Sestrojte grafy těchto funkcí: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8529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y = </a:t>
            </a:r>
            <a:r>
              <a:rPr lang="cs-CZ" i="1" dirty="0" smtClean="0">
                <a:solidFill>
                  <a:srgbClr val="FF0000"/>
                </a:solidFill>
                <a:sym typeface="Symbol"/>
              </a:rPr>
              <a:t>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i="1" dirty="0" smtClean="0">
                <a:solidFill>
                  <a:srgbClr val="FF0000"/>
                </a:solidFill>
              </a:rPr>
              <a:t>/x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211960" y="501317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accent1"/>
                </a:solidFill>
              </a:rPr>
              <a:t>y =</a:t>
            </a:r>
            <a:r>
              <a:rPr lang="cs-CZ" i="1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i="1" dirty="0" smtClean="0">
                <a:solidFill>
                  <a:srgbClr val="0070C0"/>
                </a:solidFill>
                <a:sym typeface="Symbol"/>
              </a:rPr>
              <a:t></a:t>
            </a:r>
            <a:r>
              <a:rPr lang="cs-CZ" dirty="0" smtClean="0">
                <a:solidFill>
                  <a:schemeClr val="accent1"/>
                </a:solidFill>
              </a:rPr>
              <a:t>0,5</a:t>
            </a:r>
            <a:r>
              <a:rPr lang="cs-CZ" i="1" dirty="0" smtClean="0">
                <a:solidFill>
                  <a:schemeClr val="accent1"/>
                </a:solidFill>
              </a:rPr>
              <a:t>/x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236296" y="32129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50"/>
                </a:solidFill>
              </a:rPr>
              <a:t>y = </a:t>
            </a:r>
            <a:r>
              <a:rPr lang="cs-CZ" i="1" dirty="0" smtClean="0">
                <a:solidFill>
                  <a:srgbClr val="00B050"/>
                </a:solidFill>
                <a:sym typeface="Symbol"/>
              </a:rPr>
              <a:t></a:t>
            </a:r>
            <a:r>
              <a:rPr lang="cs-CZ" dirty="0" smtClean="0">
                <a:solidFill>
                  <a:srgbClr val="00B050"/>
                </a:solidFill>
              </a:rPr>
              <a:t>1</a:t>
            </a:r>
            <a:r>
              <a:rPr lang="cs-CZ" i="1" dirty="0" smtClean="0">
                <a:solidFill>
                  <a:srgbClr val="00B050"/>
                </a:solidFill>
              </a:rPr>
              <a:t>/x</a:t>
            </a:r>
          </a:p>
        </p:txBody>
      </p:sp>
      <p:cxnSp>
        <p:nvCxnSpPr>
          <p:cNvPr id="12" name="Přímá spojovací šipka 11"/>
          <p:cNvCxnSpPr>
            <a:stCxn id="8" idx="2"/>
          </p:cNvCxnSpPr>
          <p:nvPr/>
        </p:nvCxnSpPr>
        <p:spPr>
          <a:xfrm>
            <a:off x="5148064" y="3222268"/>
            <a:ext cx="1296144" cy="15028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8" idx="2"/>
          </p:cNvCxnSpPr>
          <p:nvPr/>
        </p:nvCxnSpPr>
        <p:spPr>
          <a:xfrm>
            <a:off x="5148064" y="3222268"/>
            <a:ext cx="72008" cy="7107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6300192" y="3573016"/>
            <a:ext cx="1152128" cy="864096"/>
          </a:xfrm>
          <a:prstGeom prst="straightConnector1">
            <a:avLst/>
          </a:prstGeom>
          <a:ln>
            <a:solidFill>
              <a:srgbClr val="33CC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5724128" y="3573016"/>
            <a:ext cx="1584176" cy="360040"/>
          </a:xfrm>
          <a:prstGeom prst="straightConnector1">
            <a:avLst/>
          </a:prstGeom>
          <a:ln>
            <a:solidFill>
              <a:srgbClr val="33CC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4860032" y="4221088"/>
            <a:ext cx="504056" cy="792088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9" idx="0"/>
          </p:cNvCxnSpPr>
          <p:nvPr/>
        </p:nvCxnSpPr>
        <p:spPr>
          <a:xfrm flipV="1">
            <a:off x="4968044" y="4509120"/>
            <a:ext cx="1044116" cy="504056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67544" y="2564904"/>
          <a:ext cx="3815999" cy="1036320"/>
        </p:xfrm>
        <a:graphic>
          <a:graphicData uri="http://schemas.openxmlformats.org/drawingml/2006/table">
            <a:tbl>
              <a:tblPr/>
              <a:tblGrid>
                <a:gridCol w="759173"/>
                <a:gridCol w="419102"/>
                <a:gridCol w="535578"/>
                <a:gridCol w="535578"/>
                <a:gridCol w="535578"/>
                <a:gridCol w="535578"/>
                <a:gridCol w="495412"/>
              </a:tblGrid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-3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-2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-1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-1/x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1/3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1/2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   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-1    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- 1/2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- 1/3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-3/x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   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</a:t>
                      </a:r>
                      <a:r>
                        <a:rPr lang="cs-CZ" sz="11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/2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    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-3    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-1 1/2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-1    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-0,5/x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1/6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1/4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1/2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- 1/2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- 1/4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- 1/6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dirty="0" smtClean="0"/>
              <a:t>KOLISKO, Pavel. </a:t>
            </a:r>
            <a:r>
              <a:rPr lang="cs-CZ" sz="1800" i="1" dirty="0" smtClean="0"/>
              <a:t>Rovnice, nerovnice a průběh funkcí: sbírka řešených příkladů pro střední školy s programem pro zobrazování funkcí</a:t>
            </a:r>
            <a:r>
              <a:rPr lang="cs-CZ" sz="1800" dirty="0" smtClean="0"/>
              <a:t>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2011, 243 s. ISBN 978-80-7196-403-2. </a:t>
            </a:r>
          </a:p>
          <a:p>
            <a:pPr marL="0" indent="0" eaLnBrk="1" hangingPunct="1">
              <a:buNone/>
            </a:pPr>
            <a:r>
              <a:rPr lang="cs-CZ" sz="1800" dirty="0" smtClean="0"/>
              <a:t>VOŠICKÝ, Zdeněk. </a:t>
            </a:r>
            <a:r>
              <a:rPr lang="cs-CZ" sz="1800" i="1" dirty="0" smtClean="0"/>
              <a:t>Matematika v kostce</a:t>
            </a:r>
            <a:r>
              <a:rPr lang="cs-CZ" sz="1800" dirty="0" smtClean="0"/>
              <a:t>. Opravený dotisk 2. vydání, 2002. Havlíčkův Brod: Fragment, 2002. </a:t>
            </a:r>
            <a:r>
              <a:rPr lang="cs-CZ" sz="1800" smtClean="0"/>
              <a:t>ISBN 80-7200-012-8.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 smtClean="0">
                <a:latin typeface="Arial" charset="0"/>
                <a:cs typeface="Arial" charset="0"/>
              </a:rPr>
              <a:t>Nepřímá úměrnost</a:t>
            </a:r>
            <a:endParaRPr lang="cs-CZ" sz="1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2550</TotalTime>
  <Words>359</Words>
  <Application>Microsoft Office PowerPoint</Application>
  <PresentationFormat>Předvádění na obrazovce (4:3)</PresentationFormat>
  <Paragraphs>96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Obchodní akademie, Střední odborná škola  a Jazyková škola s právem státní jazykové zkoušky,  Hradec Králové</vt:lpstr>
      <vt:lpstr>Nepřímá úměrnost</vt:lpstr>
      <vt:lpstr>Nepřímá úměrnost – definice, graf, vlastnosti</vt:lpstr>
      <vt:lpstr>Nepřímá úměrnost – vliv koeficientu k</vt:lpstr>
      <vt:lpstr>Nepřímá úměrnost – vliv koeficientu k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298</cp:revision>
  <dcterms:created xsi:type="dcterms:W3CDTF">2012-11-30T22:17:21Z</dcterms:created>
  <dcterms:modified xsi:type="dcterms:W3CDTF">2014-05-25T15:00:52Z</dcterms:modified>
</cp:coreProperties>
</file>