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81" r:id="rId3"/>
    <p:sldId id="277" r:id="rId4"/>
    <p:sldId id="278" r:id="rId5"/>
    <p:sldId id="279" r:id="rId6"/>
    <p:sldId id="280" r:id="rId7"/>
    <p:sldId id="276" r:id="rId8"/>
    <p:sldId id="282" r:id="rId9"/>
    <p:sldId id="283" r:id="rId10"/>
    <p:sldId id="284" r:id="rId11"/>
    <p:sldId id="285" r:id="rId12"/>
    <p:sldId id="286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666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oleObject" Target="../embeddings/oleObject11.bin"/><Relationship Id="rId18" Type="http://schemas.openxmlformats.org/officeDocument/2006/relationships/image" Target="../media/image16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13.wmf"/><Relationship Id="rId1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5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5" Type="http://schemas.openxmlformats.org/officeDocument/2006/relationships/oleObject" Target="../embeddings/oleObject12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9.bin"/><Relationship Id="rId1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7.bin"/><Relationship Id="rId12" Type="http://schemas.openxmlformats.org/officeDocument/2006/relationships/image" Target="../media/image2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19.bin"/><Relationship Id="rId5" Type="http://schemas.openxmlformats.org/officeDocument/2006/relationships/oleObject" Target="../embeddings/oleObject16.bin"/><Relationship Id="rId10" Type="http://schemas.openxmlformats.org/officeDocument/2006/relationships/image" Target="../media/image21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18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12" Type="http://schemas.openxmlformats.org/officeDocument/2006/relationships/image" Target="../media/image2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22.bin"/><Relationship Id="rId10" Type="http://schemas.openxmlformats.org/officeDocument/2006/relationships/image" Target="../media/image25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4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3845303"/>
              </p:ext>
            </p:extLst>
          </p:nvPr>
        </p:nvGraphicFramePr>
        <p:xfrm>
          <a:off x="250825" y="2544763"/>
          <a:ext cx="8786813" cy="4132843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VY_32_INOVACE_7_FUNKCE_11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Kvadratická funkce. Průsečíky grafu s osami souřadnic. Extrémy.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Kvadratická funkce, průsečíky s osami, vrchol.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učiva o kvadratické funkci.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Definice, graf kvadratické funkce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Průsečíky s osami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Extrém – vrchol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Cvičení</a:t>
            </a:r>
            <a:endParaRPr lang="cs-CZ" sz="24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funkce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496944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každá funkce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f: y = ax</a:t>
            </a:r>
            <a:r>
              <a:rPr lang="cs-CZ" sz="2400" i="1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cs-CZ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bx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+ c</a:t>
            </a:r>
            <a:r>
              <a:rPr lang="cs-CZ" sz="2400" i="1" dirty="0" smtClean="0">
                <a:latin typeface="Arial" charset="0"/>
                <a:cs typeface="Arial" charset="0"/>
              </a:rPr>
              <a:t>, </a:t>
            </a:r>
            <a:r>
              <a:rPr lang="cs-CZ" sz="2400" dirty="0" smtClean="0">
                <a:latin typeface="Arial" charset="0"/>
                <a:cs typeface="Arial" charset="0"/>
              </a:rPr>
              <a:t>kde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R</a:t>
            </a:r>
            <a:r>
              <a:rPr lang="cs-CZ" sz="2400" dirty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–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{0}, </a:t>
            </a:r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R</a:t>
            </a:r>
            <a:r>
              <a:rPr lang="cs-CZ" sz="2400" dirty="0">
                <a:latin typeface="Arial" charset="0"/>
                <a:cs typeface="Arial" charset="0"/>
                <a:sym typeface="Symbol"/>
              </a:rPr>
              <a:t> 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,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R</a:t>
            </a:r>
            <a:endParaRPr lang="en-US" sz="2400" i="1" dirty="0" smtClean="0">
              <a:latin typeface="Times New Roman" panose="02020603050405020304" pitchFamily="18" charset="0"/>
              <a:cs typeface="Times New Roman" panose="02020603050405020304" pitchFamily="18" charset="0"/>
              <a:sym typeface="Symbol"/>
            </a:endParaRPr>
          </a:p>
          <a:p>
            <a:pPr marL="0" indent="0">
              <a:buNone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Symbol"/>
              </a:rPr>
              <a:t>graf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Symbol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  <a:sym typeface="Symbol"/>
              </a:rPr>
              <a:t>– parabola s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Symbol"/>
              </a:rPr>
              <a:t>osou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Symbol"/>
              </a:rPr>
              <a:t> </a:t>
            </a:r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o</a:t>
            </a:r>
            <a:r>
              <a:rPr lang="en-US" sz="2400" dirty="0" smtClean="0">
                <a:latin typeface="Times New Roman"/>
                <a:cs typeface="Times New Roman"/>
                <a:sym typeface="Symbol"/>
              </a:rPr>
              <a:t>║</a:t>
            </a:r>
            <a:r>
              <a:rPr lang="cs-CZ" sz="2400" i="1" dirty="0" smtClean="0">
                <a:latin typeface="Times New Roman"/>
                <a:cs typeface="Times New Roman"/>
                <a:sym typeface="Symbol"/>
              </a:rPr>
              <a:t>y</a:t>
            </a:r>
          </a:p>
          <a:p>
            <a:pPr marL="0" indent="0">
              <a:buNone/>
            </a:pPr>
            <a:endParaRPr lang="en-US" sz="2400" i="1" dirty="0" smtClean="0">
              <a:latin typeface="Arial" panose="020B0604020202020204" pitchFamily="34" charset="0"/>
              <a:cs typeface="Arial" panose="020B0604020202020204" pitchFamily="34" charset="0"/>
              <a:sym typeface="Symbol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  <a:sym typeface="Symbol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28674" name="Picture 2" descr="C:\Users\Mamka\Desktop\2014-05 (květen)\2014-05 (květen)\skenování00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29" t="42331" r="4873" b="21668"/>
          <a:stretch/>
        </p:blipFill>
        <p:spPr bwMode="auto">
          <a:xfrm>
            <a:off x="611560" y="1768672"/>
            <a:ext cx="7831198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81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Průsečíky grafu s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osami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souřadnic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137025"/>
          </a:xfrm>
        </p:spPr>
        <p:txBody>
          <a:bodyPr/>
          <a:lstStyle/>
          <a:p>
            <a:pPr eaLnBrk="1" hangingPunct="1"/>
            <a:r>
              <a:rPr lang="cs-CZ" sz="2400" i="1" dirty="0" smtClean="0">
                <a:latin typeface="Arial" pitchFamily="34" charset="0"/>
                <a:cs typeface="Arial" pitchFamily="34" charset="0"/>
              </a:rPr>
              <a:t>body grafu ležící na souřadnicových osách</a:t>
            </a:r>
          </a:p>
          <a:p>
            <a:pPr eaLnBrk="1" hangingPunct="1"/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jedna souřadnice nulová</a:t>
            </a:r>
          </a:p>
          <a:p>
            <a:pPr marL="0" indent="0" eaLnBrk="1" hangingPunct="1">
              <a:buNone/>
            </a:pPr>
            <a:r>
              <a:rPr lang="cs-CZ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?; ?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(body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které leží na ose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mají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ovou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souřadnici nulovou)</a:t>
            </a:r>
          </a:p>
          <a:p>
            <a:pPr marL="0" indent="0" eaLnBrk="1" hangingPunct="1">
              <a:buNone/>
            </a:pPr>
            <a:r>
              <a:rPr lang="cs-CZ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?; 0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 dosadíme do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 funkce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 =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ax</a:t>
            </a:r>
            <a:r>
              <a:rPr lang="cs-CZ" sz="2400" i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cs-CZ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bx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→                       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?; ?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(body, které leží na ose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mají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-ovou souřadnici nulovou)</a:t>
            </a:r>
          </a:p>
          <a:p>
            <a:pPr marL="0" indent="0" eaLnBrk="1" hangingPunct="1">
              <a:buNone/>
            </a:pPr>
            <a:r>
              <a:rPr lang="cs-CZ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0; ?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 dosadíme do rovnice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x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0 a 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</a:p>
          <a:p>
            <a:pPr marL="0" indent="0" eaLnBrk="1" hangingPunct="1">
              <a:buNone/>
            </a:pP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=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∙ 0</a:t>
            </a:r>
            <a:r>
              <a:rPr lang="cs-CZ" sz="2400" i="1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∙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→</a:t>
            </a:r>
            <a:endParaRPr lang="cs-CZ" sz="2400" b="1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7703045"/>
              </p:ext>
            </p:extLst>
          </p:nvPr>
        </p:nvGraphicFramePr>
        <p:xfrm>
          <a:off x="2987824" y="3573016"/>
          <a:ext cx="2664296" cy="8714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7" name="Rovnice" r:id="rId3" imgW="1358640" imgH="444240" progId="Equation.3">
                  <p:embed/>
                </p:oleObj>
              </mc:Choice>
              <mc:Fallback>
                <p:oleObj name="Rovnice" r:id="rId3" imgW="1358640" imgH="444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3573016"/>
                        <a:ext cx="2664296" cy="87149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7430467"/>
              </p:ext>
            </p:extLst>
          </p:nvPr>
        </p:nvGraphicFramePr>
        <p:xfrm>
          <a:off x="6228184" y="3356992"/>
          <a:ext cx="2395123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8" name="Rovnice" r:id="rId5" imgW="1612800" imgH="533160" progId="Equation.3">
                  <p:embed/>
                </p:oleObj>
              </mc:Choice>
              <mc:Fallback>
                <p:oleObj name="Rovnice" r:id="rId5" imgW="1612800" imgH="533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228184" y="3356992"/>
                        <a:ext cx="2395123" cy="792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0408085"/>
              </p:ext>
            </p:extLst>
          </p:nvPr>
        </p:nvGraphicFramePr>
        <p:xfrm>
          <a:off x="6208713" y="4076700"/>
          <a:ext cx="2433637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9" name="Rovnice" r:id="rId7" imgW="1638000" imgH="533160" progId="Equation.3">
                  <p:embed/>
                </p:oleObj>
              </mc:Choice>
              <mc:Fallback>
                <p:oleObj name="Rovnice" r:id="rId7" imgW="1638000" imgH="533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208713" y="4076700"/>
                        <a:ext cx="2433637" cy="792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3713318"/>
              </p:ext>
            </p:extLst>
          </p:nvPr>
        </p:nvGraphicFramePr>
        <p:xfrm>
          <a:off x="4572000" y="6165304"/>
          <a:ext cx="1330706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50" name="Rovnice" r:id="rId9" imgW="634680" imgH="241200" progId="Equation.3">
                  <p:embed/>
                </p:oleObj>
              </mc:Choice>
              <mc:Fallback>
                <p:oleObj name="Rovnice" r:id="rId9" imgW="634680" imgH="241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572000" y="6165304"/>
                        <a:ext cx="1330706" cy="5040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6084168" y="3356992"/>
            <a:ext cx="2664296" cy="1512168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06224" y="6093296"/>
            <a:ext cx="1512168" cy="648072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20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Extrémy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– vrchol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pro a &gt; 0 vrchol je minimem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pro a &lt; 0 vrchol je maximem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4" name="Picture 2" descr="C:\Users\Mamka\Desktop\2014-05 (květen)\2014-05 (květen)\skenování000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29" t="42331" r="4873" b="36037"/>
          <a:stretch/>
        </p:blipFill>
        <p:spPr bwMode="auto">
          <a:xfrm>
            <a:off x="323528" y="3068960"/>
            <a:ext cx="8543600" cy="316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1279300"/>
              </p:ext>
            </p:extLst>
          </p:nvPr>
        </p:nvGraphicFramePr>
        <p:xfrm>
          <a:off x="5148064" y="1556792"/>
          <a:ext cx="2290991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0" name="Rovnice" r:id="rId4" imgW="1180800" imgH="482400" progId="Equation.3">
                  <p:embed/>
                </p:oleObj>
              </mc:Choice>
              <mc:Fallback>
                <p:oleObj name="Rovnice" r:id="rId4" imgW="1180800" imgH="4824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48064" y="1556792"/>
                        <a:ext cx="2290991" cy="9361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024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Extrémy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– vrchol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odvození převodem rovnice funkce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ax</a:t>
            </a:r>
            <a:r>
              <a:rPr lang="cs-CZ" sz="2400" i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cs-CZ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bx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c</a:t>
            </a:r>
            <a:r>
              <a:rPr lang="cs-CZ" sz="2400" dirty="0" smtClean="0">
                <a:latin typeface="Arial" charset="0"/>
                <a:cs typeface="Arial" charset="0"/>
              </a:rPr>
              <a:t> na tvar</a:t>
            </a:r>
          </a:p>
          <a:p>
            <a:pPr marL="0" indent="0">
              <a:buNone/>
            </a:pP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=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 – m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cs-CZ" sz="24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+ n</a:t>
            </a:r>
            <a:endParaRPr lang="cs-CZ" sz="2400" baseline="30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                                     </a:t>
            </a: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4329025"/>
              </p:ext>
            </p:extLst>
          </p:nvPr>
        </p:nvGraphicFramePr>
        <p:xfrm>
          <a:off x="467544" y="2564904"/>
          <a:ext cx="3448050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3" name="Rovnice" r:id="rId3" imgW="1777680" imgH="482400" progId="Equation.3">
                  <p:embed/>
                </p:oleObj>
              </mc:Choice>
              <mc:Fallback>
                <p:oleObj name="Rovnice" r:id="rId3" imgW="1777680" imgH="4824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7544" y="2564904"/>
                        <a:ext cx="3448050" cy="936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6323557"/>
              </p:ext>
            </p:extLst>
          </p:nvPr>
        </p:nvGraphicFramePr>
        <p:xfrm>
          <a:off x="539551" y="3573016"/>
          <a:ext cx="2160241" cy="4985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4" name="Rovnice" r:id="rId5" imgW="990360" imgH="228600" progId="Equation.3">
                  <p:embed/>
                </p:oleObj>
              </mc:Choice>
              <mc:Fallback>
                <p:oleObj name="Rovnice" r:id="rId5" imgW="990360" imgH="228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39551" y="3573016"/>
                        <a:ext cx="2160241" cy="4985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678360"/>
              </p:ext>
            </p:extLst>
          </p:nvPr>
        </p:nvGraphicFramePr>
        <p:xfrm>
          <a:off x="539552" y="4149080"/>
          <a:ext cx="2381250" cy="498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5" name="Rovnice" r:id="rId7" imgW="1091880" imgH="228600" progId="Equation.3">
                  <p:embed/>
                </p:oleObj>
              </mc:Choice>
              <mc:Fallback>
                <p:oleObj name="Rovnice" r:id="rId7" imgW="1091880" imgH="228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39552" y="4149080"/>
                        <a:ext cx="2381250" cy="498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6047928"/>
              </p:ext>
            </p:extLst>
          </p:nvPr>
        </p:nvGraphicFramePr>
        <p:xfrm>
          <a:off x="539552" y="4653136"/>
          <a:ext cx="2652294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6" name="Rovnice" r:id="rId9" imgW="1295280" imgH="457200" progId="Equation.3">
                  <p:embed/>
                </p:oleObj>
              </mc:Choice>
              <mc:Fallback>
                <p:oleObj name="Rovnice" r:id="rId9" imgW="1295280" imgH="457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39552" y="4653136"/>
                        <a:ext cx="2652294" cy="9361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6003730"/>
              </p:ext>
            </p:extLst>
          </p:nvPr>
        </p:nvGraphicFramePr>
        <p:xfrm>
          <a:off x="539552" y="5589240"/>
          <a:ext cx="3771900" cy="1093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7" name="Rovnice" r:id="rId11" imgW="1841400" imgH="533160" progId="Equation.3">
                  <p:embed/>
                </p:oleObj>
              </mc:Choice>
              <mc:Fallback>
                <p:oleObj name="Rovnice" r:id="rId11" imgW="1841400" imgH="533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39552" y="5589240"/>
                        <a:ext cx="3771900" cy="10937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2291561"/>
              </p:ext>
            </p:extLst>
          </p:nvPr>
        </p:nvGraphicFramePr>
        <p:xfrm>
          <a:off x="4572000" y="1988840"/>
          <a:ext cx="3694113" cy="963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8" name="Rovnice" r:id="rId13" imgW="1803240" imgH="469800" progId="Equation.3">
                  <p:embed/>
                </p:oleObj>
              </mc:Choice>
              <mc:Fallback>
                <p:oleObj name="Rovnice" r:id="rId13" imgW="1803240" imgH="4698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4572000" y="1988840"/>
                        <a:ext cx="3694113" cy="963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6557716"/>
              </p:ext>
            </p:extLst>
          </p:nvPr>
        </p:nvGraphicFramePr>
        <p:xfrm>
          <a:off x="4572000" y="2924944"/>
          <a:ext cx="3538537" cy="963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9" name="Rovnice" r:id="rId15" imgW="1726920" imgH="469800" progId="Equation.3">
                  <p:embed/>
                </p:oleObj>
              </mc:Choice>
              <mc:Fallback>
                <p:oleObj name="Rovnice" r:id="rId15" imgW="1726920" imgH="4698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572000" y="2924944"/>
                        <a:ext cx="3538537" cy="9636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726045"/>
              </p:ext>
            </p:extLst>
          </p:nvPr>
        </p:nvGraphicFramePr>
        <p:xfrm>
          <a:off x="4572000" y="3861048"/>
          <a:ext cx="3070225" cy="963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20" name="Rovnice" r:id="rId17" imgW="1498320" imgH="469800" progId="Equation.3">
                  <p:embed/>
                </p:oleObj>
              </mc:Choice>
              <mc:Fallback>
                <p:oleObj name="Rovnice" r:id="rId17" imgW="1498320" imgH="4698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4572000" y="3861048"/>
                        <a:ext cx="3070225" cy="963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5580112" y="3933056"/>
            <a:ext cx="720080" cy="86409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516216" y="3933056"/>
            <a:ext cx="1152128" cy="871318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688124" y="482365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480950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endParaRPr lang="cs-CZ" sz="24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13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 –3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+ 9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 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9414077"/>
              </p:ext>
            </p:extLst>
          </p:nvPr>
        </p:nvGraphicFramePr>
        <p:xfrm>
          <a:off x="539552" y="2564904"/>
          <a:ext cx="7705726" cy="398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5" name="Rovnice" r:id="rId3" imgW="5740200" imgH="2971800" progId="Equation.3">
                  <p:embed/>
                </p:oleObj>
              </mc:Choice>
              <mc:Fallback>
                <p:oleObj name="Rovnice" r:id="rId3" imgW="5740200" imgH="29718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2" y="2564904"/>
                        <a:ext cx="7705726" cy="3987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 –3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+ 9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 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</a:p>
          <a:p>
            <a:pPr marL="0" indent="0">
              <a:buNone/>
            </a:pP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095199"/>
              </p:ext>
            </p:extLst>
          </p:nvPr>
        </p:nvGraphicFramePr>
        <p:xfrm>
          <a:off x="467544" y="2636914"/>
          <a:ext cx="8208912" cy="3816422"/>
        </p:xfrm>
        <a:graphic>
          <a:graphicData uri="http://schemas.openxmlformats.org/drawingml/2006/table">
            <a:tbl>
              <a:tblPr firstRow="1" firstCol="1" bandRow="1"/>
              <a:tblGrid>
                <a:gridCol w="2376264"/>
                <a:gridCol w="5832648"/>
              </a:tblGrid>
              <a:tr h="4502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Prvek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Označení, výsledek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Definiční obor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Obor hodnot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Vrchol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Průsečík s osou </a:t>
                      </a:r>
                      <a:r>
                        <a:rPr lang="cs-CZ" sz="20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Průsečík(y) s osou </a:t>
                      </a:r>
                      <a:r>
                        <a:rPr lang="cs-CZ" sz="20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x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9160102"/>
              </p:ext>
            </p:extLst>
          </p:nvPr>
        </p:nvGraphicFramePr>
        <p:xfrm>
          <a:off x="2987824" y="3284984"/>
          <a:ext cx="1017505" cy="360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23" name="Rovnice" r:id="rId3" imgW="622030" imgH="215806" progId="Equation.3">
                  <p:embed/>
                </p:oleObj>
              </mc:Choice>
              <mc:Fallback>
                <p:oleObj name="Rovnice" r:id="rId3" imgW="622030" imgH="215806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3284984"/>
                        <a:ext cx="1017505" cy="36004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4525471"/>
              </p:ext>
            </p:extLst>
          </p:nvPr>
        </p:nvGraphicFramePr>
        <p:xfrm>
          <a:off x="2987824" y="3789039"/>
          <a:ext cx="1800200" cy="7025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24" name="Rovnice" r:id="rId5" imgW="1168400" imgH="457200" progId="Equation.3">
                  <p:embed/>
                </p:oleObj>
              </mc:Choice>
              <mc:Fallback>
                <p:oleObj name="Rovnice" r:id="rId5" imgW="1168400" imgH="457200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3789039"/>
                        <a:ext cx="1800200" cy="70251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3464422"/>
              </p:ext>
            </p:extLst>
          </p:nvPr>
        </p:nvGraphicFramePr>
        <p:xfrm>
          <a:off x="3059832" y="4437112"/>
          <a:ext cx="1152128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25" name="Rovnice" r:id="rId7" imgW="761669" imgH="431613" progId="Equation.3">
                  <p:embed/>
                </p:oleObj>
              </mc:Choice>
              <mc:Fallback>
                <p:oleObj name="Rovnice" r:id="rId7" imgW="761669" imgH="431613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4437112"/>
                        <a:ext cx="1152128" cy="64807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3247375"/>
              </p:ext>
            </p:extLst>
          </p:nvPr>
        </p:nvGraphicFramePr>
        <p:xfrm>
          <a:off x="2987824" y="5301208"/>
          <a:ext cx="1224136" cy="3873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26" name="Rovnice" r:id="rId9" imgW="748975" imgH="241195" progId="Equation.3">
                  <p:embed/>
                </p:oleObj>
              </mc:Choice>
              <mc:Fallback>
                <p:oleObj name="Rovnice" r:id="rId9" imgW="748975" imgH="241195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5301208"/>
                        <a:ext cx="1224136" cy="3873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4243476"/>
              </p:ext>
            </p:extLst>
          </p:nvPr>
        </p:nvGraphicFramePr>
        <p:xfrm>
          <a:off x="2987824" y="5805264"/>
          <a:ext cx="3191449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27" name="Rovnice" r:id="rId11" imgW="2489200" imgH="508000" progId="Equation.3">
                  <p:embed/>
                </p:oleObj>
              </mc:Choice>
              <mc:Fallback>
                <p:oleObj name="Rovnice" r:id="rId11" imgW="2489200" imgH="5080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5805264"/>
                        <a:ext cx="3191449" cy="64807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6570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 –3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+ 9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 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</a:p>
          <a:p>
            <a:pPr marL="0" indent="0">
              <a:buNone/>
            </a:pP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2987824" y="1844824"/>
            <a:ext cx="5468931" cy="4588152"/>
            <a:chOff x="3923928" y="2492896"/>
            <a:chExt cx="4326235" cy="3970258"/>
          </a:xfrm>
        </p:grpSpPr>
        <p:cxnSp>
          <p:nvCxnSpPr>
            <p:cNvPr id="10" name="Přímá spojnice se šipkou 9"/>
            <p:cNvCxnSpPr>
              <a:cxnSpLocks noChangeShapeType="1"/>
            </p:cNvCxnSpPr>
            <p:nvPr/>
          </p:nvCxnSpPr>
          <p:spPr bwMode="auto">
            <a:xfrm>
              <a:off x="3923928" y="4763666"/>
              <a:ext cx="3442632" cy="4445"/>
            </a:xfrm>
            <a:prstGeom prst="straightConnector1">
              <a:avLst/>
            </a:prstGeom>
            <a:noFill/>
            <a:ln w="19050">
              <a:solidFill>
                <a:schemeClr val="tx1">
                  <a:lumMod val="100000"/>
                  <a:lumOff val="0"/>
                </a:schemeClr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" name="Přímá spojnice se šipkou 10"/>
            <p:cNvCxnSpPr>
              <a:cxnSpLocks noChangeShapeType="1"/>
            </p:cNvCxnSpPr>
            <p:nvPr/>
          </p:nvCxnSpPr>
          <p:spPr bwMode="auto">
            <a:xfrm flipV="1">
              <a:off x="5370438" y="2492896"/>
              <a:ext cx="0" cy="3970258"/>
            </a:xfrm>
            <a:prstGeom prst="straightConnector1">
              <a:avLst/>
            </a:prstGeom>
            <a:noFill/>
            <a:ln w="19050">
              <a:solidFill>
                <a:schemeClr val="tx1">
                  <a:lumMod val="100000"/>
                  <a:lumOff val="0"/>
                </a:schemeClr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" name="Textové pole 36"/>
            <p:cNvSpPr txBox="1"/>
            <p:nvPr/>
          </p:nvSpPr>
          <p:spPr>
            <a:xfrm>
              <a:off x="6696318" y="5412318"/>
              <a:ext cx="1553845" cy="26924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2000" i="1" dirty="0">
                  <a:effectLst/>
                  <a:latin typeface="Times New Roman"/>
                  <a:ea typeface="Calibri"/>
                  <a:cs typeface="Times New Roman"/>
                </a:rPr>
                <a:t>y</a:t>
              </a:r>
              <a:r>
                <a:rPr lang="cs-CZ" sz="2000" dirty="0">
                  <a:effectLst/>
                  <a:latin typeface="Times New Roman"/>
                  <a:ea typeface="Calibri"/>
                  <a:cs typeface="Times New Roman"/>
                </a:rPr>
                <a:t> = –3</a:t>
              </a:r>
              <a:r>
                <a:rPr lang="cs-CZ" sz="2000" i="1" dirty="0">
                  <a:effectLst/>
                  <a:latin typeface="Times New Roman"/>
                  <a:ea typeface="Calibri"/>
                  <a:cs typeface="Times New Roman"/>
                </a:rPr>
                <a:t>x</a:t>
              </a:r>
              <a:r>
                <a:rPr lang="cs-CZ" sz="2000" baseline="30000" dirty="0">
                  <a:effectLst/>
                  <a:latin typeface="Times New Roman"/>
                  <a:ea typeface="Calibri"/>
                  <a:cs typeface="Times New Roman"/>
                </a:rPr>
                <a:t>2</a:t>
              </a:r>
              <a:r>
                <a:rPr lang="cs-CZ" sz="2000" dirty="0">
                  <a:effectLst/>
                  <a:latin typeface="Times New Roman"/>
                  <a:ea typeface="Calibri"/>
                  <a:cs typeface="Times New Roman"/>
                </a:rPr>
                <a:t> + 9</a:t>
              </a:r>
              <a:r>
                <a:rPr lang="cs-CZ" sz="2000" i="1" dirty="0">
                  <a:effectLst/>
                  <a:latin typeface="Times New Roman"/>
                  <a:ea typeface="Calibri"/>
                  <a:cs typeface="Times New Roman"/>
                </a:rPr>
                <a:t>x</a:t>
              </a:r>
              <a:r>
                <a:rPr lang="cs-CZ" sz="2000" dirty="0">
                  <a:effectLst/>
                  <a:latin typeface="Times New Roman"/>
                  <a:ea typeface="Calibri"/>
                  <a:cs typeface="Times New Roman"/>
                </a:rPr>
                <a:t> – 2</a:t>
              </a:r>
              <a:endParaRPr lang="cs-CZ" sz="2000" dirty="0">
                <a:effectLst/>
                <a:ea typeface="Calibri"/>
                <a:cs typeface="Times New Roman"/>
              </a:endParaRPr>
            </a:p>
          </p:txBody>
        </p:sp>
        <p:sp>
          <p:nvSpPr>
            <p:cNvPr id="13" name="Textové pole 17"/>
            <p:cNvSpPr txBox="1"/>
            <p:nvPr/>
          </p:nvSpPr>
          <p:spPr>
            <a:xfrm>
              <a:off x="5440288" y="2922166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>
                  <a:effectLst/>
                  <a:ea typeface="Calibri"/>
                  <a:cs typeface="Times New Roman"/>
                </a:rPr>
                <a:t>4</a:t>
              </a:r>
            </a:p>
          </p:txBody>
        </p:sp>
        <p:sp>
          <p:nvSpPr>
            <p:cNvPr id="14" name="Textové pole 19"/>
            <p:cNvSpPr txBox="1"/>
            <p:nvPr/>
          </p:nvSpPr>
          <p:spPr>
            <a:xfrm>
              <a:off x="5872088" y="4763666"/>
              <a:ext cx="470535" cy="293370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>
                  <a:effectLst/>
                  <a:ea typeface="Calibri"/>
                  <a:cs typeface="Times New Roman"/>
                </a:rPr>
                <a:t>3/2</a:t>
              </a:r>
            </a:p>
          </p:txBody>
        </p:sp>
        <p:cxnSp>
          <p:nvCxnSpPr>
            <p:cNvPr id="21" name="Přímá spojnice 20"/>
            <p:cNvCxnSpPr/>
            <p:nvPr/>
          </p:nvCxnSpPr>
          <p:spPr>
            <a:xfrm flipV="1">
              <a:off x="5967338" y="2833266"/>
              <a:ext cx="0" cy="1568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 pole 22"/>
            <p:cNvSpPr txBox="1"/>
            <p:nvPr/>
          </p:nvSpPr>
          <p:spPr>
            <a:xfrm>
              <a:off x="5903838" y="2547516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i="1">
                  <a:effectLst/>
                  <a:ea typeface="Calibri"/>
                  <a:cs typeface="Times New Roman"/>
                </a:rPr>
                <a:t>V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24" name="Textové pole 25"/>
            <p:cNvSpPr txBox="1"/>
            <p:nvPr/>
          </p:nvSpPr>
          <p:spPr>
            <a:xfrm>
              <a:off x="6519788" y="4763666"/>
              <a:ext cx="42989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i="1">
                  <a:effectLst/>
                  <a:ea typeface="Calibri"/>
                  <a:cs typeface="Times New Roman"/>
                </a:rPr>
                <a:t>P</a:t>
              </a:r>
              <a:r>
                <a:rPr lang="cs-CZ" sz="1100" i="1" baseline="-25000">
                  <a:effectLst/>
                  <a:ea typeface="Calibri"/>
                  <a:cs typeface="Times New Roman"/>
                </a:rPr>
                <a:t>x2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25" name="Textové pole 26"/>
            <p:cNvSpPr txBox="1"/>
            <p:nvPr/>
          </p:nvSpPr>
          <p:spPr>
            <a:xfrm>
              <a:off x="5472038" y="4801766"/>
              <a:ext cx="42989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i="1">
                  <a:effectLst/>
                  <a:ea typeface="Calibri"/>
                  <a:cs typeface="Times New Roman"/>
                </a:rPr>
                <a:t>P</a:t>
              </a:r>
              <a:r>
                <a:rPr lang="cs-CZ" sz="1100" i="1" baseline="-25000">
                  <a:effectLst/>
                  <a:ea typeface="Calibri"/>
                  <a:cs typeface="Times New Roman"/>
                </a:rPr>
                <a:t>x1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Volný tvar 25"/>
            <p:cNvSpPr/>
            <p:nvPr/>
          </p:nvSpPr>
          <p:spPr>
            <a:xfrm>
              <a:off x="5281538" y="2915816"/>
              <a:ext cx="1414780" cy="3283585"/>
            </a:xfrm>
            <a:custGeom>
              <a:avLst/>
              <a:gdLst>
                <a:gd name="connsiteX0" fmla="*/ 0 w 1446663"/>
                <a:gd name="connsiteY0" fmla="*/ 3152633 h 3152633"/>
                <a:gd name="connsiteX1" fmla="*/ 573206 w 1446663"/>
                <a:gd name="connsiteY1" fmla="*/ 0 h 3152633"/>
                <a:gd name="connsiteX2" fmla="*/ 1446663 w 1446663"/>
                <a:gd name="connsiteY2" fmla="*/ 3145809 h 3152633"/>
                <a:gd name="connsiteX3" fmla="*/ 1446663 w 1446663"/>
                <a:gd name="connsiteY3" fmla="*/ 3145809 h 3152633"/>
                <a:gd name="connsiteX4" fmla="*/ 1446663 w 1446663"/>
                <a:gd name="connsiteY4" fmla="*/ 3145809 h 3152633"/>
                <a:gd name="connsiteX5" fmla="*/ 1446663 w 1446663"/>
                <a:gd name="connsiteY5" fmla="*/ 3145809 h 3152633"/>
                <a:gd name="connsiteX0" fmla="*/ 0 w 1446663"/>
                <a:gd name="connsiteY0" fmla="*/ 3289132 h 3289132"/>
                <a:gd name="connsiteX1" fmla="*/ 696100 w 1446663"/>
                <a:gd name="connsiteY1" fmla="*/ 0 h 3289132"/>
                <a:gd name="connsiteX2" fmla="*/ 1446663 w 1446663"/>
                <a:gd name="connsiteY2" fmla="*/ 3282308 h 3289132"/>
                <a:gd name="connsiteX3" fmla="*/ 1446663 w 1446663"/>
                <a:gd name="connsiteY3" fmla="*/ 3282308 h 3289132"/>
                <a:gd name="connsiteX4" fmla="*/ 1446663 w 1446663"/>
                <a:gd name="connsiteY4" fmla="*/ 3282308 h 3289132"/>
                <a:gd name="connsiteX5" fmla="*/ 1446663 w 1446663"/>
                <a:gd name="connsiteY5" fmla="*/ 3282308 h 3289132"/>
                <a:gd name="connsiteX0" fmla="*/ 0 w 1446663"/>
                <a:gd name="connsiteY0" fmla="*/ 3289132 h 3337373"/>
                <a:gd name="connsiteX1" fmla="*/ 696100 w 1446663"/>
                <a:gd name="connsiteY1" fmla="*/ 0 h 3337373"/>
                <a:gd name="connsiteX2" fmla="*/ 1446663 w 1446663"/>
                <a:gd name="connsiteY2" fmla="*/ 3282308 h 3337373"/>
                <a:gd name="connsiteX3" fmla="*/ 1446663 w 1446663"/>
                <a:gd name="connsiteY3" fmla="*/ 3282308 h 3337373"/>
                <a:gd name="connsiteX4" fmla="*/ 1446663 w 1446663"/>
                <a:gd name="connsiteY4" fmla="*/ 3282308 h 3337373"/>
                <a:gd name="connsiteX5" fmla="*/ 1446663 w 1446663"/>
                <a:gd name="connsiteY5" fmla="*/ 3337373 h 3337373"/>
                <a:gd name="connsiteX0" fmla="*/ 0 w 1446663"/>
                <a:gd name="connsiteY0" fmla="*/ 3289132 h 3290048"/>
                <a:gd name="connsiteX1" fmla="*/ 696100 w 1446663"/>
                <a:gd name="connsiteY1" fmla="*/ 0 h 3290048"/>
                <a:gd name="connsiteX2" fmla="*/ 1446663 w 1446663"/>
                <a:gd name="connsiteY2" fmla="*/ 3282308 h 3290048"/>
                <a:gd name="connsiteX3" fmla="*/ 1446663 w 1446663"/>
                <a:gd name="connsiteY3" fmla="*/ 3282308 h 3290048"/>
                <a:gd name="connsiteX4" fmla="*/ 1446663 w 1446663"/>
                <a:gd name="connsiteY4" fmla="*/ 3282308 h 3290048"/>
                <a:gd name="connsiteX5" fmla="*/ 1446663 w 1446663"/>
                <a:gd name="connsiteY5" fmla="*/ 3290048 h 329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663" h="3290048">
                  <a:moveTo>
                    <a:pt x="0" y="3289132"/>
                  </a:moveTo>
                  <a:cubicBezTo>
                    <a:pt x="166048" y="1713384"/>
                    <a:pt x="454990" y="1137"/>
                    <a:pt x="696100" y="0"/>
                  </a:cubicBezTo>
                  <a:cubicBezTo>
                    <a:pt x="937210" y="-1137"/>
                    <a:pt x="1321569" y="2735257"/>
                    <a:pt x="1446663" y="3282308"/>
                  </a:cubicBezTo>
                  <a:lnTo>
                    <a:pt x="1446663" y="3282308"/>
                  </a:lnTo>
                  <a:lnTo>
                    <a:pt x="1446663" y="3282308"/>
                  </a:lnTo>
                  <a:lnTo>
                    <a:pt x="1446663" y="3290048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cxnSp>
          <p:nvCxnSpPr>
            <p:cNvPr id="27" name="Přímá spojnice 26"/>
            <p:cNvCxnSpPr/>
            <p:nvPr/>
          </p:nvCxnSpPr>
          <p:spPr>
            <a:xfrm>
              <a:off x="5897488" y="2915816"/>
              <a:ext cx="1498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5973688" y="4674766"/>
              <a:ext cx="0" cy="15684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281538" y="3176166"/>
              <a:ext cx="1631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5281538" y="5512966"/>
              <a:ext cx="176530" cy="679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 pole 27"/>
            <p:cNvSpPr txBox="1"/>
            <p:nvPr/>
          </p:nvSpPr>
          <p:spPr>
            <a:xfrm>
              <a:off x="5098976" y="5386918"/>
              <a:ext cx="42989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i="1" dirty="0" err="1">
                  <a:effectLst/>
                  <a:ea typeface="Calibri"/>
                  <a:cs typeface="Times New Roman"/>
                </a:rPr>
                <a:t>P</a:t>
              </a:r>
              <a:r>
                <a:rPr lang="cs-CZ" sz="1100" i="1" baseline="-25000" dirty="0" err="1">
                  <a:effectLst/>
                  <a:ea typeface="Calibri"/>
                  <a:cs typeface="Times New Roman"/>
                </a:rPr>
                <a:t>y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  <p:cxnSp>
          <p:nvCxnSpPr>
            <p:cNvPr id="32" name="Přímá spojnice 31"/>
            <p:cNvCxnSpPr/>
            <p:nvPr/>
          </p:nvCxnSpPr>
          <p:spPr>
            <a:xfrm flipV="1">
              <a:off x="5370438" y="4731916"/>
              <a:ext cx="176530" cy="679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V="1">
              <a:off x="6341988" y="4731916"/>
              <a:ext cx="176530" cy="6794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 pole 14"/>
            <p:cNvSpPr txBox="1"/>
            <p:nvPr/>
          </p:nvSpPr>
          <p:spPr>
            <a:xfrm>
              <a:off x="7092280" y="4461937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i="1" dirty="0">
                  <a:effectLst/>
                  <a:ea typeface="Calibri"/>
                  <a:cs typeface="Times New Roman"/>
                </a:rPr>
                <a:t>x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Textové pole 28"/>
            <p:cNvSpPr txBox="1"/>
            <p:nvPr/>
          </p:nvSpPr>
          <p:spPr>
            <a:xfrm>
              <a:off x="5449103" y="2492896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i="1" dirty="0">
                  <a:effectLst/>
                  <a:ea typeface="Calibri"/>
                  <a:cs typeface="Times New Roman"/>
                </a:rPr>
                <a:t>y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5851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 –3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 8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+ 1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4041615"/>
              </p:ext>
            </p:extLst>
          </p:nvPr>
        </p:nvGraphicFramePr>
        <p:xfrm>
          <a:off x="539551" y="2492896"/>
          <a:ext cx="7980887" cy="41044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19" name="Rovnice" r:id="rId3" imgW="5778360" imgH="2971800" progId="Equation.3">
                  <p:embed/>
                </p:oleObj>
              </mc:Choice>
              <mc:Fallback>
                <p:oleObj name="Rovnice" r:id="rId3" imgW="5778360" imgH="29718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1" y="2492896"/>
                        <a:ext cx="7980887" cy="41044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619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 –3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 8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+ 1.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381207"/>
              </p:ext>
            </p:extLst>
          </p:nvPr>
        </p:nvGraphicFramePr>
        <p:xfrm>
          <a:off x="467544" y="2636914"/>
          <a:ext cx="8208912" cy="3816422"/>
        </p:xfrm>
        <a:graphic>
          <a:graphicData uri="http://schemas.openxmlformats.org/drawingml/2006/table">
            <a:tbl>
              <a:tblPr firstRow="1" firstCol="1" bandRow="1"/>
              <a:tblGrid>
                <a:gridCol w="2376264"/>
                <a:gridCol w="5832648"/>
              </a:tblGrid>
              <a:tr h="4502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Prvek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Označení, výsledek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Definiční obor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Obor hodnot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Vrchol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Průsečík s osou </a:t>
                      </a:r>
                      <a:r>
                        <a:rPr lang="cs-CZ" sz="20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32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Průsečík(y) s osou </a:t>
                      </a:r>
                      <a:r>
                        <a:rPr lang="cs-CZ" sz="20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x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7997945"/>
              </p:ext>
            </p:extLst>
          </p:nvPr>
        </p:nvGraphicFramePr>
        <p:xfrm>
          <a:off x="2915816" y="3284984"/>
          <a:ext cx="1017505" cy="360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7" name="Rovnice" r:id="rId3" imgW="622030" imgH="215806" progId="Equation.3">
                  <p:embed/>
                </p:oleObj>
              </mc:Choice>
              <mc:Fallback>
                <p:oleObj name="Rovnice" r:id="rId3" imgW="622030" imgH="215806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3284984"/>
                        <a:ext cx="1017505" cy="36004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5926341"/>
              </p:ext>
            </p:extLst>
          </p:nvPr>
        </p:nvGraphicFramePr>
        <p:xfrm>
          <a:off x="2915816" y="3789040"/>
          <a:ext cx="1800200" cy="7025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8" name="Rovnice" r:id="rId5" imgW="1168400" imgH="457200" progId="Equation.3">
                  <p:embed/>
                </p:oleObj>
              </mc:Choice>
              <mc:Fallback>
                <p:oleObj name="Rovnice" r:id="rId5" imgW="1168400" imgH="457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3789040"/>
                        <a:ext cx="1800200" cy="70251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7542130"/>
              </p:ext>
            </p:extLst>
          </p:nvPr>
        </p:nvGraphicFramePr>
        <p:xfrm>
          <a:off x="2987824" y="5301208"/>
          <a:ext cx="995363" cy="38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9" name="Rovnice" r:id="rId7" imgW="609480" imgH="241200" progId="Equation.3">
                  <p:embed/>
                </p:oleObj>
              </mc:Choice>
              <mc:Fallback>
                <p:oleObj name="Rovnice" r:id="rId7" imgW="60948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5301208"/>
                        <a:ext cx="995363" cy="3873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9847479"/>
              </p:ext>
            </p:extLst>
          </p:nvPr>
        </p:nvGraphicFramePr>
        <p:xfrm>
          <a:off x="2987823" y="4509120"/>
          <a:ext cx="1169071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0" name="Rovnice" r:id="rId9" imgW="876240" imgH="431640" progId="Equation.3">
                  <p:embed/>
                </p:oleObj>
              </mc:Choice>
              <mc:Fallback>
                <p:oleObj name="Rovnice" r:id="rId9" imgW="87624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987823" y="4509120"/>
                        <a:ext cx="1169071" cy="5760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2638240"/>
              </p:ext>
            </p:extLst>
          </p:nvPr>
        </p:nvGraphicFramePr>
        <p:xfrm>
          <a:off x="2987824" y="5805264"/>
          <a:ext cx="3564396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1" name="Rovnice" r:id="rId11" imgW="2793960" imgH="507960" progId="Equation.3">
                  <p:embed/>
                </p:oleObj>
              </mc:Choice>
              <mc:Fallback>
                <p:oleObj name="Rovnice" r:id="rId11" imgW="2793960" imgH="507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987824" y="5805264"/>
                        <a:ext cx="3564396" cy="6480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125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funkce. Průsečíky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osami souřadnic. Extrémy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.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</a:t>
            </a:r>
          </a:p>
          <a:p>
            <a:pPr marL="0" indent="0">
              <a:buNone/>
            </a:pP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 = –3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 – 8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 + 1.</a:t>
            </a:r>
          </a:p>
          <a:p>
            <a:pPr marL="0" indent="0">
              <a:buNone/>
            </a:pP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pSp>
        <p:nvGrpSpPr>
          <p:cNvPr id="3076" name="Skupina 3075"/>
          <p:cNvGrpSpPr/>
          <p:nvPr/>
        </p:nvGrpSpPr>
        <p:grpSpPr>
          <a:xfrm>
            <a:off x="3575073" y="1755840"/>
            <a:ext cx="4998375" cy="4998573"/>
            <a:chOff x="3353703" y="1938015"/>
            <a:chExt cx="4554903" cy="4555083"/>
          </a:xfrm>
        </p:grpSpPr>
        <p:cxnSp>
          <p:nvCxnSpPr>
            <p:cNvPr id="36" name="Přímá spojnice se šipkou 35"/>
            <p:cNvCxnSpPr>
              <a:cxnSpLocks noChangeShapeType="1"/>
            </p:cNvCxnSpPr>
            <p:nvPr/>
          </p:nvCxnSpPr>
          <p:spPr bwMode="auto">
            <a:xfrm>
              <a:off x="3353703" y="4981570"/>
              <a:ext cx="3810585" cy="0"/>
            </a:xfrm>
            <a:prstGeom prst="straightConnector1">
              <a:avLst/>
            </a:prstGeom>
            <a:noFill/>
            <a:ln w="19050">
              <a:solidFill>
                <a:sysClr val="windowText" lastClr="000000">
                  <a:lumMod val="100000"/>
                  <a:lumOff val="0"/>
                </a:sysClr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" name="Přímá spojnice se šipkou 36"/>
            <p:cNvCxnSpPr>
              <a:cxnSpLocks noChangeShapeType="1"/>
            </p:cNvCxnSpPr>
            <p:nvPr/>
          </p:nvCxnSpPr>
          <p:spPr bwMode="auto">
            <a:xfrm flipH="1" flipV="1">
              <a:off x="5444490" y="1990086"/>
              <a:ext cx="13334" cy="4503012"/>
            </a:xfrm>
            <a:prstGeom prst="straightConnector1">
              <a:avLst/>
            </a:prstGeom>
            <a:noFill/>
            <a:ln w="19050">
              <a:solidFill>
                <a:sysClr val="windowText" lastClr="000000">
                  <a:lumMod val="100000"/>
                  <a:lumOff val="0"/>
                </a:sysClr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" name="Přímá spojnice 37"/>
            <p:cNvCxnSpPr/>
            <p:nvPr/>
          </p:nvCxnSpPr>
          <p:spPr>
            <a:xfrm>
              <a:off x="5369559" y="2600955"/>
              <a:ext cx="163195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sp>
          <p:nvSpPr>
            <p:cNvPr id="39" name="Textové pole 17"/>
            <p:cNvSpPr txBox="1"/>
            <p:nvPr/>
          </p:nvSpPr>
          <p:spPr>
            <a:xfrm>
              <a:off x="5622289" y="2498720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6</a:t>
              </a:r>
            </a:p>
          </p:txBody>
        </p:sp>
        <p:cxnSp>
          <p:nvCxnSpPr>
            <p:cNvPr id="40" name="Přímá spojnice 39"/>
            <p:cNvCxnSpPr/>
            <p:nvPr/>
          </p:nvCxnSpPr>
          <p:spPr>
            <a:xfrm>
              <a:off x="4653279" y="4914260"/>
              <a:ext cx="0" cy="156845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sp>
          <p:nvSpPr>
            <p:cNvPr id="41" name="Textové pole 19"/>
            <p:cNvSpPr txBox="1"/>
            <p:nvPr/>
          </p:nvSpPr>
          <p:spPr>
            <a:xfrm>
              <a:off x="4414519" y="4982205"/>
              <a:ext cx="470535" cy="293370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-2</a:t>
              </a:r>
            </a:p>
          </p:txBody>
        </p:sp>
        <p:cxnSp>
          <p:nvCxnSpPr>
            <p:cNvPr id="42" name="Přímá spojnice 41"/>
            <p:cNvCxnSpPr/>
            <p:nvPr/>
          </p:nvCxnSpPr>
          <p:spPr>
            <a:xfrm>
              <a:off x="4843779" y="2457445"/>
              <a:ext cx="149860" cy="0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cxnSp>
          <p:nvCxnSpPr>
            <p:cNvPr id="43" name="Přímá spojnice 42"/>
            <p:cNvCxnSpPr/>
            <p:nvPr/>
          </p:nvCxnSpPr>
          <p:spPr>
            <a:xfrm flipV="1">
              <a:off x="4919344" y="2395851"/>
              <a:ext cx="0" cy="156844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sp>
          <p:nvSpPr>
            <p:cNvPr id="44" name="Textové pole 22"/>
            <p:cNvSpPr txBox="1"/>
            <p:nvPr/>
          </p:nvSpPr>
          <p:spPr>
            <a:xfrm>
              <a:off x="4653279" y="2259960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1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V</a:t>
              </a:r>
              <a:endParaRPr kumimoji="0" lang="cs-CZ" sz="11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  <p:cxnSp>
          <p:nvCxnSpPr>
            <p:cNvPr id="45" name="Přímá spojnice 44"/>
            <p:cNvCxnSpPr/>
            <p:nvPr/>
          </p:nvCxnSpPr>
          <p:spPr>
            <a:xfrm flipV="1">
              <a:off x="5369559" y="4559296"/>
              <a:ext cx="176530" cy="67944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sp>
          <p:nvSpPr>
            <p:cNvPr id="46" name="Textové pole 24"/>
            <p:cNvSpPr txBox="1"/>
            <p:nvPr/>
          </p:nvSpPr>
          <p:spPr>
            <a:xfrm>
              <a:off x="5546089" y="4388480"/>
              <a:ext cx="42989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1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P</a:t>
              </a:r>
              <a:r>
                <a:rPr kumimoji="0" lang="cs-CZ" sz="1100" b="0" i="1" u="none" strike="noStrike" kern="0" cap="none" spc="0" normalizeH="0" baseline="-2500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y</a:t>
              </a:r>
              <a:endParaRPr kumimoji="0" lang="cs-CZ" sz="11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  <p:sp>
          <p:nvSpPr>
            <p:cNvPr id="47" name="Textové pole 25"/>
            <p:cNvSpPr txBox="1"/>
            <p:nvPr/>
          </p:nvSpPr>
          <p:spPr>
            <a:xfrm>
              <a:off x="5544819" y="4981570"/>
              <a:ext cx="42989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1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P</a:t>
              </a:r>
              <a:r>
                <a:rPr kumimoji="0" lang="cs-CZ" sz="1100" b="0" i="1" u="none" strike="noStrike" kern="0" cap="none" spc="0" normalizeH="0" baseline="-2500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x2</a:t>
              </a:r>
              <a:endParaRPr kumimoji="0" lang="cs-CZ" sz="11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  <p:sp>
          <p:nvSpPr>
            <p:cNvPr id="48" name="Textové pole 26"/>
            <p:cNvSpPr txBox="1"/>
            <p:nvPr/>
          </p:nvSpPr>
          <p:spPr>
            <a:xfrm>
              <a:off x="3900169" y="5022210"/>
              <a:ext cx="42989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1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P</a:t>
              </a:r>
              <a:r>
                <a:rPr kumimoji="0" lang="cs-CZ" sz="1100" b="0" i="1" u="none" strike="noStrike" kern="0" cap="none" spc="0" normalizeH="0" baseline="-2500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x1</a:t>
              </a:r>
              <a:endParaRPr kumimoji="0" lang="cs-CZ" sz="11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  <p:cxnSp>
          <p:nvCxnSpPr>
            <p:cNvPr id="49" name="Přímá spojnice 48"/>
            <p:cNvCxnSpPr/>
            <p:nvPr/>
          </p:nvCxnSpPr>
          <p:spPr>
            <a:xfrm>
              <a:off x="5532754" y="4914260"/>
              <a:ext cx="0" cy="15684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cxnSp>
          <p:nvCxnSpPr>
            <p:cNvPr id="50" name="Přímá spojnice 49"/>
            <p:cNvCxnSpPr/>
            <p:nvPr/>
          </p:nvCxnSpPr>
          <p:spPr>
            <a:xfrm>
              <a:off x="4304029" y="4914260"/>
              <a:ext cx="0" cy="156845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sp>
          <p:nvSpPr>
            <p:cNvPr id="51" name="Volný tvar 50"/>
            <p:cNvSpPr/>
            <p:nvPr/>
          </p:nvSpPr>
          <p:spPr>
            <a:xfrm>
              <a:off x="4223384" y="2457445"/>
              <a:ext cx="1446530" cy="3289935"/>
            </a:xfrm>
            <a:custGeom>
              <a:avLst/>
              <a:gdLst>
                <a:gd name="connsiteX0" fmla="*/ 0 w 1446663"/>
                <a:gd name="connsiteY0" fmla="*/ 3152633 h 3152633"/>
                <a:gd name="connsiteX1" fmla="*/ 573206 w 1446663"/>
                <a:gd name="connsiteY1" fmla="*/ 0 h 3152633"/>
                <a:gd name="connsiteX2" fmla="*/ 1446663 w 1446663"/>
                <a:gd name="connsiteY2" fmla="*/ 3145809 h 3152633"/>
                <a:gd name="connsiteX3" fmla="*/ 1446663 w 1446663"/>
                <a:gd name="connsiteY3" fmla="*/ 3145809 h 3152633"/>
                <a:gd name="connsiteX4" fmla="*/ 1446663 w 1446663"/>
                <a:gd name="connsiteY4" fmla="*/ 3145809 h 3152633"/>
                <a:gd name="connsiteX5" fmla="*/ 1446663 w 1446663"/>
                <a:gd name="connsiteY5" fmla="*/ 3145809 h 3152633"/>
                <a:gd name="connsiteX0" fmla="*/ 0 w 1446663"/>
                <a:gd name="connsiteY0" fmla="*/ 3289132 h 3289132"/>
                <a:gd name="connsiteX1" fmla="*/ 696100 w 1446663"/>
                <a:gd name="connsiteY1" fmla="*/ 0 h 3289132"/>
                <a:gd name="connsiteX2" fmla="*/ 1446663 w 1446663"/>
                <a:gd name="connsiteY2" fmla="*/ 3282308 h 3289132"/>
                <a:gd name="connsiteX3" fmla="*/ 1446663 w 1446663"/>
                <a:gd name="connsiteY3" fmla="*/ 3282308 h 3289132"/>
                <a:gd name="connsiteX4" fmla="*/ 1446663 w 1446663"/>
                <a:gd name="connsiteY4" fmla="*/ 3282308 h 3289132"/>
                <a:gd name="connsiteX5" fmla="*/ 1446663 w 1446663"/>
                <a:gd name="connsiteY5" fmla="*/ 3282308 h 3289132"/>
                <a:gd name="connsiteX0" fmla="*/ 0 w 1446663"/>
                <a:gd name="connsiteY0" fmla="*/ 3289132 h 3337373"/>
                <a:gd name="connsiteX1" fmla="*/ 696100 w 1446663"/>
                <a:gd name="connsiteY1" fmla="*/ 0 h 3337373"/>
                <a:gd name="connsiteX2" fmla="*/ 1446663 w 1446663"/>
                <a:gd name="connsiteY2" fmla="*/ 3282308 h 3337373"/>
                <a:gd name="connsiteX3" fmla="*/ 1446663 w 1446663"/>
                <a:gd name="connsiteY3" fmla="*/ 3282308 h 3337373"/>
                <a:gd name="connsiteX4" fmla="*/ 1446663 w 1446663"/>
                <a:gd name="connsiteY4" fmla="*/ 3282308 h 3337373"/>
                <a:gd name="connsiteX5" fmla="*/ 1446663 w 1446663"/>
                <a:gd name="connsiteY5" fmla="*/ 3337373 h 3337373"/>
                <a:gd name="connsiteX0" fmla="*/ 0 w 1446663"/>
                <a:gd name="connsiteY0" fmla="*/ 3289132 h 3290048"/>
                <a:gd name="connsiteX1" fmla="*/ 696100 w 1446663"/>
                <a:gd name="connsiteY1" fmla="*/ 0 h 3290048"/>
                <a:gd name="connsiteX2" fmla="*/ 1446663 w 1446663"/>
                <a:gd name="connsiteY2" fmla="*/ 3282308 h 3290048"/>
                <a:gd name="connsiteX3" fmla="*/ 1446663 w 1446663"/>
                <a:gd name="connsiteY3" fmla="*/ 3282308 h 3290048"/>
                <a:gd name="connsiteX4" fmla="*/ 1446663 w 1446663"/>
                <a:gd name="connsiteY4" fmla="*/ 3282308 h 3290048"/>
                <a:gd name="connsiteX5" fmla="*/ 1446663 w 1446663"/>
                <a:gd name="connsiteY5" fmla="*/ 3290048 h 329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663" h="3290048">
                  <a:moveTo>
                    <a:pt x="0" y="3289132"/>
                  </a:moveTo>
                  <a:cubicBezTo>
                    <a:pt x="166048" y="1713384"/>
                    <a:pt x="454990" y="1137"/>
                    <a:pt x="696100" y="0"/>
                  </a:cubicBezTo>
                  <a:cubicBezTo>
                    <a:pt x="937210" y="-1137"/>
                    <a:pt x="1321569" y="2735257"/>
                    <a:pt x="1446663" y="3282308"/>
                  </a:cubicBezTo>
                  <a:lnTo>
                    <a:pt x="1446663" y="3282308"/>
                  </a:lnTo>
                  <a:lnTo>
                    <a:pt x="1446663" y="3282308"/>
                  </a:lnTo>
                  <a:lnTo>
                    <a:pt x="1446663" y="3290048"/>
                  </a:lnTo>
                </a:path>
              </a:pathLst>
            </a:custGeom>
            <a:noFill/>
            <a:ln w="25400" cap="flat" cmpd="sng" algn="ctr">
              <a:solidFill>
                <a:srgbClr val="4F81BD">
                  <a:shade val="50000"/>
                </a:srgbClr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52" name="Textové pole 36"/>
            <p:cNvSpPr txBox="1"/>
            <p:nvPr/>
          </p:nvSpPr>
          <p:spPr>
            <a:xfrm>
              <a:off x="5763894" y="5521954"/>
              <a:ext cx="2144712" cy="355317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0" i="1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y</a:t>
              </a:r>
              <a:r>
                <a:rPr kumimoji="0" lang="cs-CZ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 = –3</a:t>
              </a:r>
              <a:r>
                <a:rPr kumimoji="0" lang="cs-CZ" b="0" i="1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x</a:t>
              </a:r>
              <a:r>
                <a:rPr kumimoji="0" lang="cs-CZ" b="0" i="0" u="none" strike="noStrike" kern="0" cap="none" spc="0" normalizeH="0" baseline="3000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2</a:t>
              </a:r>
              <a:r>
                <a:rPr kumimoji="0" lang="cs-CZ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 – 8</a:t>
              </a:r>
              <a:r>
                <a:rPr kumimoji="0" lang="cs-CZ" b="0" i="1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x</a:t>
              </a:r>
              <a:r>
                <a:rPr kumimoji="0" lang="cs-CZ" b="0" i="0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Calibri"/>
                  <a:cs typeface="Times New Roman"/>
                </a:rPr>
                <a:t> + 1</a:t>
              </a:r>
              <a:endParaRPr kumimoji="0" lang="cs-CZ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  <p:cxnSp>
          <p:nvCxnSpPr>
            <p:cNvPr id="53" name="Přímá spojnice 52"/>
            <p:cNvCxnSpPr/>
            <p:nvPr/>
          </p:nvCxnSpPr>
          <p:spPr>
            <a:xfrm flipV="1">
              <a:off x="4227829" y="4951091"/>
              <a:ext cx="176530" cy="67944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cxnSp>
          <p:nvCxnSpPr>
            <p:cNvPr id="54" name="Přímá spojnice 53"/>
            <p:cNvCxnSpPr/>
            <p:nvPr/>
          </p:nvCxnSpPr>
          <p:spPr>
            <a:xfrm flipV="1">
              <a:off x="5448299" y="4951726"/>
              <a:ext cx="176530" cy="67944"/>
            </a:xfrm>
            <a:prstGeom prst="line">
              <a:avLst/>
            </a:prstGeom>
            <a:noFill/>
            <a:ln w="9525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sp>
          <p:nvSpPr>
            <p:cNvPr id="55" name="Textové pole 14"/>
            <p:cNvSpPr txBox="1"/>
            <p:nvPr/>
          </p:nvSpPr>
          <p:spPr>
            <a:xfrm>
              <a:off x="5447664" y="1938015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1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y</a:t>
              </a:r>
              <a:endParaRPr kumimoji="0" lang="cs-CZ" sz="11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  <p:sp>
          <p:nvSpPr>
            <p:cNvPr id="56" name="Textové pole 30"/>
            <p:cNvSpPr txBox="1"/>
            <p:nvPr/>
          </p:nvSpPr>
          <p:spPr>
            <a:xfrm>
              <a:off x="6820056" y="4699631"/>
              <a:ext cx="177165" cy="252095"/>
            </a:xfrm>
            <a:prstGeom prst="rect">
              <a:avLst/>
            </a:prstGeom>
            <a:noFill/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100" b="0" i="1" u="none" strike="noStrike" kern="0" cap="none" spc="0" normalizeH="0" baseline="0" noProof="0" dirty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/>
                  <a:ea typeface="Calibri"/>
                  <a:cs typeface="Times New Roman"/>
                </a:rPr>
                <a:t>x</a:t>
              </a:r>
              <a:endParaRPr kumimoji="0" lang="cs-CZ" sz="11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248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/>
              <a:t>VOŠICKÝ, Zdeněk. </a:t>
            </a:r>
            <a:r>
              <a:rPr lang="cs-CZ" sz="1800" i="1" dirty="0"/>
              <a:t>Matematika v kostce</a:t>
            </a:r>
            <a:r>
              <a:rPr lang="cs-CZ" sz="1800" dirty="0"/>
              <a:t>. 2. vyd., </a:t>
            </a:r>
            <a:r>
              <a:rPr lang="cs-CZ" sz="1800" dirty="0" err="1"/>
              <a:t>opr</a:t>
            </a:r>
            <a:r>
              <a:rPr lang="cs-CZ" sz="1800" dirty="0"/>
              <a:t>. Havlíčkův Brod: Fragment, 2003, 124 s. ISBN 80-720-0333-X.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1800" dirty="0"/>
              <a:t>KOLISKO, Pavel. </a:t>
            </a:r>
            <a:r>
              <a:rPr lang="cs-CZ" sz="1800" i="1" dirty="0"/>
              <a:t>Rovnice, nerovnice a průběh funkcí: sbírka řešených příkladů pro střední školy s programem pro zobrazování funkcí</a:t>
            </a:r>
            <a:r>
              <a:rPr lang="cs-CZ" sz="1800" dirty="0"/>
              <a:t>. 1. vyd. Praha: Prometheus, 2011, 243 s. ISBN 978-80-7196-403-2.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>
                <a:latin typeface="Arial" charset="0"/>
                <a:cs typeface="Arial" charset="0"/>
              </a:rPr>
              <a:t>Kvadratická funkce. Průsečíky grafu s osami souřadnic. Extrémy.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2397</TotalTime>
  <Words>507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Obchodní akademie, Střední odborná škola  a Jazyková škola s právem státní jazykové zkoušky,  Hradec Králové</vt:lpstr>
      <vt:lpstr>Kvadratická funkce. Průsečíky grafu  s osami souřadnic. Extrémy.</vt:lpstr>
      <vt:lpstr>Kvadratická funkce</vt:lpstr>
      <vt:lpstr>Průsečíky grafu s osami souřadnic</vt:lpstr>
      <vt:lpstr>Extrémy – vrchol </vt:lpstr>
      <vt:lpstr>Extrémy – vrchol </vt:lpstr>
      <vt:lpstr>Kvadratická funkce. Průsečíky grafu  s osami souřadnic. Extrémy.</vt:lpstr>
      <vt:lpstr>Kvadratická funkce. Průsečíky grafu  s osami souřadnic. Extrémy.</vt:lpstr>
      <vt:lpstr>Kvadratická funkce. Průsečíky grafu  s osami souřadnic. Extrémy.</vt:lpstr>
      <vt:lpstr>Kvadratická funkce. Průsečíky grafu  s osami souřadnic. Extrémy.</vt:lpstr>
      <vt:lpstr>Kvadratická funkce. Průsečíky grafu  s osami souřadnic. Extrémy.</vt:lpstr>
      <vt:lpstr>Kvadratická funkce. Průsečíky grafu  s osami souřadnic. Extrémy.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274</cp:revision>
  <dcterms:created xsi:type="dcterms:W3CDTF">2012-11-30T22:17:21Z</dcterms:created>
  <dcterms:modified xsi:type="dcterms:W3CDTF">2014-05-21T23:02:13Z</dcterms:modified>
</cp:coreProperties>
</file>