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329" r:id="rId3"/>
    <p:sldId id="332" r:id="rId4"/>
    <p:sldId id="330" r:id="rId5"/>
    <p:sldId id="333" r:id="rId6"/>
    <p:sldId id="337" r:id="rId7"/>
    <p:sldId id="338" r:id="rId8"/>
    <p:sldId id="26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100" d="100"/>
          <a:sy n="100" d="100"/>
        </p:scale>
        <p:origin x="-516" y="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22.6.2014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2347194"/>
              </p:ext>
            </p:extLst>
          </p:nvPr>
        </p:nvGraphicFramePr>
        <p:xfrm>
          <a:off x="250825" y="2781300"/>
          <a:ext cx="8569325" cy="40566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Krčková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VY_32_INOVACE_1_FUNKCE_20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Definice goniometrických funkcí tg x a cotg x 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Funkce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Definice goniometrických funkcí tg x a cotg x 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990033"/>
                </a:solidFill>
              </a:rPr>
              <a:t>Funkce tangens- tangentoida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340768"/>
                <a:ext cx="8640960" cy="4525963"/>
              </a:xfrm>
            </p:spPr>
            <p:txBody>
              <a:bodyPr/>
              <a:lstStyle/>
              <a:p>
                <a:pPr>
                  <a:buNone/>
                </a:pPr>
                <a:r>
                  <a:rPr lang="cs-CZ" sz="1800" dirty="0" smtClean="0"/>
                  <a:t>značíme  </a:t>
                </a:r>
                <a:r>
                  <a:rPr lang="cs-CZ" sz="1800" b="1" i="1" dirty="0" smtClean="0"/>
                  <a:t>tg</a:t>
                </a:r>
                <a:r>
                  <a:rPr lang="cs-CZ" sz="1800" dirty="0" smtClean="0"/>
                  <a:t> nebo </a:t>
                </a:r>
                <a:r>
                  <a:rPr lang="cs-CZ" sz="1800" b="1" i="1" dirty="0" err="1" smtClean="0"/>
                  <a:t>tan</a:t>
                </a:r>
                <a:r>
                  <a:rPr lang="cs-CZ" sz="1800" b="1" i="1" dirty="0" smtClean="0"/>
                  <a:t> </a:t>
                </a:r>
              </a:p>
              <a:p>
                <a:pPr algn="ctr">
                  <a:buNone/>
                </a:pPr>
                <a:r>
                  <a:rPr lang="cs-CZ" sz="1800" dirty="0" smtClean="0"/>
                  <a:t>                                                                                 </a:t>
                </a:r>
                <a:r>
                  <a:rPr lang="el-GR" sz="18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1800" i="1"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1800" b="0" i="1" smtClean="0">
                            <a:latin typeface="Cambria Math"/>
                          </a:rPr>
                          <m:t>𝑡𝑔</m:t>
                        </m:r>
                      </m:fName>
                      <m:e>
                        <m:r>
                          <a:rPr lang="cs-CZ" sz="1800" i="1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18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1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0" i="1" smtClean="0">
                            <a:latin typeface="Cambria Math"/>
                          </a:rPr>
                          <m:t>𝑝𝑟𝑜𝑡𝑖𝑙𝑒h𝑙</m:t>
                        </m:r>
                        <m:r>
                          <a:rPr lang="cs-CZ" sz="1800" b="0" i="1" smtClean="0">
                            <a:latin typeface="Cambria Math"/>
                          </a:rPr>
                          <m:t>á</m:t>
                        </m:r>
                      </m:num>
                      <m:den>
                        <m:r>
                          <a:rPr lang="cs-CZ" sz="1800" i="1">
                            <a:latin typeface="Cambria Math"/>
                          </a:rPr>
                          <m:t>𝑝</m:t>
                        </m:r>
                        <m:r>
                          <a:rPr lang="cs-CZ" sz="1800" i="1">
                            <a:latin typeface="Cambria Math"/>
                          </a:rPr>
                          <m:t>ř</m:t>
                        </m:r>
                        <m:r>
                          <a:rPr lang="cs-CZ" sz="1800" i="1">
                            <a:latin typeface="Cambria Math"/>
                          </a:rPr>
                          <m:t>𝑖𝑙𝑒h𝑙</m:t>
                        </m:r>
                        <m:r>
                          <a:rPr lang="cs-CZ" sz="1800" i="1">
                            <a:latin typeface="Cambria Math"/>
                          </a:rPr>
                          <m:t>á</m:t>
                        </m:r>
                      </m:den>
                    </m:f>
                  </m:oMath>
                </a14:m>
                <a:endParaRPr lang="cs-CZ" sz="1800" dirty="0" smtClean="0"/>
              </a:p>
              <a:p>
                <a:pPr>
                  <a:buNone/>
                </a:pPr>
                <a:r>
                  <a:rPr lang="cs-CZ" sz="1800" b="1" dirty="0" smtClean="0"/>
                  <a:t>Další </a:t>
                </a:r>
                <a:r>
                  <a:rPr lang="cs-CZ" sz="1800" b="1" dirty="0"/>
                  <a:t>vlastnosti:</a:t>
                </a:r>
              </a:p>
              <a:p>
                <a:r>
                  <a:rPr lang="cs-CZ" sz="1800" dirty="0" smtClean="0"/>
                  <a:t>D(f)= R−{</a:t>
                </a:r>
                <a14:m>
                  <m:oMath xmlns:m="http://schemas.openxmlformats.org/officeDocument/2006/math">
                    <m:r>
                      <a:rPr lang="cs-CZ" sz="1800" dirty="0">
                        <a:latin typeface="Cambria Math"/>
                      </a:rPr>
                      <m:t>(</m:t>
                    </m:r>
                    <m:r>
                      <a:rPr lang="cs-CZ" sz="1800" b="0" i="0" dirty="0" smtClean="0">
                        <a:latin typeface="Cambria Math"/>
                      </a:rPr>
                      <m:t>2</m:t>
                    </m:r>
                    <m:r>
                      <m:rPr>
                        <m:sty m:val="p"/>
                      </m:rPr>
                      <a:rPr lang="cs-CZ" sz="1800" b="0" i="0" dirty="0" smtClean="0">
                        <a:latin typeface="Cambria Math"/>
                      </a:rPr>
                      <m:t>k</m:t>
                    </m:r>
                    <m:r>
                      <a:rPr lang="cs-CZ" sz="1800" b="0" i="0" dirty="0" smtClean="0">
                        <a:latin typeface="Cambria Math"/>
                      </a:rPr>
                      <m:t>+1)</m:t>
                    </m:r>
                    <m:f>
                      <m:fPr>
                        <m:ctrlPr>
                          <a:rPr lang="cs-CZ" sz="18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b="0" i="1" dirty="0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a:rPr lang="cs-CZ" sz="18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el-GR" sz="1800" dirty="0" smtClean="0"/>
                  <a:t>} ;</a:t>
                </a:r>
                <a:r>
                  <a:rPr lang="cs-CZ" sz="1800" dirty="0" smtClean="0"/>
                  <a:t> </a:t>
                </a:r>
                <a:r>
                  <a:rPr lang="cs-CZ" sz="1800" i="1" dirty="0" smtClean="0"/>
                  <a:t>k</a:t>
                </a:r>
                <a:r>
                  <a:rPr lang="cs-CZ" sz="1800" dirty="0" smtClean="0"/>
                  <a:t>∈Z</a:t>
                </a:r>
                <a:endParaRPr lang="cs-CZ" sz="1800" dirty="0"/>
              </a:p>
              <a:p>
                <a:r>
                  <a:rPr lang="cs-CZ" sz="1800" dirty="0" smtClean="0"/>
                  <a:t>H(f</a:t>
                </a:r>
                <a:r>
                  <a:rPr lang="cs-CZ" sz="1800" smtClean="0"/>
                  <a:t>)= R</a:t>
                </a:r>
                <a:endParaRPr lang="cs-CZ" sz="1800" dirty="0" smtClean="0"/>
              </a:p>
              <a:p>
                <a:r>
                  <a:rPr lang="cs-CZ" sz="1800" dirty="0" smtClean="0"/>
                  <a:t>periodická funkce,  perioda </a:t>
                </a:r>
                <a:r>
                  <a:rPr lang="el-GR" sz="1800" dirty="0" smtClean="0"/>
                  <a:t>π</a:t>
                </a:r>
                <a:endParaRPr lang="cs-CZ" sz="1800" dirty="0" smtClean="0"/>
              </a:p>
              <a:p>
                <a:pPr marL="0" indent="0">
                  <a:buNone/>
                </a:pPr>
                <a:r>
                  <a:rPr lang="cs-CZ" sz="1800" dirty="0" smtClean="0"/>
                  <a:t>       tg x = tg (</a:t>
                </a:r>
                <a:r>
                  <a:rPr lang="cs-CZ" sz="1800" dirty="0" err="1" smtClean="0"/>
                  <a:t>x+k</a:t>
                </a:r>
                <a:r>
                  <a:rPr lang="el-GR" sz="1800" dirty="0" smtClean="0"/>
                  <a:t>π</a:t>
                </a:r>
                <a:r>
                  <a:rPr lang="cs-CZ" sz="1800" dirty="0" smtClean="0"/>
                  <a:t>)</a:t>
                </a:r>
                <a:r>
                  <a:rPr lang="el-GR" sz="1800" dirty="0" smtClean="0"/>
                  <a:t> </a:t>
                </a:r>
                <a:r>
                  <a:rPr lang="el-GR" sz="1800" dirty="0"/>
                  <a:t>;</a:t>
                </a:r>
                <a:r>
                  <a:rPr lang="cs-CZ" sz="1800" dirty="0"/>
                  <a:t> </a:t>
                </a:r>
                <a:r>
                  <a:rPr lang="cs-CZ" sz="1800" i="1" dirty="0" err="1"/>
                  <a:t>k</a:t>
                </a:r>
                <a:r>
                  <a:rPr lang="cs-CZ" sz="1800" dirty="0" err="1"/>
                  <a:t>∈Z</a:t>
                </a:r>
                <a:endParaRPr lang="cs-CZ" sz="1800" dirty="0"/>
              </a:p>
              <a:p>
                <a:r>
                  <a:rPr lang="cs-CZ" sz="1800" dirty="0" smtClean="0"/>
                  <a:t>nemá maximum ani minimum (extrémy)</a:t>
                </a:r>
              </a:p>
              <a:p>
                <a:r>
                  <a:rPr lang="cs-CZ" sz="1800" dirty="0"/>
                  <a:t>je </a:t>
                </a:r>
                <a:r>
                  <a:rPr lang="cs-CZ" sz="1800" dirty="0" smtClean="0"/>
                  <a:t>rostoucí </a:t>
                </a:r>
                <a:r>
                  <a:rPr lang="cs-CZ" sz="1800" dirty="0"/>
                  <a:t>na celém D(f)</a:t>
                </a:r>
              </a:p>
              <a:p>
                <a:r>
                  <a:rPr lang="cs-CZ" sz="1800" dirty="0" smtClean="0"/>
                  <a:t>lichá funkce</a:t>
                </a:r>
              </a:p>
              <a:p>
                <a:pPr marL="0" indent="0">
                  <a:buNone/>
                </a:pPr>
                <a:r>
                  <a:rPr lang="cs-CZ" sz="1800" dirty="0"/>
                  <a:t> </a:t>
                </a:r>
                <a:r>
                  <a:rPr lang="cs-CZ" sz="1800" dirty="0" smtClean="0"/>
                  <a:t>      tg (–x) </a:t>
                </a:r>
                <a:r>
                  <a:rPr lang="cs-CZ" sz="1800" dirty="0"/>
                  <a:t>= </a:t>
                </a:r>
                <a:r>
                  <a:rPr lang="cs-CZ" sz="1800" dirty="0" smtClean="0"/>
                  <a:t>–tg x (souměrná podle počátku)</a:t>
                </a:r>
              </a:p>
              <a:p>
                <a:r>
                  <a:rPr lang="cs-CZ" sz="1800" dirty="0" smtClean="0"/>
                  <a:t>není omezená funkce</a:t>
                </a:r>
              </a:p>
              <a:p>
                <a:r>
                  <a:rPr lang="cs-CZ" sz="1800" dirty="0" smtClean="0"/>
                  <a:t>není prostá</a:t>
                </a:r>
              </a:p>
              <a:p>
                <a:pPr>
                  <a:buNone/>
                </a:pPr>
                <a:r>
                  <a:rPr lang="cs-CZ" sz="1800" dirty="0" smtClean="0"/>
                  <a:t> </a:t>
                </a:r>
              </a:p>
              <a:p>
                <a:endParaRPr lang="cs-CZ" sz="1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340768"/>
                <a:ext cx="8640960" cy="4525963"/>
              </a:xfrm>
              <a:blipFill rotWithShape="1">
                <a:blip r:embed="rId2"/>
                <a:stretch>
                  <a:fillRect l="-564" t="-674" b="-41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71426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Line 2"/>
          <p:cNvSpPr>
            <a:spLocks noChangeShapeType="1"/>
          </p:cNvSpPr>
          <p:nvPr/>
        </p:nvSpPr>
        <p:spPr bwMode="auto">
          <a:xfrm>
            <a:off x="8482013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23" name="Line 3"/>
          <p:cNvSpPr>
            <a:spLocks noChangeShapeType="1"/>
          </p:cNvSpPr>
          <p:nvPr/>
        </p:nvSpPr>
        <p:spPr bwMode="auto">
          <a:xfrm>
            <a:off x="323850" y="3933825"/>
            <a:ext cx="8496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24" name="Line 4"/>
          <p:cNvSpPr>
            <a:spLocks noChangeShapeType="1"/>
          </p:cNvSpPr>
          <p:nvPr/>
        </p:nvSpPr>
        <p:spPr bwMode="auto">
          <a:xfrm>
            <a:off x="2814638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25" name="Line 5"/>
          <p:cNvSpPr>
            <a:spLocks noChangeShapeType="1"/>
          </p:cNvSpPr>
          <p:nvPr/>
        </p:nvSpPr>
        <p:spPr bwMode="auto">
          <a:xfrm>
            <a:off x="3952875" y="3897313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26" name="Line 6"/>
          <p:cNvSpPr>
            <a:spLocks noChangeShapeType="1"/>
          </p:cNvSpPr>
          <p:nvPr/>
        </p:nvSpPr>
        <p:spPr bwMode="auto">
          <a:xfrm>
            <a:off x="5087938" y="3897313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27" name="Line 7"/>
          <p:cNvSpPr>
            <a:spLocks noChangeShapeType="1"/>
          </p:cNvSpPr>
          <p:nvPr/>
        </p:nvSpPr>
        <p:spPr bwMode="auto">
          <a:xfrm>
            <a:off x="6210300" y="389890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28" name="Text Box 8"/>
          <p:cNvSpPr txBox="1">
            <a:spLocks noChangeArrowheads="1"/>
          </p:cNvSpPr>
          <p:nvPr/>
        </p:nvSpPr>
        <p:spPr bwMode="auto">
          <a:xfrm>
            <a:off x="2589213" y="3813175"/>
            <a:ext cx="3095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107529" name="Text Box 9"/>
          <p:cNvSpPr txBox="1">
            <a:spLocks noChangeArrowheads="1"/>
          </p:cNvSpPr>
          <p:nvPr/>
        </p:nvSpPr>
        <p:spPr bwMode="auto">
          <a:xfrm>
            <a:off x="2608263" y="405288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107530" name="Text Box 10"/>
          <p:cNvSpPr txBox="1">
            <a:spLocks noChangeArrowheads="1"/>
          </p:cNvSpPr>
          <p:nvPr/>
        </p:nvSpPr>
        <p:spPr bwMode="auto">
          <a:xfrm>
            <a:off x="8667750" y="3870325"/>
            <a:ext cx="298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x</a:t>
            </a:r>
          </a:p>
        </p:txBody>
      </p:sp>
      <p:sp>
        <p:nvSpPr>
          <p:cNvPr id="107531" name="Text Box 11"/>
          <p:cNvSpPr txBox="1">
            <a:spLocks noChangeArrowheads="1"/>
          </p:cNvSpPr>
          <p:nvPr/>
        </p:nvSpPr>
        <p:spPr bwMode="auto">
          <a:xfrm>
            <a:off x="4775200" y="3822700"/>
            <a:ext cx="4079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u="sng"/>
              <a:t>3</a:t>
            </a:r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107532" name="Text Box 12"/>
          <p:cNvSpPr txBox="1">
            <a:spLocks noChangeArrowheads="1"/>
          </p:cNvSpPr>
          <p:nvPr/>
        </p:nvSpPr>
        <p:spPr bwMode="auto">
          <a:xfrm>
            <a:off x="4832350" y="4062413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107533" name="Text Box 13"/>
          <p:cNvSpPr txBox="1">
            <a:spLocks noChangeArrowheads="1"/>
          </p:cNvSpPr>
          <p:nvPr/>
        </p:nvSpPr>
        <p:spPr bwMode="auto">
          <a:xfrm>
            <a:off x="6121400" y="3811588"/>
            <a:ext cx="4079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107534" name="Line 14"/>
          <p:cNvSpPr>
            <a:spLocks noChangeShapeType="1"/>
          </p:cNvSpPr>
          <p:nvPr/>
        </p:nvSpPr>
        <p:spPr bwMode="auto">
          <a:xfrm>
            <a:off x="7335838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35" name="Text Box 15"/>
          <p:cNvSpPr txBox="1">
            <a:spLocks noChangeArrowheads="1"/>
          </p:cNvSpPr>
          <p:nvPr/>
        </p:nvSpPr>
        <p:spPr bwMode="auto">
          <a:xfrm>
            <a:off x="7059613" y="3844925"/>
            <a:ext cx="407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u="sng"/>
              <a:t>5</a:t>
            </a:r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107536" name="Text Box 16"/>
          <p:cNvSpPr txBox="1">
            <a:spLocks noChangeArrowheads="1"/>
          </p:cNvSpPr>
          <p:nvPr/>
        </p:nvSpPr>
        <p:spPr bwMode="auto">
          <a:xfrm>
            <a:off x="7116763" y="40846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107537" name="Text Box 17"/>
          <p:cNvSpPr txBox="1">
            <a:spLocks noChangeArrowheads="1"/>
          </p:cNvSpPr>
          <p:nvPr/>
        </p:nvSpPr>
        <p:spPr bwMode="auto">
          <a:xfrm>
            <a:off x="8170863" y="3819525"/>
            <a:ext cx="407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3</a:t>
            </a:r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107538" name="Text Box 18"/>
          <p:cNvSpPr txBox="1">
            <a:spLocks noChangeArrowheads="1"/>
          </p:cNvSpPr>
          <p:nvPr/>
        </p:nvSpPr>
        <p:spPr bwMode="auto">
          <a:xfrm>
            <a:off x="1625600" y="38941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0</a:t>
            </a:r>
          </a:p>
        </p:txBody>
      </p:sp>
      <p:sp>
        <p:nvSpPr>
          <p:cNvPr id="107539" name="Text Box 19"/>
          <p:cNvSpPr txBox="1">
            <a:spLocks noChangeArrowheads="1"/>
          </p:cNvSpPr>
          <p:nvPr/>
        </p:nvSpPr>
        <p:spPr bwMode="auto">
          <a:xfrm>
            <a:off x="2316163" y="3689350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1</a:t>
            </a:r>
          </a:p>
        </p:txBody>
      </p:sp>
      <p:sp>
        <p:nvSpPr>
          <p:cNvPr id="107540" name="Text Box 20"/>
          <p:cNvSpPr txBox="1">
            <a:spLocks noChangeArrowheads="1"/>
          </p:cNvSpPr>
          <p:nvPr/>
        </p:nvSpPr>
        <p:spPr bwMode="auto">
          <a:xfrm>
            <a:off x="1612900" y="29543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1</a:t>
            </a:r>
          </a:p>
        </p:txBody>
      </p:sp>
      <p:sp>
        <p:nvSpPr>
          <p:cNvPr id="107541" name="Text Box 21"/>
          <p:cNvSpPr txBox="1">
            <a:spLocks noChangeArrowheads="1"/>
          </p:cNvSpPr>
          <p:nvPr/>
        </p:nvSpPr>
        <p:spPr bwMode="auto">
          <a:xfrm>
            <a:off x="712788" y="3860800"/>
            <a:ext cx="3413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-1</a:t>
            </a:r>
          </a:p>
        </p:txBody>
      </p:sp>
      <p:sp>
        <p:nvSpPr>
          <p:cNvPr id="107542" name="Text Box 22"/>
          <p:cNvSpPr txBox="1">
            <a:spLocks noChangeArrowheads="1"/>
          </p:cNvSpPr>
          <p:nvPr/>
        </p:nvSpPr>
        <p:spPr bwMode="auto">
          <a:xfrm>
            <a:off x="1625600" y="4602163"/>
            <a:ext cx="3413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-1</a:t>
            </a:r>
          </a:p>
        </p:txBody>
      </p:sp>
      <p:sp>
        <p:nvSpPr>
          <p:cNvPr id="107543" name="Line 23"/>
          <p:cNvSpPr>
            <a:spLocks noChangeShapeType="1"/>
          </p:cNvSpPr>
          <p:nvPr/>
        </p:nvSpPr>
        <p:spPr bwMode="auto">
          <a:xfrm>
            <a:off x="565150" y="3895725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44" name="Text Box 24"/>
          <p:cNvSpPr txBox="1">
            <a:spLocks noChangeArrowheads="1"/>
          </p:cNvSpPr>
          <p:nvPr/>
        </p:nvSpPr>
        <p:spPr bwMode="auto">
          <a:xfrm>
            <a:off x="330200" y="380841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107545" name="Text Box 25"/>
          <p:cNvSpPr txBox="1">
            <a:spLocks noChangeArrowheads="1"/>
          </p:cNvSpPr>
          <p:nvPr/>
        </p:nvSpPr>
        <p:spPr bwMode="auto">
          <a:xfrm>
            <a:off x="349250" y="4048125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107546" name="Line 26"/>
          <p:cNvSpPr>
            <a:spLocks noChangeShapeType="1"/>
          </p:cNvSpPr>
          <p:nvPr/>
        </p:nvSpPr>
        <p:spPr bwMode="auto">
          <a:xfrm>
            <a:off x="304800" y="4111625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47" name="Line 27"/>
          <p:cNvSpPr>
            <a:spLocks noChangeShapeType="1"/>
          </p:cNvSpPr>
          <p:nvPr/>
        </p:nvSpPr>
        <p:spPr bwMode="auto">
          <a:xfrm>
            <a:off x="973138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48" name="Line 28"/>
          <p:cNvSpPr>
            <a:spLocks noChangeShapeType="1"/>
          </p:cNvSpPr>
          <p:nvPr/>
        </p:nvSpPr>
        <p:spPr bwMode="auto">
          <a:xfrm>
            <a:off x="2413000" y="3895725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49" name="Line 29"/>
          <p:cNvSpPr>
            <a:spLocks noChangeShapeType="1"/>
          </p:cNvSpPr>
          <p:nvPr/>
        </p:nvSpPr>
        <p:spPr bwMode="auto">
          <a:xfrm rot="-5400000">
            <a:off x="1689101" y="318770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50" name="Line 30"/>
          <p:cNvSpPr>
            <a:spLocks noChangeShapeType="1"/>
          </p:cNvSpPr>
          <p:nvPr/>
        </p:nvSpPr>
        <p:spPr bwMode="auto">
          <a:xfrm rot="-5400000">
            <a:off x="1693863" y="4627562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51" name="Line 31"/>
          <p:cNvSpPr>
            <a:spLocks noChangeShapeType="1"/>
          </p:cNvSpPr>
          <p:nvPr/>
        </p:nvSpPr>
        <p:spPr bwMode="auto">
          <a:xfrm>
            <a:off x="1692275" y="1100138"/>
            <a:ext cx="0" cy="53990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52" name="Line 32"/>
          <p:cNvSpPr>
            <a:spLocks noChangeShapeType="1"/>
          </p:cNvSpPr>
          <p:nvPr/>
        </p:nvSpPr>
        <p:spPr bwMode="auto">
          <a:xfrm>
            <a:off x="2814638" y="1092200"/>
            <a:ext cx="0" cy="5399088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53" name="Line 33"/>
          <p:cNvSpPr>
            <a:spLocks noChangeShapeType="1"/>
          </p:cNvSpPr>
          <p:nvPr/>
        </p:nvSpPr>
        <p:spPr bwMode="auto">
          <a:xfrm>
            <a:off x="7337425" y="1071563"/>
            <a:ext cx="0" cy="55038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54" name="Line 34"/>
          <p:cNvSpPr>
            <a:spLocks noChangeShapeType="1"/>
          </p:cNvSpPr>
          <p:nvPr/>
        </p:nvSpPr>
        <p:spPr bwMode="auto">
          <a:xfrm>
            <a:off x="565150" y="1084263"/>
            <a:ext cx="0" cy="5399087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7555" name="Text Box 35"/>
          <p:cNvSpPr txBox="1">
            <a:spLocks noChangeArrowheads="1"/>
          </p:cNvSpPr>
          <p:nvPr/>
        </p:nvSpPr>
        <p:spPr bwMode="auto">
          <a:xfrm>
            <a:off x="1652588" y="958850"/>
            <a:ext cx="298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y</a:t>
            </a:r>
          </a:p>
        </p:txBody>
      </p:sp>
      <p:sp>
        <p:nvSpPr>
          <p:cNvPr id="107556" name="Line 36"/>
          <p:cNvSpPr>
            <a:spLocks noChangeShapeType="1"/>
          </p:cNvSpPr>
          <p:nvPr/>
        </p:nvSpPr>
        <p:spPr bwMode="auto">
          <a:xfrm>
            <a:off x="5089525" y="1084263"/>
            <a:ext cx="0" cy="546417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54" name="Skupina 53"/>
          <p:cNvGrpSpPr/>
          <p:nvPr/>
        </p:nvGrpSpPr>
        <p:grpSpPr>
          <a:xfrm>
            <a:off x="714375" y="363538"/>
            <a:ext cx="6483350" cy="7134225"/>
            <a:chOff x="714375" y="363538"/>
            <a:chExt cx="6483350" cy="7134225"/>
          </a:xfrm>
        </p:grpSpPr>
        <p:grpSp>
          <p:nvGrpSpPr>
            <p:cNvPr id="2" name="Group 37"/>
            <p:cNvGrpSpPr>
              <a:grpSpLocks/>
            </p:cNvGrpSpPr>
            <p:nvPr/>
          </p:nvGrpSpPr>
          <p:grpSpPr bwMode="auto">
            <a:xfrm>
              <a:off x="714375" y="365125"/>
              <a:ext cx="1962150" cy="7132638"/>
              <a:chOff x="450" y="230"/>
              <a:chExt cx="1236" cy="4493"/>
            </a:xfrm>
          </p:grpSpPr>
          <p:sp>
            <p:nvSpPr>
              <p:cNvPr id="107558" name="Freeform 38"/>
              <p:cNvSpPr>
                <a:spLocks/>
              </p:cNvSpPr>
              <p:nvPr/>
            </p:nvSpPr>
            <p:spPr bwMode="auto">
              <a:xfrm>
                <a:off x="1066" y="230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00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7559" name="Freeform 39"/>
              <p:cNvSpPr>
                <a:spLocks/>
              </p:cNvSpPr>
              <p:nvPr/>
            </p:nvSpPr>
            <p:spPr bwMode="auto">
              <a:xfrm flipH="1" flipV="1">
                <a:off x="450" y="2475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00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3" name="Group 40"/>
            <p:cNvGrpSpPr>
              <a:grpSpLocks/>
            </p:cNvGrpSpPr>
            <p:nvPr/>
          </p:nvGrpSpPr>
          <p:grpSpPr bwMode="auto">
            <a:xfrm>
              <a:off x="2981325" y="365125"/>
              <a:ext cx="1962150" cy="7132638"/>
              <a:chOff x="450" y="230"/>
              <a:chExt cx="1236" cy="4493"/>
            </a:xfrm>
          </p:grpSpPr>
          <p:sp>
            <p:nvSpPr>
              <p:cNvPr id="107561" name="Freeform 41"/>
              <p:cNvSpPr>
                <a:spLocks/>
              </p:cNvSpPr>
              <p:nvPr/>
            </p:nvSpPr>
            <p:spPr bwMode="auto">
              <a:xfrm>
                <a:off x="1066" y="230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00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7562" name="Freeform 42"/>
              <p:cNvSpPr>
                <a:spLocks/>
              </p:cNvSpPr>
              <p:nvPr/>
            </p:nvSpPr>
            <p:spPr bwMode="auto">
              <a:xfrm flipH="1" flipV="1">
                <a:off x="450" y="2475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00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4" name="Group 43"/>
            <p:cNvGrpSpPr>
              <a:grpSpLocks/>
            </p:cNvGrpSpPr>
            <p:nvPr/>
          </p:nvGrpSpPr>
          <p:grpSpPr bwMode="auto">
            <a:xfrm>
              <a:off x="5235575" y="363538"/>
              <a:ext cx="1962150" cy="7132637"/>
              <a:chOff x="450" y="230"/>
              <a:chExt cx="1236" cy="4493"/>
            </a:xfrm>
          </p:grpSpPr>
          <p:sp>
            <p:nvSpPr>
              <p:cNvPr id="107564" name="Freeform 44"/>
              <p:cNvSpPr>
                <a:spLocks/>
              </p:cNvSpPr>
              <p:nvPr/>
            </p:nvSpPr>
            <p:spPr bwMode="auto">
              <a:xfrm>
                <a:off x="1066" y="230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00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7565" name="Freeform 45"/>
              <p:cNvSpPr>
                <a:spLocks/>
              </p:cNvSpPr>
              <p:nvPr/>
            </p:nvSpPr>
            <p:spPr bwMode="auto">
              <a:xfrm flipH="1" flipV="1">
                <a:off x="450" y="2475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00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107570" name="Text Box 50"/>
          <p:cNvSpPr txBox="1">
            <a:spLocks noChangeArrowheads="1"/>
          </p:cNvSpPr>
          <p:nvPr/>
        </p:nvSpPr>
        <p:spPr bwMode="auto">
          <a:xfrm>
            <a:off x="3729038" y="3814763"/>
            <a:ext cx="3095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107620" name="Text Box 100"/>
          <p:cNvSpPr txBox="1">
            <a:spLocks noChangeArrowheads="1"/>
          </p:cNvSpPr>
          <p:nvPr/>
        </p:nvSpPr>
        <p:spPr bwMode="auto">
          <a:xfrm>
            <a:off x="2947988" y="1757363"/>
            <a:ext cx="10636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000" b="1" i="1" dirty="0">
                <a:solidFill>
                  <a:srgbClr val="008000"/>
                </a:solidFill>
              </a:rPr>
              <a:t>y = tg</a:t>
            </a:r>
            <a:r>
              <a:rPr lang="cs-CZ" sz="2000" b="1" dirty="0">
                <a:solidFill>
                  <a:srgbClr val="008000"/>
                </a:solidFill>
              </a:rPr>
              <a:t> x</a:t>
            </a:r>
            <a:endParaRPr lang="cs-CZ" sz="2400" dirty="0">
              <a:solidFill>
                <a:srgbClr val="008000"/>
              </a:solidFill>
              <a:latin typeface="Symbol" pitchFamily="18" charset="2"/>
            </a:endParaRPr>
          </a:p>
        </p:txBody>
      </p:sp>
      <p:sp>
        <p:nvSpPr>
          <p:cNvPr id="49" name="Text Box 42"/>
          <p:cNvSpPr txBox="1">
            <a:spLocks noChangeArrowheads="1"/>
          </p:cNvSpPr>
          <p:nvPr/>
        </p:nvSpPr>
        <p:spPr bwMode="auto">
          <a:xfrm>
            <a:off x="2194553" y="3217763"/>
            <a:ext cx="39466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990033"/>
                </a:solidFill>
              </a:rPr>
              <a:t>+</a:t>
            </a:r>
            <a:endParaRPr lang="cs-CZ" sz="2800" b="1" dirty="0">
              <a:solidFill>
                <a:srgbClr val="990033"/>
              </a:solidFill>
            </a:endParaRPr>
          </a:p>
        </p:txBody>
      </p:sp>
      <p:sp>
        <p:nvSpPr>
          <p:cNvPr id="50" name="Text Box 42"/>
          <p:cNvSpPr txBox="1">
            <a:spLocks noChangeArrowheads="1"/>
          </p:cNvSpPr>
          <p:nvPr/>
        </p:nvSpPr>
        <p:spPr bwMode="auto">
          <a:xfrm>
            <a:off x="4482604" y="3224213"/>
            <a:ext cx="39466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990033"/>
                </a:solidFill>
              </a:rPr>
              <a:t>+</a:t>
            </a:r>
            <a:endParaRPr lang="cs-CZ" sz="2800" b="1" dirty="0">
              <a:solidFill>
                <a:srgbClr val="990033"/>
              </a:solidFill>
            </a:endParaRPr>
          </a:p>
        </p:txBody>
      </p:sp>
      <p:sp>
        <p:nvSpPr>
          <p:cNvPr id="51" name="Text Box 42"/>
          <p:cNvSpPr txBox="1">
            <a:spLocks noChangeArrowheads="1"/>
          </p:cNvSpPr>
          <p:nvPr/>
        </p:nvSpPr>
        <p:spPr bwMode="auto">
          <a:xfrm>
            <a:off x="5342658" y="3224660"/>
            <a:ext cx="38504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–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52" name="Text Box 42"/>
          <p:cNvSpPr txBox="1">
            <a:spLocks noChangeArrowheads="1"/>
          </p:cNvSpPr>
          <p:nvPr/>
        </p:nvSpPr>
        <p:spPr bwMode="auto">
          <a:xfrm>
            <a:off x="3130044" y="3217763"/>
            <a:ext cx="38504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–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53" name="Text Box 42"/>
          <p:cNvSpPr txBox="1">
            <a:spLocks noChangeArrowheads="1"/>
          </p:cNvSpPr>
          <p:nvPr/>
        </p:nvSpPr>
        <p:spPr bwMode="auto">
          <a:xfrm>
            <a:off x="2159710" y="4906637"/>
            <a:ext cx="31290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55" name="Text Box 42"/>
          <p:cNvSpPr txBox="1">
            <a:spLocks noChangeArrowheads="1"/>
          </p:cNvSpPr>
          <p:nvPr/>
        </p:nvSpPr>
        <p:spPr bwMode="auto">
          <a:xfrm>
            <a:off x="3284937" y="4906963"/>
            <a:ext cx="37702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II.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56" name="Text Box 42"/>
          <p:cNvSpPr txBox="1">
            <a:spLocks noChangeArrowheads="1"/>
          </p:cNvSpPr>
          <p:nvPr/>
        </p:nvSpPr>
        <p:spPr bwMode="auto">
          <a:xfrm>
            <a:off x="4238788" y="4906963"/>
            <a:ext cx="44114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III.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57" name="Text Box 42"/>
          <p:cNvSpPr txBox="1">
            <a:spLocks noChangeArrowheads="1"/>
          </p:cNvSpPr>
          <p:nvPr/>
        </p:nvSpPr>
        <p:spPr bwMode="auto">
          <a:xfrm>
            <a:off x="5412801" y="4906637"/>
            <a:ext cx="44563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IV.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743994" y="3828058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7239417" y="3837813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490537" y="3845781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985960" y="3855536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 build="allAtOnce"/>
      <p:bldP spid="50" grpId="0"/>
      <p:bldP spid="51" grpId="0"/>
      <p:bldP spid="52" grpId="0"/>
      <p:bldP spid="53" grpId="0" build="allAtOnce"/>
      <p:bldP spid="55" grpId="0" build="allAtOnce"/>
      <p:bldP spid="56" grpId="0" build="allAtOnce"/>
      <p:bldP spid="57" grpId="0" build="allAtOnce"/>
      <p:bldP spid="58" grpId="0" animBg="1"/>
      <p:bldP spid="60" grpId="0" animBg="1"/>
      <p:bldP spid="61" grpId="0" animBg="1"/>
      <p:bldP spid="6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990033"/>
                </a:solidFill>
              </a:rPr>
              <a:t>Funkce k</a:t>
            </a:r>
            <a:r>
              <a:rPr lang="cs-CZ" b="1" dirty="0" smtClean="0">
                <a:solidFill>
                  <a:srgbClr val="990033"/>
                </a:solidFill>
              </a:rPr>
              <a:t>otangens </a:t>
            </a:r>
            <a:r>
              <a:rPr lang="cs-CZ" b="1" dirty="0">
                <a:solidFill>
                  <a:srgbClr val="990033"/>
                </a:solidFill>
              </a:rPr>
              <a:t>- </a:t>
            </a:r>
            <a:r>
              <a:rPr lang="cs-CZ" b="1" dirty="0" err="1">
                <a:solidFill>
                  <a:srgbClr val="990033"/>
                </a:solidFill>
              </a:rPr>
              <a:t>k</a:t>
            </a:r>
            <a:r>
              <a:rPr lang="cs-CZ" b="1" dirty="0" err="1" smtClean="0">
                <a:solidFill>
                  <a:srgbClr val="990033"/>
                </a:solidFill>
              </a:rPr>
              <a:t>otangentoida</a:t>
            </a:r>
            <a:endParaRPr lang="cs-CZ" b="1" dirty="0">
              <a:solidFill>
                <a:srgbClr val="990033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83568" y="1340768"/>
                <a:ext cx="8352928" cy="4771677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1800" dirty="0" smtClean="0"/>
                  <a:t>značíme cotg x</a:t>
                </a:r>
              </a:p>
              <a:p>
                <a:pPr marL="0" indent="0" algn="ctr">
                  <a:buNone/>
                </a:pPr>
                <a:r>
                  <a:rPr lang="cs-CZ" sz="1800" smtClean="0"/>
                  <a:t>                                                                                                    </a:t>
                </a:r>
                <a:r>
                  <a:rPr lang="cs-CZ" sz="1800" dirty="0" smtClean="0"/>
                  <a:t>co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1800" i="1"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1800" i="1">
                            <a:latin typeface="Cambria Math"/>
                          </a:rPr>
                          <m:t>𝑡𝑔</m:t>
                        </m:r>
                      </m:fName>
                      <m:e>
                        <m:r>
                          <a:rPr lang="cs-CZ" sz="1800" i="1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18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1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>
                            <a:latin typeface="Cambria Math"/>
                          </a:rPr>
                          <m:t>𝑝</m:t>
                        </m:r>
                        <m:r>
                          <a:rPr lang="cs-CZ" sz="1800" i="1">
                            <a:latin typeface="Cambria Math"/>
                          </a:rPr>
                          <m:t>ř</m:t>
                        </m:r>
                        <m:r>
                          <a:rPr lang="cs-CZ" sz="1800" i="1">
                            <a:latin typeface="Cambria Math"/>
                          </a:rPr>
                          <m:t>𝑖𝑙𝑒h𝑙</m:t>
                        </m:r>
                        <m:r>
                          <a:rPr lang="cs-CZ" sz="1800" i="1">
                            <a:latin typeface="Cambria Math"/>
                          </a:rPr>
                          <m:t>á</m:t>
                        </m:r>
                      </m:num>
                      <m:den>
                        <m:r>
                          <a:rPr lang="cs-CZ" sz="1800" b="0" i="1" smtClean="0">
                            <a:latin typeface="Cambria Math"/>
                          </a:rPr>
                          <m:t>𝑝𝑟𝑜𝑡𝑖𝑙𝑒h𝑙</m:t>
                        </m:r>
                        <m:r>
                          <a:rPr lang="cs-CZ" sz="1800" b="0" i="1" smtClean="0">
                            <a:latin typeface="Cambria Math"/>
                          </a:rPr>
                          <m:t>á</m:t>
                        </m:r>
                      </m:den>
                    </m:f>
                  </m:oMath>
                </a14:m>
                <a:endParaRPr lang="cs-CZ" sz="1800" dirty="0" smtClean="0"/>
              </a:p>
              <a:p>
                <a:pPr>
                  <a:buNone/>
                </a:pPr>
                <a:r>
                  <a:rPr lang="cs-CZ" sz="1800" b="1" dirty="0" smtClean="0"/>
                  <a:t>Další </a:t>
                </a:r>
                <a:r>
                  <a:rPr lang="cs-CZ" sz="1800" b="1" dirty="0"/>
                  <a:t>vlastnosti:</a:t>
                </a:r>
              </a:p>
              <a:p>
                <a:r>
                  <a:rPr lang="cs-CZ" sz="1800" dirty="0" smtClean="0"/>
                  <a:t>D(f)= R−{</a:t>
                </a:r>
                <a:r>
                  <a:rPr lang="cs-CZ" sz="1800" i="1" dirty="0" smtClean="0"/>
                  <a:t>k</a:t>
                </a:r>
                <a:r>
                  <a:rPr lang="el-GR" sz="1800" i="1" dirty="0" smtClean="0"/>
                  <a:t>π</a:t>
                </a:r>
                <a:r>
                  <a:rPr lang="el-GR" sz="1800" dirty="0" smtClean="0"/>
                  <a:t>};</a:t>
                </a:r>
                <a:r>
                  <a:rPr lang="cs-CZ" sz="1800" dirty="0" smtClean="0"/>
                  <a:t> </a:t>
                </a:r>
                <a:r>
                  <a:rPr lang="cs-CZ" sz="1800" i="1" dirty="0" smtClean="0"/>
                  <a:t>k</a:t>
                </a:r>
                <a:r>
                  <a:rPr lang="cs-CZ" sz="1800" dirty="0" smtClean="0"/>
                  <a:t>∈Z</a:t>
                </a:r>
                <a:endParaRPr lang="cs-CZ" sz="1800" dirty="0"/>
              </a:p>
              <a:p>
                <a:r>
                  <a:rPr lang="cs-CZ" sz="1800" dirty="0" smtClean="0"/>
                  <a:t>H(f)= R</a:t>
                </a:r>
              </a:p>
              <a:p>
                <a:r>
                  <a:rPr lang="cs-CZ" sz="1800" dirty="0" smtClean="0"/>
                  <a:t>periodická funkce,  perioda </a:t>
                </a:r>
                <a:r>
                  <a:rPr lang="el-GR" sz="1800" dirty="0" smtClean="0"/>
                  <a:t>π</a:t>
                </a:r>
                <a:endParaRPr lang="cs-CZ" sz="1800" dirty="0" smtClean="0"/>
              </a:p>
              <a:p>
                <a:pPr marL="0" indent="0">
                  <a:buNone/>
                </a:pPr>
                <a:r>
                  <a:rPr lang="cs-CZ" sz="1800" dirty="0"/>
                  <a:t> </a:t>
                </a:r>
                <a:r>
                  <a:rPr lang="cs-CZ" sz="1800" dirty="0" smtClean="0"/>
                  <a:t>      cotg </a:t>
                </a:r>
                <a:r>
                  <a:rPr lang="cs-CZ" sz="1800" dirty="0"/>
                  <a:t>x = </a:t>
                </a:r>
                <a:r>
                  <a:rPr lang="cs-CZ" sz="1800" dirty="0" smtClean="0"/>
                  <a:t>cotg (</a:t>
                </a:r>
                <a:r>
                  <a:rPr lang="cs-CZ" sz="1800" dirty="0" err="1" smtClean="0"/>
                  <a:t>x+k</a:t>
                </a:r>
                <a:r>
                  <a:rPr lang="el-GR" sz="1800" dirty="0" smtClean="0"/>
                  <a:t>π</a:t>
                </a:r>
                <a:r>
                  <a:rPr lang="cs-CZ" sz="1800" dirty="0" smtClean="0"/>
                  <a:t>)</a:t>
                </a:r>
                <a:r>
                  <a:rPr lang="el-GR" sz="1800" dirty="0" smtClean="0"/>
                  <a:t> </a:t>
                </a:r>
                <a:r>
                  <a:rPr lang="el-GR" sz="1800" dirty="0"/>
                  <a:t>;</a:t>
                </a:r>
                <a:r>
                  <a:rPr lang="cs-CZ" sz="1800" dirty="0"/>
                  <a:t> </a:t>
                </a:r>
                <a:r>
                  <a:rPr lang="cs-CZ" sz="1800" i="1" dirty="0" err="1"/>
                  <a:t>k</a:t>
                </a:r>
                <a:r>
                  <a:rPr lang="cs-CZ" sz="1800" dirty="0" err="1"/>
                  <a:t>∈Z</a:t>
                </a:r>
                <a:endParaRPr lang="cs-CZ" sz="1800" dirty="0"/>
              </a:p>
              <a:p>
                <a:r>
                  <a:rPr lang="cs-CZ" sz="1800" dirty="0" smtClean="0"/>
                  <a:t>nemá maximum ani minimum (extrémy)</a:t>
                </a:r>
              </a:p>
              <a:p>
                <a:r>
                  <a:rPr lang="cs-CZ" sz="1800" dirty="0" smtClean="0"/>
                  <a:t>je klesající na celém </a:t>
                </a:r>
                <a:r>
                  <a:rPr lang="cs-CZ" sz="1800" dirty="0"/>
                  <a:t>D(f)</a:t>
                </a:r>
              </a:p>
              <a:p>
                <a:r>
                  <a:rPr lang="cs-CZ" sz="1800" dirty="0" smtClean="0"/>
                  <a:t>lichá funkce</a:t>
                </a:r>
              </a:p>
              <a:p>
                <a:pPr marL="0" indent="0">
                  <a:buNone/>
                </a:pPr>
                <a:r>
                  <a:rPr lang="cs-CZ" sz="1800" dirty="0" smtClean="0"/>
                  <a:t>      cotg </a:t>
                </a:r>
                <a:r>
                  <a:rPr lang="cs-CZ" sz="1800" dirty="0"/>
                  <a:t>(–x) = </a:t>
                </a:r>
                <a:r>
                  <a:rPr lang="cs-CZ" sz="1800" dirty="0" smtClean="0"/>
                  <a:t>–cotg </a:t>
                </a:r>
                <a:r>
                  <a:rPr lang="cs-CZ" sz="1800" dirty="0"/>
                  <a:t>x </a:t>
                </a:r>
                <a:r>
                  <a:rPr lang="cs-CZ" sz="1800" dirty="0" smtClean="0"/>
                  <a:t>(souměrná podle počátku)</a:t>
                </a:r>
              </a:p>
              <a:p>
                <a:r>
                  <a:rPr lang="cs-CZ" sz="1800" dirty="0" smtClean="0"/>
                  <a:t>není omezená funkce</a:t>
                </a:r>
              </a:p>
              <a:p>
                <a:r>
                  <a:rPr lang="cs-CZ" sz="1800" dirty="0" smtClean="0"/>
                  <a:t>není prostá</a:t>
                </a:r>
              </a:p>
              <a:p>
                <a:pPr>
                  <a:buNone/>
                </a:pPr>
                <a:r>
                  <a:rPr lang="cs-CZ" sz="1800" dirty="0" smtClean="0"/>
                  <a:t> </a:t>
                </a:r>
              </a:p>
              <a:p>
                <a:endParaRPr lang="cs-CZ" sz="1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3568" y="1340768"/>
                <a:ext cx="8352928" cy="4771677"/>
              </a:xfrm>
              <a:blipFill rotWithShape="1">
                <a:blip r:embed="rId2"/>
                <a:stretch>
                  <a:fillRect l="-584" t="-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71426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Line 2"/>
          <p:cNvSpPr>
            <a:spLocks noChangeShapeType="1"/>
          </p:cNvSpPr>
          <p:nvPr/>
        </p:nvSpPr>
        <p:spPr bwMode="auto">
          <a:xfrm>
            <a:off x="8482013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55" name="Line 3"/>
          <p:cNvSpPr>
            <a:spLocks noChangeShapeType="1"/>
          </p:cNvSpPr>
          <p:nvPr/>
        </p:nvSpPr>
        <p:spPr bwMode="auto">
          <a:xfrm>
            <a:off x="323850" y="3933825"/>
            <a:ext cx="8496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56" name="Line 4"/>
          <p:cNvSpPr>
            <a:spLocks noChangeShapeType="1"/>
          </p:cNvSpPr>
          <p:nvPr/>
        </p:nvSpPr>
        <p:spPr bwMode="auto">
          <a:xfrm>
            <a:off x="1692275" y="1100138"/>
            <a:ext cx="0" cy="53990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57" name="Line 5"/>
          <p:cNvSpPr>
            <a:spLocks noChangeShapeType="1"/>
          </p:cNvSpPr>
          <p:nvPr/>
        </p:nvSpPr>
        <p:spPr bwMode="auto">
          <a:xfrm>
            <a:off x="2814638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58" name="Line 6"/>
          <p:cNvSpPr>
            <a:spLocks noChangeShapeType="1"/>
          </p:cNvSpPr>
          <p:nvPr/>
        </p:nvSpPr>
        <p:spPr bwMode="auto">
          <a:xfrm>
            <a:off x="3952875" y="3897313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59" name="Line 7"/>
          <p:cNvSpPr>
            <a:spLocks noChangeShapeType="1"/>
          </p:cNvSpPr>
          <p:nvPr/>
        </p:nvSpPr>
        <p:spPr bwMode="auto">
          <a:xfrm>
            <a:off x="5087938" y="3897313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60" name="Line 8"/>
          <p:cNvSpPr>
            <a:spLocks noChangeShapeType="1"/>
          </p:cNvSpPr>
          <p:nvPr/>
        </p:nvSpPr>
        <p:spPr bwMode="auto">
          <a:xfrm>
            <a:off x="6210300" y="389890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61" name="Text Box 9"/>
          <p:cNvSpPr txBox="1">
            <a:spLocks noChangeArrowheads="1"/>
          </p:cNvSpPr>
          <p:nvPr/>
        </p:nvSpPr>
        <p:spPr bwMode="auto">
          <a:xfrm>
            <a:off x="2589213" y="3813175"/>
            <a:ext cx="3095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125962" name="Text Box 10"/>
          <p:cNvSpPr txBox="1">
            <a:spLocks noChangeArrowheads="1"/>
          </p:cNvSpPr>
          <p:nvPr/>
        </p:nvSpPr>
        <p:spPr bwMode="auto">
          <a:xfrm>
            <a:off x="2608263" y="405288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125963" name="Text Box 11"/>
          <p:cNvSpPr txBox="1">
            <a:spLocks noChangeArrowheads="1"/>
          </p:cNvSpPr>
          <p:nvPr/>
        </p:nvSpPr>
        <p:spPr bwMode="auto">
          <a:xfrm>
            <a:off x="3729038" y="3814763"/>
            <a:ext cx="3095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125964" name="Text Box 12"/>
          <p:cNvSpPr txBox="1">
            <a:spLocks noChangeArrowheads="1"/>
          </p:cNvSpPr>
          <p:nvPr/>
        </p:nvSpPr>
        <p:spPr bwMode="auto">
          <a:xfrm>
            <a:off x="8667750" y="3870325"/>
            <a:ext cx="298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x</a:t>
            </a:r>
          </a:p>
        </p:txBody>
      </p:sp>
      <p:sp>
        <p:nvSpPr>
          <p:cNvPr id="125965" name="Text Box 13"/>
          <p:cNvSpPr txBox="1">
            <a:spLocks noChangeArrowheads="1"/>
          </p:cNvSpPr>
          <p:nvPr/>
        </p:nvSpPr>
        <p:spPr bwMode="auto">
          <a:xfrm>
            <a:off x="4775200" y="3822700"/>
            <a:ext cx="4079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u="sng"/>
              <a:t>3</a:t>
            </a:r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125966" name="Text Box 14"/>
          <p:cNvSpPr txBox="1">
            <a:spLocks noChangeArrowheads="1"/>
          </p:cNvSpPr>
          <p:nvPr/>
        </p:nvSpPr>
        <p:spPr bwMode="auto">
          <a:xfrm>
            <a:off x="4832350" y="4062413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125967" name="Text Box 15"/>
          <p:cNvSpPr txBox="1">
            <a:spLocks noChangeArrowheads="1"/>
          </p:cNvSpPr>
          <p:nvPr/>
        </p:nvSpPr>
        <p:spPr bwMode="auto">
          <a:xfrm>
            <a:off x="6121400" y="3811588"/>
            <a:ext cx="4079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125968" name="Line 16"/>
          <p:cNvSpPr>
            <a:spLocks noChangeShapeType="1"/>
          </p:cNvSpPr>
          <p:nvPr/>
        </p:nvSpPr>
        <p:spPr bwMode="auto">
          <a:xfrm>
            <a:off x="7335838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69" name="Text Box 17"/>
          <p:cNvSpPr txBox="1">
            <a:spLocks noChangeArrowheads="1"/>
          </p:cNvSpPr>
          <p:nvPr/>
        </p:nvSpPr>
        <p:spPr bwMode="auto">
          <a:xfrm>
            <a:off x="7059613" y="3844925"/>
            <a:ext cx="407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u="sng"/>
              <a:t>5</a:t>
            </a:r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125970" name="Text Box 18"/>
          <p:cNvSpPr txBox="1">
            <a:spLocks noChangeArrowheads="1"/>
          </p:cNvSpPr>
          <p:nvPr/>
        </p:nvSpPr>
        <p:spPr bwMode="auto">
          <a:xfrm>
            <a:off x="7116763" y="40846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125971" name="Text Box 19"/>
          <p:cNvSpPr txBox="1">
            <a:spLocks noChangeArrowheads="1"/>
          </p:cNvSpPr>
          <p:nvPr/>
        </p:nvSpPr>
        <p:spPr bwMode="auto">
          <a:xfrm>
            <a:off x="8170863" y="3819525"/>
            <a:ext cx="407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3</a:t>
            </a:r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125972" name="Text Box 20"/>
          <p:cNvSpPr txBox="1">
            <a:spLocks noChangeArrowheads="1"/>
          </p:cNvSpPr>
          <p:nvPr/>
        </p:nvSpPr>
        <p:spPr bwMode="auto">
          <a:xfrm>
            <a:off x="1625600" y="38941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0</a:t>
            </a:r>
          </a:p>
        </p:txBody>
      </p:sp>
      <p:sp>
        <p:nvSpPr>
          <p:cNvPr id="125973" name="Text Box 21"/>
          <p:cNvSpPr txBox="1">
            <a:spLocks noChangeArrowheads="1"/>
          </p:cNvSpPr>
          <p:nvPr/>
        </p:nvSpPr>
        <p:spPr bwMode="auto">
          <a:xfrm>
            <a:off x="2316163" y="3689350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1</a:t>
            </a:r>
          </a:p>
        </p:txBody>
      </p:sp>
      <p:sp>
        <p:nvSpPr>
          <p:cNvPr id="125974" name="Text Box 22"/>
          <p:cNvSpPr txBox="1">
            <a:spLocks noChangeArrowheads="1"/>
          </p:cNvSpPr>
          <p:nvPr/>
        </p:nvSpPr>
        <p:spPr bwMode="auto">
          <a:xfrm>
            <a:off x="1612900" y="29543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1</a:t>
            </a:r>
          </a:p>
        </p:txBody>
      </p:sp>
      <p:sp>
        <p:nvSpPr>
          <p:cNvPr id="125975" name="Text Box 23"/>
          <p:cNvSpPr txBox="1">
            <a:spLocks noChangeArrowheads="1"/>
          </p:cNvSpPr>
          <p:nvPr/>
        </p:nvSpPr>
        <p:spPr bwMode="auto">
          <a:xfrm>
            <a:off x="712788" y="3860800"/>
            <a:ext cx="3413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-1</a:t>
            </a:r>
          </a:p>
        </p:txBody>
      </p:sp>
      <p:sp>
        <p:nvSpPr>
          <p:cNvPr id="125976" name="Text Box 24"/>
          <p:cNvSpPr txBox="1">
            <a:spLocks noChangeArrowheads="1"/>
          </p:cNvSpPr>
          <p:nvPr/>
        </p:nvSpPr>
        <p:spPr bwMode="auto">
          <a:xfrm>
            <a:off x="1625600" y="4602163"/>
            <a:ext cx="3413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-1</a:t>
            </a:r>
          </a:p>
        </p:txBody>
      </p:sp>
      <p:sp>
        <p:nvSpPr>
          <p:cNvPr id="125977" name="Line 25"/>
          <p:cNvSpPr>
            <a:spLocks noChangeShapeType="1"/>
          </p:cNvSpPr>
          <p:nvPr/>
        </p:nvSpPr>
        <p:spPr bwMode="auto">
          <a:xfrm>
            <a:off x="565150" y="3895725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78" name="Text Box 26"/>
          <p:cNvSpPr txBox="1">
            <a:spLocks noChangeArrowheads="1"/>
          </p:cNvSpPr>
          <p:nvPr/>
        </p:nvSpPr>
        <p:spPr bwMode="auto">
          <a:xfrm>
            <a:off x="330200" y="380841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125979" name="Text Box 27"/>
          <p:cNvSpPr txBox="1">
            <a:spLocks noChangeArrowheads="1"/>
          </p:cNvSpPr>
          <p:nvPr/>
        </p:nvSpPr>
        <p:spPr bwMode="auto">
          <a:xfrm>
            <a:off x="349250" y="4048125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125980" name="Line 28"/>
          <p:cNvSpPr>
            <a:spLocks noChangeShapeType="1"/>
          </p:cNvSpPr>
          <p:nvPr/>
        </p:nvSpPr>
        <p:spPr bwMode="auto">
          <a:xfrm>
            <a:off x="304800" y="4111625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81" name="Line 29"/>
          <p:cNvSpPr>
            <a:spLocks noChangeShapeType="1"/>
          </p:cNvSpPr>
          <p:nvPr/>
        </p:nvSpPr>
        <p:spPr bwMode="auto">
          <a:xfrm>
            <a:off x="973138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82" name="Line 30"/>
          <p:cNvSpPr>
            <a:spLocks noChangeShapeType="1"/>
          </p:cNvSpPr>
          <p:nvPr/>
        </p:nvSpPr>
        <p:spPr bwMode="auto">
          <a:xfrm>
            <a:off x="2413000" y="3895725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83" name="Line 31"/>
          <p:cNvSpPr>
            <a:spLocks noChangeShapeType="1"/>
          </p:cNvSpPr>
          <p:nvPr/>
        </p:nvSpPr>
        <p:spPr bwMode="auto">
          <a:xfrm rot="-5400000">
            <a:off x="1689101" y="318770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84" name="Line 32"/>
          <p:cNvSpPr>
            <a:spLocks noChangeShapeType="1"/>
          </p:cNvSpPr>
          <p:nvPr/>
        </p:nvSpPr>
        <p:spPr bwMode="auto">
          <a:xfrm rot="-5400000">
            <a:off x="1693863" y="4627562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85" name="Text Box 33"/>
          <p:cNvSpPr txBox="1">
            <a:spLocks noChangeArrowheads="1"/>
          </p:cNvSpPr>
          <p:nvPr/>
        </p:nvSpPr>
        <p:spPr bwMode="auto">
          <a:xfrm>
            <a:off x="1652588" y="958850"/>
            <a:ext cx="298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y</a:t>
            </a:r>
          </a:p>
        </p:txBody>
      </p:sp>
      <p:sp>
        <p:nvSpPr>
          <p:cNvPr id="125993" name="Line 41"/>
          <p:cNvSpPr>
            <a:spLocks noChangeShapeType="1"/>
          </p:cNvSpPr>
          <p:nvPr/>
        </p:nvSpPr>
        <p:spPr bwMode="auto">
          <a:xfrm>
            <a:off x="3954463" y="1092200"/>
            <a:ext cx="0" cy="5399088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94" name="Line 42"/>
          <p:cNvSpPr>
            <a:spLocks noChangeShapeType="1"/>
          </p:cNvSpPr>
          <p:nvPr/>
        </p:nvSpPr>
        <p:spPr bwMode="auto">
          <a:xfrm>
            <a:off x="6210300" y="1084263"/>
            <a:ext cx="0" cy="5399087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95" name="Line 43"/>
          <p:cNvSpPr>
            <a:spLocks noChangeShapeType="1"/>
          </p:cNvSpPr>
          <p:nvPr/>
        </p:nvSpPr>
        <p:spPr bwMode="auto">
          <a:xfrm>
            <a:off x="8477250" y="1071563"/>
            <a:ext cx="0" cy="5399087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2" name="Group 44"/>
          <p:cNvGrpSpPr>
            <a:grpSpLocks/>
          </p:cNvGrpSpPr>
          <p:nvPr/>
        </p:nvGrpSpPr>
        <p:grpSpPr bwMode="auto">
          <a:xfrm>
            <a:off x="1838325" y="365125"/>
            <a:ext cx="1962150" cy="7132638"/>
            <a:chOff x="450" y="230"/>
            <a:chExt cx="1236" cy="4493"/>
          </a:xfrm>
        </p:grpSpPr>
        <p:grpSp>
          <p:nvGrpSpPr>
            <p:cNvPr id="3" name="Group 45"/>
            <p:cNvGrpSpPr>
              <a:grpSpLocks/>
            </p:cNvGrpSpPr>
            <p:nvPr/>
          </p:nvGrpSpPr>
          <p:grpSpPr bwMode="auto">
            <a:xfrm flipV="1">
              <a:off x="450" y="230"/>
              <a:ext cx="1236" cy="4493"/>
              <a:chOff x="450" y="230"/>
              <a:chExt cx="1236" cy="4493"/>
            </a:xfrm>
          </p:grpSpPr>
          <p:sp>
            <p:nvSpPr>
              <p:cNvPr id="125998" name="Freeform 46"/>
              <p:cNvSpPr>
                <a:spLocks/>
              </p:cNvSpPr>
              <p:nvPr/>
            </p:nvSpPr>
            <p:spPr bwMode="auto">
              <a:xfrm>
                <a:off x="1066" y="230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5999" name="Freeform 47"/>
              <p:cNvSpPr>
                <a:spLocks/>
              </p:cNvSpPr>
              <p:nvPr/>
            </p:nvSpPr>
            <p:spPr bwMode="auto">
              <a:xfrm flipH="1" flipV="1">
                <a:off x="450" y="2475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26000" name="Line 48"/>
            <p:cNvSpPr>
              <a:spLocks noChangeShapeType="1"/>
            </p:cNvSpPr>
            <p:nvPr/>
          </p:nvSpPr>
          <p:spPr bwMode="auto">
            <a:xfrm>
              <a:off x="1065" y="2379"/>
              <a:ext cx="0" cy="1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6001" name="Line 49"/>
            <p:cNvSpPr>
              <a:spLocks noChangeShapeType="1"/>
            </p:cNvSpPr>
            <p:nvPr/>
          </p:nvSpPr>
          <p:spPr bwMode="auto">
            <a:xfrm>
              <a:off x="981" y="2478"/>
              <a:ext cx="15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" name="Group 50"/>
          <p:cNvGrpSpPr>
            <a:grpSpLocks/>
          </p:cNvGrpSpPr>
          <p:nvPr/>
        </p:nvGrpSpPr>
        <p:grpSpPr bwMode="auto">
          <a:xfrm>
            <a:off x="-412750" y="361950"/>
            <a:ext cx="1962150" cy="7132638"/>
            <a:chOff x="450" y="230"/>
            <a:chExt cx="1236" cy="4493"/>
          </a:xfrm>
        </p:grpSpPr>
        <p:grpSp>
          <p:nvGrpSpPr>
            <p:cNvPr id="5" name="Group 51"/>
            <p:cNvGrpSpPr>
              <a:grpSpLocks/>
            </p:cNvGrpSpPr>
            <p:nvPr/>
          </p:nvGrpSpPr>
          <p:grpSpPr bwMode="auto">
            <a:xfrm flipV="1">
              <a:off x="450" y="230"/>
              <a:ext cx="1236" cy="4493"/>
              <a:chOff x="450" y="230"/>
              <a:chExt cx="1236" cy="4493"/>
            </a:xfrm>
          </p:grpSpPr>
          <p:sp>
            <p:nvSpPr>
              <p:cNvPr id="126004" name="Freeform 52"/>
              <p:cNvSpPr>
                <a:spLocks/>
              </p:cNvSpPr>
              <p:nvPr/>
            </p:nvSpPr>
            <p:spPr bwMode="auto">
              <a:xfrm>
                <a:off x="1066" y="230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6005" name="Freeform 53"/>
              <p:cNvSpPr>
                <a:spLocks/>
              </p:cNvSpPr>
              <p:nvPr/>
            </p:nvSpPr>
            <p:spPr bwMode="auto">
              <a:xfrm flipH="1" flipV="1">
                <a:off x="450" y="2475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26006" name="Line 54"/>
            <p:cNvSpPr>
              <a:spLocks noChangeShapeType="1"/>
            </p:cNvSpPr>
            <p:nvPr/>
          </p:nvSpPr>
          <p:spPr bwMode="auto">
            <a:xfrm>
              <a:off x="1065" y="2379"/>
              <a:ext cx="0" cy="1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6007" name="Line 55"/>
            <p:cNvSpPr>
              <a:spLocks noChangeShapeType="1"/>
            </p:cNvSpPr>
            <p:nvPr/>
          </p:nvSpPr>
          <p:spPr bwMode="auto">
            <a:xfrm>
              <a:off x="981" y="2478"/>
              <a:ext cx="15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6" name="Group 56"/>
          <p:cNvGrpSpPr>
            <a:grpSpLocks/>
          </p:cNvGrpSpPr>
          <p:nvPr/>
        </p:nvGrpSpPr>
        <p:grpSpPr bwMode="auto">
          <a:xfrm>
            <a:off x="4111625" y="361950"/>
            <a:ext cx="1962150" cy="7132638"/>
            <a:chOff x="450" y="230"/>
            <a:chExt cx="1236" cy="4493"/>
          </a:xfrm>
        </p:grpSpPr>
        <p:grpSp>
          <p:nvGrpSpPr>
            <p:cNvPr id="7" name="Group 57"/>
            <p:cNvGrpSpPr>
              <a:grpSpLocks/>
            </p:cNvGrpSpPr>
            <p:nvPr/>
          </p:nvGrpSpPr>
          <p:grpSpPr bwMode="auto">
            <a:xfrm flipV="1">
              <a:off x="450" y="230"/>
              <a:ext cx="1236" cy="4493"/>
              <a:chOff x="450" y="230"/>
              <a:chExt cx="1236" cy="4493"/>
            </a:xfrm>
          </p:grpSpPr>
          <p:sp>
            <p:nvSpPr>
              <p:cNvPr id="126010" name="Freeform 58"/>
              <p:cNvSpPr>
                <a:spLocks/>
              </p:cNvSpPr>
              <p:nvPr/>
            </p:nvSpPr>
            <p:spPr bwMode="auto">
              <a:xfrm>
                <a:off x="1066" y="230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6011" name="Freeform 59"/>
              <p:cNvSpPr>
                <a:spLocks/>
              </p:cNvSpPr>
              <p:nvPr/>
            </p:nvSpPr>
            <p:spPr bwMode="auto">
              <a:xfrm flipH="1" flipV="1">
                <a:off x="450" y="2475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26012" name="Line 60"/>
            <p:cNvSpPr>
              <a:spLocks noChangeShapeType="1"/>
            </p:cNvSpPr>
            <p:nvPr/>
          </p:nvSpPr>
          <p:spPr bwMode="auto">
            <a:xfrm>
              <a:off x="1065" y="2379"/>
              <a:ext cx="0" cy="1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6013" name="Line 61"/>
            <p:cNvSpPr>
              <a:spLocks noChangeShapeType="1"/>
            </p:cNvSpPr>
            <p:nvPr/>
          </p:nvSpPr>
          <p:spPr bwMode="auto">
            <a:xfrm>
              <a:off x="981" y="2478"/>
              <a:ext cx="15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8" name="Group 62"/>
          <p:cNvGrpSpPr>
            <a:grpSpLocks/>
          </p:cNvGrpSpPr>
          <p:nvPr/>
        </p:nvGrpSpPr>
        <p:grpSpPr bwMode="auto">
          <a:xfrm>
            <a:off x="6359525" y="361950"/>
            <a:ext cx="1962150" cy="7132638"/>
            <a:chOff x="450" y="230"/>
            <a:chExt cx="1236" cy="4493"/>
          </a:xfrm>
        </p:grpSpPr>
        <p:grpSp>
          <p:nvGrpSpPr>
            <p:cNvPr id="9" name="Group 63"/>
            <p:cNvGrpSpPr>
              <a:grpSpLocks/>
            </p:cNvGrpSpPr>
            <p:nvPr/>
          </p:nvGrpSpPr>
          <p:grpSpPr bwMode="auto">
            <a:xfrm flipV="1">
              <a:off x="450" y="230"/>
              <a:ext cx="1236" cy="4493"/>
              <a:chOff x="450" y="230"/>
              <a:chExt cx="1236" cy="4493"/>
            </a:xfrm>
          </p:grpSpPr>
          <p:sp>
            <p:nvSpPr>
              <p:cNvPr id="126016" name="Freeform 64"/>
              <p:cNvSpPr>
                <a:spLocks/>
              </p:cNvSpPr>
              <p:nvPr/>
            </p:nvSpPr>
            <p:spPr bwMode="auto">
              <a:xfrm>
                <a:off x="1066" y="230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6017" name="Freeform 65"/>
              <p:cNvSpPr>
                <a:spLocks/>
              </p:cNvSpPr>
              <p:nvPr/>
            </p:nvSpPr>
            <p:spPr bwMode="auto">
              <a:xfrm flipH="1" flipV="1">
                <a:off x="450" y="2475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26018" name="Line 66"/>
            <p:cNvSpPr>
              <a:spLocks noChangeShapeType="1"/>
            </p:cNvSpPr>
            <p:nvPr/>
          </p:nvSpPr>
          <p:spPr bwMode="auto">
            <a:xfrm>
              <a:off x="1065" y="2379"/>
              <a:ext cx="0" cy="1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6019" name="Line 67"/>
            <p:cNvSpPr>
              <a:spLocks noChangeShapeType="1"/>
            </p:cNvSpPr>
            <p:nvPr/>
          </p:nvSpPr>
          <p:spPr bwMode="auto">
            <a:xfrm>
              <a:off x="981" y="2478"/>
              <a:ext cx="15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26089" name="Text Box 137"/>
          <p:cNvSpPr txBox="1">
            <a:spLocks noChangeArrowheads="1"/>
          </p:cNvSpPr>
          <p:nvPr/>
        </p:nvSpPr>
        <p:spPr bwMode="auto">
          <a:xfrm>
            <a:off x="2044700" y="1814513"/>
            <a:ext cx="13604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000" b="1" i="1">
                <a:solidFill>
                  <a:srgbClr val="FF9900"/>
                </a:solidFill>
              </a:rPr>
              <a:t>y = cotg</a:t>
            </a:r>
            <a:r>
              <a:rPr lang="cs-CZ" sz="2000" b="1">
                <a:solidFill>
                  <a:srgbClr val="FF9900"/>
                </a:solidFill>
              </a:rPr>
              <a:t> x</a:t>
            </a:r>
            <a:endParaRPr lang="cs-CZ" sz="2400">
              <a:solidFill>
                <a:srgbClr val="FF9900"/>
              </a:solidFill>
              <a:latin typeface="Symbol" pitchFamily="18" charset="2"/>
            </a:endParaRPr>
          </a:p>
        </p:txBody>
      </p:sp>
      <p:sp>
        <p:nvSpPr>
          <p:cNvPr id="62" name="Text Box 42"/>
          <p:cNvSpPr txBox="1">
            <a:spLocks noChangeArrowheads="1"/>
          </p:cNvSpPr>
          <p:nvPr/>
        </p:nvSpPr>
        <p:spPr bwMode="auto">
          <a:xfrm>
            <a:off x="2044700" y="3217763"/>
            <a:ext cx="39466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990033"/>
                </a:solidFill>
              </a:rPr>
              <a:t>+</a:t>
            </a:r>
            <a:endParaRPr lang="cs-CZ" sz="2800" b="1" dirty="0">
              <a:solidFill>
                <a:srgbClr val="990033"/>
              </a:solidFill>
            </a:endParaRPr>
          </a:p>
        </p:txBody>
      </p:sp>
      <p:sp>
        <p:nvSpPr>
          <p:cNvPr id="63" name="Text Box 42"/>
          <p:cNvSpPr txBox="1">
            <a:spLocks noChangeArrowheads="1"/>
          </p:cNvSpPr>
          <p:nvPr/>
        </p:nvSpPr>
        <p:spPr bwMode="auto">
          <a:xfrm>
            <a:off x="4199441" y="3224660"/>
            <a:ext cx="39466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990033"/>
                </a:solidFill>
              </a:rPr>
              <a:t>+</a:t>
            </a:r>
            <a:endParaRPr lang="cs-CZ" sz="2800" b="1" dirty="0">
              <a:solidFill>
                <a:srgbClr val="990033"/>
              </a:solidFill>
            </a:endParaRPr>
          </a:p>
        </p:txBody>
      </p:sp>
      <p:sp>
        <p:nvSpPr>
          <p:cNvPr id="64" name="Text Box 42"/>
          <p:cNvSpPr txBox="1">
            <a:spLocks noChangeArrowheads="1"/>
          </p:cNvSpPr>
          <p:nvPr/>
        </p:nvSpPr>
        <p:spPr bwMode="auto">
          <a:xfrm>
            <a:off x="5342658" y="3224660"/>
            <a:ext cx="38504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–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65" name="Text Box 42"/>
          <p:cNvSpPr txBox="1">
            <a:spLocks noChangeArrowheads="1"/>
          </p:cNvSpPr>
          <p:nvPr/>
        </p:nvSpPr>
        <p:spPr bwMode="auto">
          <a:xfrm>
            <a:off x="3130044" y="3217763"/>
            <a:ext cx="38504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800" b="1" dirty="0" smtClean="0">
                <a:solidFill>
                  <a:srgbClr val="00B0F0"/>
                </a:solidFill>
              </a:rPr>
              <a:t>–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66" name="Text Box 42"/>
          <p:cNvSpPr txBox="1">
            <a:spLocks noChangeArrowheads="1"/>
          </p:cNvSpPr>
          <p:nvPr/>
        </p:nvSpPr>
        <p:spPr bwMode="auto">
          <a:xfrm>
            <a:off x="2159710" y="4906637"/>
            <a:ext cx="31290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67" name="Text Box 42"/>
          <p:cNvSpPr txBox="1">
            <a:spLocks noChangeArrowheads="1"/>
          </p:cNvSpPr>
          <p:nvPr/>
        </p:nvSpPr>
        <p:spPr bwMode="auto">
          <a:xfrm>
            <a:off x="3284937" y="4906963"/>
            <a:ext cx="37702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II.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68" name="Text Box 42"/>
          <p:cNvSpPr txBox="1">
            <a:spLocks noChangeArrowheads="1"/>
          </p:cNvSpPr>
          <p:nvPr/>
        </p:nvSpPr>
        <p:spPr bwMode="auto">
          <a:xfrm>
            <a:off x="4238788" y="4906963"/>
            <a:ext cx="44114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III.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69" name="Text Box 42"/>
          <p:cNvSpPr txBox="1">
            <a:spLocks noChangeArrowheads="1"/>
          </p:cNvSpPr>
          <p:nvPr/>
        </p:nvSpPr>
        <p:spPr bwMode="auto">
          <a:xfrm>
            <a:off x="5412801" y="4906637"/>
            <a:ext cx="44563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b="1" dirty="0" smtClean="0">
                <a:solidFill>
                  <a:srgbClr val="990033"/>
                </a:solidFill>
              </a:rPr>
              <a:t>IV.</a:t>
            </a:r>
            <a:endParaRPr lang="cs-CZ" b="1" dirty="0">
              <a:solidFill>
                <a:srgbClr val="990033"/>
              </a:solidFill>
            </a:endParaRPr>
          </a:p>
        </p:txBody>
      </p:sp>
      <p:sp>
        <p:nvSpPr>
          <p:cNvPr id="70" name="Ovál 69"/>
          <p:cNvSpPr/>
          <p:nvPr/>
        </p:nvSpPr>
        <p:spPr>
          <a:xfrm>
            <a:off x="3842584" y="3828058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8338007" y="3837813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1589127" y="3845781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6084550" y="3855536"/>
            <a:ext cx="196016" cy="1825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build="allAtOnce"/>
      <p:bldP spid="63" grpId="0"/>
      <p:bldP spid="64" grpId="0"/>
      <p:bldP spid="65" grpId="0"/>
      <p:bldP spid="66" grpId="0" build="allAtOnce"/>
      <p:bldP spid="67" grpId="0" build="allAtOnce"/>
      <p:bldP spid="68" grpId="0" build="allAtOnce"/>
      <p:bldP spid="69" grpId="0" build="allAtOnce"/>
      <p:bldP spid="70" grpId="0" animBg="1"/>
      <p:bldP spid="71" grpId="0" animBg="1"/>
      <p:bldP spid="72" grpId="0" animBg="1"/>
      <p:bldP spid="7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Line 2"/>
          <p:cNvSpPr>
            <a:spLocks noChangeShapeType="1"/>
          </p:cNvSpPr>
          <p:nvPr/>
        </p:nvSpPr>
        <p:spPr bwMode="auto">
          <a:xfrm>
            <a:off x="8482013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55" name="Line 3"/>
          <p:cNvSpPr>
            <a:spLocks noChangeShapeType="1"/>
          </p:cNvSpPr>
          <p:nvPr/>
        </p:nvSpPr>
        <p:spPr bwMode="auto">
          <a:xfrm>
            <a:off x="323850" y="3933825"/>
            <a:ext cx="84963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56" name="Line 4"/>
          <p:cNvSpPr>
            <a:spLocks noChangeShapeType="1"/>
          </p:cNvSpPr>
          <p:nvPr/>
        </p:nvSpPr>
        <p:spPr bwMode="auto">
          <a:xfrm>
            <a:off x="1692275" y="1100138"/>
            <a:ext cx="0" cy="53990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57" name="Line 5"/>
          <p:cNvSpPr>
            <a:spLocks noChangeShapeType="1"/>
          </p:cNvSpPr>
          <p:nvPr/>
        </p:nvSpPr>
        <p:spPr bwMode="auto">
          <a:xfrm>
            <a:off x="2814638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58" name="Line 6"/>
          <p:cNvSpPr>
            <a:spLocks noChangeShapeType="1"/>
          </p:cNvSpPr>
          <p:nvPr/>
        </p:nvSpPr>
        <p:spPr bwMode="auto">
          <a:xfrm>
            <a:off x="3952875" y="3897313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59" name="Line 7"/>
          <p:cNvSpPr>
            <a:spLocks noChangeShapeType="1"/>
          </p:cNvSpPr>
          <p:nvPr/>
        </p:nvSpPr>
        <p:spPr bwMode="auto">
          <a:xfrm>
            <a:off x="5087938" y="3897313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60" name="Line 8"/>
          <p:cNvSpPr>
            <a:spLocks noChangeShapeType="1"/>
          </p:cNvSpPr>
          <p:nvPr/>
        </p:nvSpPr>
        <p:spPr bwMode="auto">
          <a:xfrm>
            <a:off x="6210300" y="389890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61" name="Text Box 9"/>
          <p:cNvSpPr txBox="1">
            <a:spLocks noChangeArrowheads="1"/>
          </p:cNvSpPr>
          <p:nvPr/>
        </p:nvSpPr>
        <p:spPr bwMode="auto">
          <a:xfrm>
            <a:off x="2589213" y="3813175"/>
            <a:ext cx="3095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125962" name="Text Box 10"/>
          <p:cNvSpPr txBox="1">
            <a:spLocks noChangeArrowheads="1"/>
          </p:cNvSpPr>
          <p:nvPr/>
        </p:nvSpPr>
        <p:spPr bwMode="auto">
          <a:xfrm>
            <a:off x="2608263" y="405288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125963" name="Text Box 11"/>
          <p:cNvSpPr txBox="1">
            <a:spLocks noChangeArrowheads="1"/>
          </p:cNvSpPr>
          <p:nvPr/>
        </p:nvSpPr>
        <p:spPr bwMode="auto">
          <a:xfrm>
            <a:off x="3729038" y="3814763"/>
            <a:ext cx="3095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125964" name="Text Box 12"/>
          <p:cNvSpPr txBox="1">
            <a:spLocks noChangeArrowheads="1"/>
          </p:cNvSpPr>
          <p:nvPr/>
        </p:nvSpPr>
        <p:spPr bwMode="auto">
          <a:xfrm>
            <a:off x="8667750" y="3870325"/>
            <a:ext cx="298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x</a:t>
            </a:r>
          </a:p>
        </p:txBody>
      </p:sp>
      <p:sp>
        <p:nvSpPr>
          <p:cNvPr id="125965" name="Text Box 13"/>
          <p:cNvSpPr txBox="1">
            <a:spLocks noChangeArrowheads="1"/>
          </p:cNvSpPr>
          <p:nvPr/>
        </p:nvSpPr>
        <p:spPr bwMode="auto">
          <a:xfrm>
            <a:off x="4775200" y="3822700"/>
            <a:ext cx="4079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u="sng"/>
              <a:t>3</a:t>
            </a:r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125966" name="Text Box 14"/>
          <p:cNvSpPr txBox="1">
            <a:spLocks noChangeArrowheads="1"/>
          </p:cNvSpPr>
          <p:nvPr/>
        </p:nvSpPr>
        <p:spPr bwMode="auto">
          <a:xfrm>
            <a:off x="4832350" y="4062413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125967" name="Text Box 15"/>
          <p:cNvSpPr txBox="1">
            <a:spLocks noChangeArrowheads="1"/>
          </p:cNvSpPr>
          <p:nvPr/>
        </p:nvSpPr>
        <p:spPr bwMode="auto">
          <a:xfrm>
            <a:off x="6121400" y="3811588"/>
            <a:ext cx="4079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125968" name="Line 16"/>
          <p:cNvSpPr>
            <a:spLocks noChangeShapeType="1"/>
          </p:cNvSpPr>
          <p:nvPr/>
        </p:nvSpPr>
        <p:spPr bwMode="auto">
          <a:xfrm>
            <a:off x="7335838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69" name="Text Box 17"/>
          <p:cNvSpPr txBox="1">
            <a:spLocks noChangeArrowheads="1"/>
          </p:cNvSpPr>
          <p:nvPr/>
        </p:nvSpPr>
        <p:spPr bwMode="auto">
          <a:xfrm>
            <a:off x="7059613" y="3844925"/>
            <a:ext cx="407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u="sng"/>
              <a:t>5</a:t>
            </a:r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125970" name="Text Box 18"/>
          <p:cNvSpPr txBox="1">
            <a:spLocks noChangeArrowheads="1"/>
          </p:cNvSpPr>
          <p:nvPr/>
        </p:nvSpPr>
        <p:spPr bwMode="auto">
          <a:xfrm>
            <a:off x="7116763" y="40846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125971" name="Text Box 19"/>
          <p:cNvSpPr txBox="1">
            <a:spLocks noChangeArrowheads="1"/>
          </p:cNvSpPr>
          <p:nvPr/>
        </p:nvSpPr>
        <p:spPr bwMode="auto">
          <a:xfrm>
            <a:off x="8170863" y="3819525"/>
            <a:ext cx="407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3</a:t>
            </a:r>
            <a:r>
              <a:rPr lang="cs-CZ">
                <a:latin typeface="Symbol" pitchFamily="18" charset="2"/>
              </a:rPr>
              <a:t>p</a:t>
            </a:r>
          </a:p>
        </p:txBody>
      </p:sp>
      <p:sp>
        <p:nvSpPr>
          <p:cNvPr id="125972" name="Text Box 20"/>
          <p:cNvSpPr txBox="1">
            <a:spLocks noChangeArrowheads="1"/>
          </p:cNvSpPr>
          <p:nvPr/>
        </p:nvSpPr>
        <p:spPr bwMode="auto">
          <a:xfrm>
            <a:off x="1625600" y="38941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0</a:t>
            </a:r>
          </a:p>
        </p:txBody>
      </p:sp>
      <p:sp>
        <p:nvSpPr>
          <p:cNvPr id="125973" name="Text Box 21"/>
          <p:cNvSpPr txBox="1">
            <a:spLocks noChangeArrowheads="1"/>
          </p:cNvSpPr>
          <p:nvPr/>
        </p:nvSpPr>
        <p:spPr bwMode="auto">
          <a:xfrm>
            <a:off x="2316163" y="3689350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1</a:t>
            </a:r>
          </a:p>
        </p:txBody>
      </p:sp>
      <p:sp>
        <p:nvSpPr>
          <p:cNvPr id="125974" name="Text Box 22"/>
          <p:cNvSpPr txBox="1">
            <a:spLocks noChangeArrowheads="1"/>
          </p:cNvSpPr>
          <p:nvPr/>
        </p:nvSpPr>
        <p:spPr bwMode="auto">
          <a:xfrm>
            <a:off x="1612900" y="29543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 dirty="0"/>
              <a:t>1</a:t>
            </a:r>
          </a:p>
        </p:txBody>
      </p:sp>
      <p:sp>
        <p:nvSpPr>
          <p:cNvPr id="125975" name="Text Box 23"/>
          <p:cNvSpPr txBox="1">
            <a:spLocks noChangeArrowheads="1"/>
          </p:cNvSpPr>
          <p:nvPr/>
        </p:nvSpPr>
        <p:spPr bwMode="auto">
          <a:xfrm>
            <a:off x="712788" y="3860800"/>
            <a:ext cx="3413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-1</a:t>
            </a:r>
          </a:p>
        </p:txBody>
      </p:sp>
      <p:sp>
        <p:nvSpPr>
          <p:cNvPr id="125976" name="Text Box 24"/>
          <p:cNvSpPr txBox="1">
            <a:spLocks noChangeArrowheads="1"/>
          </p:cNvSpPr>
          <p:nvPr/>
        </p:nvSpPr>
        <p:spPr bwMode="auto">
          <a:xfrm>
            <a:off x="1625600" y="4602163"/>
            <a:ext cx="3413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-1</a:t>
            </a:r>
          </a:p>
        </p:txBody>
      </p:sp>
      <p:sp>
        <p:nvSpPr>
          <p:cNvPr id="125977" name="Line 25"/>
          <p:cNvSpPr>
            <a:spLocks noChangeShapeType="1"/>
          </p:cNvSpPr>
          <p:nvPr/>
        </p:nvSpPr>
        <p:spPr bwMode="auto">
          <a:xfrm>
            <a:off x="565150" y="3895725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78" name="Text Box 26"/>
          <p:cNvSpPr txBox="1">
            <a:spLocks noChangeArrowheads="1"/>
          </p:cNvSpPr>
          <p:nvPr/>
        </p:nvSpPr>
        <p:spPr bwMode="auto">
          <a:xfrm>
            <a:off x="330200" y="380841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u="sng">
                <a:latin typeface="Symbol" pitchFamily="18" charset="2"/>
              </a:rPr>
              <a:t>p</a:t>
            </a:r>
          </a:p>
        </p:txBody>
      </p:sp>
      <p:sp>
        <p:nvSpPr>
          <p:cNvPr id="125979" name="Text Box 27"/>
          <p:cNvSpPr txBox="1">
            <a:spLocks noChangeArrowheads="1"/>
          </p:cNvSpPr>
          <p:nvPr/>
        </p:nvSpPr>
        <p:spPr bwMode="auto">
          <a:xfrm>
            <a:off x="349250" y="4048125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400"/>
              <a:t>2</a:t>
            </a:r>
          </a:p>
        </p:txBody>
      </p:sp>
      <p:sp>
        <p:nvSpPr>
          <p:cNvPr id="125980" name="Line 28"/>
          <p:cNvSpPr>
            <a:spLocks noChangeShapeType="1"/>
          </p:cNvSpPr>
          <p:nvPr/>
        </p:nvSpPr>
        <p:spPr bwMode="auto">
          <a:xfrm>
            <a:off x="304800" y="4111625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81" name="Line 29"/>
          <p:cNvSpPr>
            <a:spLocks noChangeShapeType="1"/>
          </p:cNvSpPr>
          <p:nvPr/>
        </p:nvSpPr>
        <p:spPr bwMode="auto">
          <a:xfrm>
            <a:off x="973138" y="3894138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82" name="Line 30"/>
          <p:cNvSpPr>
            <a:spLocks noChangeShapeType="1"/>
          </p:cNvSpPr>
          <p:nvPr/>
        </p:nvSpPr>
        <p:spPr bwMode="auto">
          <a:xfrm>
            <a:off x="2413000" y="3895725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83" name="Line 31"/>
          <p:cNvSpPr>
            <a:spLocks noChangeShapeType="1"/>
          </p:cNvSpPr>
          <p:nvPr/>
        </p:nvSpPr>
        <p:spPr bwMode="auto">
          <a:xfrm rot="-5400000">
            <a:off x="1689101" y="3187700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84" name="Line 32"/>
          <p:cNvSpPr>
            <a:spLocks noChangeShapeType="1"/>
          </p:cNvSpPr>
          <p:nvPr/>
        </p:nvSpPr>
        <p:spPr bwMode="auto">
          <a:xfrm rot="-5400000">
            <a:off x="1693863" y="4627562"/>
            <a:ext cx="0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85" name="Text Box 33"/>
          <p:cNvSpPr txBox="1">
            <a:spLocks noChangeArrowheads="1"/>
          </p:cNvSpPr>
          <p:nvPr/>
        </p:nvSpPr>
        <p:spPr bwMode="auto">
          <a:xfrm>
            <a:off x="1652588" y="958850"/>
            <a:ext cx="298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/>
              <a:t>y</a:t>
            </a:r>
          </a:p>
        </p:txBody>
      </p:sp>
      <p:sp>
        <p:nvSpPr>
          <p:cNvPr id="125993" name="Line 41"/>
          <p:cNvSpPr>
            <a:spLocks noChangeShapeType="1"/>
          </p:cNvSpPr>
          <p:nvPr/>
        </p:nvSpPr>
        <p:spPr bwMode="auto">
          <a:xfrm>
            <a:off x="3954463" y="1092200"/>
            <a:ext cx="0" cy="5399088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94" name="Line 42"/>
          <p:cNvSpPr>
            <a:spLocks noChangeShapeType="1"/>
          </p:cNvSpPr>
          <p:nvPr/>
        </p:nvSpPr>
        <p:spPr bwMode="auto">
          <a:xfrm>
            <a:off x="6210300" y="1084263"/>
            <a:ext cx="0" cy="5399087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25995" name="Line 43"/>
          <p:cNvSpPr>
            <a:spLocks noChangeShapeType="1"/>
          </p:cNvSpPr>
          <p:nvPr/>
        </p:nvSpPr>
        <p:spPr bwMode="auto">
          <a:xfrm>
            <a:off x="8477250" y="1071563"/>
            <a:ext cx="0" cy="5399087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2" name="Group 44"/>
          <p:cNvGrpSpPr>
            <a:grpSpLocks/>
          </p:cNvGrpSpPr>
          <p:nvPr/>
        </p:nvGrpSpPr>
        <p:grpSpPr bwMode="auto">
          <a:xfrm>
            <a:off x="1838325" y="365125"/>
            <a:ext cx="1962150" cy="7132638"/>
            <a:chOff x="450" y="230"/>
            <a:chExt cx="1236" cy="4493"/>
          </a:xfrm>
        </p:grpSpPr>
        <p:grpSp>
          <p:nvGrpSpPr>
            <p:cNvPr id="3" name="Group 45"/>
            <p:cNvGrpSpPr>
              <a:grpSpLocks/>
            </p:cNvGrpSpPr>
            <p:nvPr/>
          </p:nvGrpSpPr>
          <p:grpSpPr bwMode="auto">
            <a:xfrm flipV="1">
              <a:off x="450" y="230"/>
              <a:ext cx="1236" cy="4493"/>
              <a:chOff x="450" y="230"/>
              <a:chExt cx="1236" cy="4493"/>
            </a:xfrm>
          </p:grpSpPr>
          <p:sp>
            <p:nvSpPr>
              <p:cNvPr id="125998" name="Freeform 46"/>
              <p:cNvSpPr>
                <a:spLocks/>
              </p:cNvSpPr>
              <p:nvPr/>
            </p:nvSpPr>
            <p:spPr bwMode="auto">
              <a:xfrm>
                <a:off x="1066" y="230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5999" name="Freeform 47"/>
              <p:cNvSpPr>
                <a:spLocks/>
              </p:cNvSpPr>
              <p:nvPr/>
            </p:nvSpPr>
            <p:spPr bwMode="auto">
              <a:xfrm flipH="1" flipV="1">
                <a:off x="450" y="2475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26000" name="Line 48"/>
            <p:cNvSpPr>
              <a:spLocks noChangeShapeType="1"/>
            </p:cNvSpPr>
            <p:nvPr/>
          </p:nvSpPr>
          <p:spPr bwMode="auto">
            <a:xfrm>
              <a:off x="1065" y="2379"/>
              <a:ext cx="0" cy="1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6001" name="Line 49"/>
            <p:cNvSpPr>
              <a:spLocks noChangeShapeType="1"/>
            </p:cNvSpPr>
            <p:nvPr/>
          </p:nvSpPr>
          <p:spPr bwMode="auto">
            <a:xfrm>
              <a:off x="981" y="2478"/>
              <a:ext cx="15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6" name="Group 56"/>
          <p:cNvGrpSpPr>
            <a:grpSpLocks/>
          </p:cNvGrpSpPr>
          <p:nvPr/>
        </p:nvGrpSpPr>
        <p:grpSpPr bwMode="auto">
          <a:xfrm>
            <a:off x="4111625" y="361950"/>
            <a:ext cx="1962150" cy="7132638"/>
            <a:chOff x="450" y="230"/>
            <a:chExt cx="1236" cy="4493"/>
          </a:xfrm>
        </p:grpSpPr>
        <p:grpSp>
          <p:nvGrpSpPr>
            <p:cNvPr id="7" name="Group 57"/>
            <p:cNvGrpSpPr>
              <a:grpSpLocks/>
            </p:cNvGrpSpPr>
            <p:nvPr/>
          </p:nvGrpSpPr>
          <p:grpSpPr bwMode="auto">
            <a:xfrm flipV="1">
              <a:off x="450" y="230"/>
              <a:ext cx="1236" cy="4493"/>
              <a:chOff x="450" y="230"/>
              <a:chExt cx="1236" cy="4493"/>
            </a:xfrm>
          </p:grpSpPr>
          <p:sp>
            <p:nvSpPr>
              <p:cNvPr id="126010" name="Freeform 58"/>
              <p:cNvSpPr>
                <a:spLocks/>
              </p:cNvSpPr>
              <p:nvPr/>
            </p:nvSpPr>
            <p:spPr bwMode="auto">
              <a:xfrm>
                <a:off x="1066" y="230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6011" name="Freeform 59"/>
              <p:cNvSpPr>
                <a:spLocks/>
              </p:cNvSpPr>
              <p:nvPr/>
            </p:nvSpPr>
            <p:spPr bwMode="auto">
              <a:xfrm flipH="1" flipV="1">
                <a:off x="450" y="2475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26012" name="Line 60"/>
            <p:cNvSpPr>
              <a:spLocks noChangeShapeType="1"/>
            </p:cNvSpPr>
            <p:nvPr/>
          </p:nvSpPr>
          <p:spPr bwMode="auto">
            <a:xfrm>
              <a:off x="1065" y="2379"/>
              <a:ext cx="0" cy="1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6013" name="Line 61"/>
            <p:cNvSpPr>
              <a:spLocks noChangeShapeType="1"/>
            </p:cNvSpPr>
            <p:nvPr/>
          </p:nvSpPr>
          <p:spPr bwMode="auto">
            <a:xfrm>
              <a:off x="981" y="2478"/>
              <a:ext cx="15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8" name="Group 62"/>
          <p:cNvGrpSpPr>
            <a:grpSpLocks/>
          </p:cNvGrpSpPr>
          <p:nvPr/>
        </p:nvGrpSpPr>
        <p:grpSpPr bwMode="auto">
          <a:xfrm>
            <a:off x="6359525" y="361950"/>
            <a:ext cx="1962150" cy="7132638"/>
            <a:chOff x="450" y="230"/>
            <a:chExt cx="1236" cy="4493"/>
          </a:xfrm>
        </p:grpSpPr>
        <p:grpSp>
          <p:nvGrpSpPr>
            <p:cNvPr id="9" name="Group 63"/>
            <p:cNvGrpSpPr>
              <a:grpSpLocks/>
            </p:cNvGrpSpPr>
            <p:nvPr/>
          </p:nvGrpSpPr>
          <p:grpSpPr bwMode="auto">
            <a:xfrm flipV="1">
              <a:off x="450" y="230"/>
              <a:ext cx="1236" cy="4493"/>
              <a:chOff x="450" y="230"/>
              <a:chExt cx="1236" cy="4493"/>
            </a:xfrm>
          </p:grpSpPr>
          <p:sp>
            <p:nvSpPr>
              <p:cNvPr id="126016" name="Freeform 64"/>
              <p:cNvSpPr>
                <a:spLocks/>
              </p:cNvSpPr>
              <p:nvPr/>
            </p:nvSpPr>
            <p:spPr bwMode="auto">
              <a:xfrm>
                <a:off x="1066" y="230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6017" name="Freeform 65"/>
              <p:cNvSpPr>
                <a:spLocks/>
              </p:cNvSpPr>
              <p:nvPr/>
            </p:nvSpPr>
            <p:spPr bwMode="auto">
              <a:xfrm flipH="1" flipV="1">
                <a:off x="450" y="2475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FF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26018" name="Line 66"/>
            <p:cNvSpPr>
              <a:spLocks noChangeShapeType="1"/>
            </p:cNvSpPr>
            <p:nvPr/>
          </p:nvSpPr>
          <p:spPr bwMode="auto">
            <a:xfrm>
              <a:off x="1065" y="2379"/>
              <a:ext cx="0" cy="1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26019" name="Line 67"/>
            <p:cNvSpPr>
              <a:spLocks noChangeShapeType="1"/>
            </p:cNvSpPr>
            <p:nvPr/>
          </p:nvSpPr>
          <p:spPr bwMode="auto">
            <a:xfrm>
              <a:off x="981" y="2478"/>
              <a:ext cx="15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26089" name="Text Box 137"/>
          <p:cNvSpPr txBox="1">
            <a:spLocks noChangeArrowheads="1"/>
          </p:cNvSpPr>
          <p:nvPr/>
        </p:nvSpPr>
        <p:spPr bwMode="auto">
          <a:xfrm>
            <a:off x="2044700" y="1814513"/>
            <a:ext cx="13604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000" b="1" i="1">
                <a:solidFill>
                  <a:srgbClr val="FF9900"/>
                </a:solidFill>
              </a:rPr>
              <a:t>y = cotg</a:t>
            </a:r>
            <a:r>
              <a:rPr lang="cs-CZ" sz="2000" b="1">
                <a:solidFill>
                  <a:srgbClr val="FF9900"/>
                </a:solidFill>
              </a:rPr>
              <a:t> x</a:t>
            </a:r>
            <a:endParaRPr lang="cs-CZ" sz="2400">
              <a:solidFill>
                <a:srgbClr val="FF9900"/>
              </a:solidFill>
              <a:latin typeface="Symbol" pitchFamily="18" charset="2"/>
            </a:endParaRPr>
          </a:p>
        </p:txBody>
      </p:sp>
      <p:grpSp>
        <p:nvGrpSpPr>
          <p:cNvPr id="69" name="Skupina 68"/>
          <p:cNvGrpSpPr/>
          <p:nvPr/>
        </p:nvGrpSpPr>
        <p:grpSpPr>
          <a:xfrm>
            <a:off x="714375" y="363538"/>
            <a:ext cx="6483350" cy="7134225"/>
            <a:chOff x="714375" y="363538"/>
            <a:chExt cx="6483350" cy="7134225"/>
          </a:xfrm>
        </p:grpSpPr>
        <p:grpSp>
          <p:nvGrpSpPr>
            <p:cNvPr id="70" name="Group 37"/>
            <p:cNvGrpSpPr>
              <a:grpSpLocks/>
            </p:cNvGrpSpPr>
            <p:nvPr/>
          </p:nvGrpSpPr>
          <p:grpSpPr bwMode="auto">
            <a:xfrm>
              <a:off x="714375" y="365125"/>
              <a:ext cx="1962150" cy="7132638"/>
              <a:chOff x="450" y="230"/>
              <a:chExt cx="1236" cy="4493"/>
            </a:xfrm>
          </p:grpSpPr>
          <p:sp>
            <p:nvSpPr>
              <p:cNvPr id="77" name="Freeform 38"/>
              <p:cNvSpPr>
                <a:spLocks/>
              </p:cNvSpPr>
              <p:nvPr/>
            </p:nvSpPr>
            <p:spPr bwMode="auto">
              <a:xfrm>
                <a:off x="1066" y="230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00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8" name="Freeform 39"/>
              <p:cNvSpPr>
                <a:spLocks/>
              </p:cNvSpPr>
              <p:nvPr/>
            </p:nvSpPr>
            <p:spPr bwMode="auto">
              <a:xfrm flipH="1" flipV="1">
                <a:off x="450" y="2475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00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71" name="Group 40"/>
            <p:cNvGrpSpPr>
              <a:grpSpLocks/>
            </p:cNvGrpSpPr>
            <p:nvPr/>
          </p:nvGrpSpPr>
          <p:grpSpPr bwMode="auto">
            <a:xfrm>
              <a:off x="2981325" y="365125"/>
              <a:ext cx="1962150" cy="7132638"/>
              <a:chOff x="450" y="230"/>
              <a:chExt cx="1236" cy="4493"/>
            </a:xfrm>
          </p:grpSpPr>
          <p:sp>
            <p:nvSpPr>
              <p:cNvPr id="75" name="Freeform 41"/>
              <p:cNvSpPr>
                <a:spLocks/>
              </p:cNvSpPr>
              <p:nvPr/>
            </p:nvSpPr>
            <p:spPr bwMode="auto">
              <a:xfrm>
                <a:off x="1066" y="230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00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6" name="Freeform 42"/>
              <p:cNvSpPr>
                <a:spLocks/>
              </p:cNvSpPr>
              <p:nvPr/>
            </p:nvSpPr>
            <p:spPr bwMode="auto">
              <a:xfrm flipH="1" flipV="1">
                <a:off x="450" y="2475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00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72" name="Group 43"/>
            <p:cNvGrpSpPr>
              <a:grpSpLocks/>
            </p:cNvGrpSpPr>
            <p:nvPr/>
          </p:nvGrpSpPr>
          <p:grpSpPr bwMode="auto">
            <a:xfrm>
              <a:off x="5235575" y="363538"/>
              <a:ext cx="1962150" cy="7132637"/>
              <a:chOff x="450" y="230"/>
              <a:chExt cx="1236" cy="4493"/>
            </a:xfrm>
          </p:grpSpPr>
          <p:sp>
            <p:nvSpPr>
              <p:cNvPr id="73" name="Freeform 44"/>
              <p:cNvSpPr>
                <a:spLocks/>
              </p:cNvSpPr>
              <p:nvPr/>
            </p:nvSpPr>
            <p:spPr bwMode="auto">
              <a:xfrm>
                <a:off x="1066" y="230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00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4" name="Freeform 45"/>
              <p:cNvSpPr>
                <a:spLocks/>
              </p:cNvSpPr>
              <p:nvPr/>
            </p:nvSpPr>
            <p:spPr bwMode="auto">
              <a:xfrm flipH="1" flipV="1">
                <a:off x="450" y="2475"/>
                <a:ext cx="620" cy="2248"/>
              </a:xfrm>
              <a:custGeom>
                <a:avLst/>
                <a:gdLst/>
                <a:ahLst/>
                <a:cxnLst>
                  <a:cxn ang="0">
                    <a:pos x="620" y="0"/>
                  </a:cxn>
                  <a:cxn ang="0">
                    <a:pos x="596" y="704"/>
                  </a:cxn>
                  <a:cxn ang="0">
                    <a:pos x="560" y="1110"/>
                  </a:cxn>
                  <a:cxn ang="0">
                    <a:pos x="497" y="1443"/>
                  </a:cxn>
                  <a:cxn ang="0">
                    <a:pos x="374" y="1779"/>
                  </a:cxn>
                  <a:cxn ang="0">
                    <a:pos x="239" y="1992"/>
                  </a:cxn>
                  <a:cxn ang="0">
                    <a:pos x="86" y="2166"/>
                  </a:cxn>
                  <a:cxn ang="0">
                    <a:pos x="0" y="2248"/>
                  </a:cxn>
                </a:cxnLst>
                <a:rect l="0" t="0" r="r" b="b"/>
                <a:pathLst>
                  <a:path w="620" h="2248">
                    <a:moveTo>
                      <a:pt x="620" y="0"/>
                    </a:moveTo>
                    <a:cubicBezTo>
                      <a:pt x="616" y="117"/>
                      <a:pt x="606" y="519"/>
                      <a:pt x="596" y="704"/>
                    </a:cubicBezTo>
                    <a:cubicBezTo>
                      <a:pt x="586" y="889"/>
                      <a:pt x="576" y="987"/>
                      <a:pt x="560" y="1110"/>
                    </a:cubicBezTo>
                    <a:cubicBezTo>
                      <a:pt x="544" y="1233"/>
                      <a:pt x="528" y="1332"/>
                      <a:pt x="497" y="1443"/>
                    </a:cubicBezTo>
                    <a:cubicBezTo>
                      <a:pt x="466" y="1554"/>
                      <a:pt x="417" y="1688"/>
                      <a:pt x="374" y="1779"/>
                    </a:cubicBezTo>
                    <a:cubicBezTo>
                      <a:pt x="331" y="1870"/>
                      <a:pt x="287" y="1928"/>
                      <a:pt x="239" y="1992"/>
                    </a:cubicBezTo>
                    <a:cubicBezTo>
                      <a:pt x="191" y="2056"/>
                      <a:pt x="126" y="2123"/>
                      <a:pt x="86" y="2166"/>
                    </a:cubicBezTo>
                    <a:cubicBezTo>
                      <a:pt x="46" y="2209"/>
                      <a:pt x="18" y="2231"/>
                      <a:pt x="0" y="2248"/>
                    </a:cubicBezTo>
                  </a:path>
                </a:pathLst>
              </a:custGeom>
              <a:noFill/>
              <a:ln w="19050" cmpd="sng">
                <a:solidFill>
                  <a:srgbClr val="0099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79" name="Line 3"/>
          <p:cNvSpPr>
            <a:spLocks noChangeShapeType="1"/>
          </p:cNvSpPr>
          <p:nvPr/>
        </p:nvSpPr>
        <p:spPr bwMode="auto">
          <a:xfrm>
            <a:off x="267395" y="3224213"/>
            <a:ext cx="8496300" cy="0"/>
          </a:xfrm>
          <a:prstGeom prst="line">
            <a:avLst/>
          </a:prstGeom>
          <a:noFill/>
          <a:ln w="19050">
            <a:solidFill>
              <a:srgbClr val="990033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0" name="Line 3"/>
          <p:cNvSpPr>
            <a:spLocks noChangeShapeType="1"/>
          </p:cNvSpPr>
          <p:nvPr/>
        </p:nvSpPr>
        <p:spPr bwMode="auto">
          <a:xfrm>
            <a:off x="251520" y="4669011"/>
            <a:ext cx="8496300" cy="0"/>
          </a:xfrm>
          <a:prstGeom prst="line">
            <a:avLst/>
          </a:prstGeom>
          <a:noFill/>
          <a:ln w="19050">
            <a:solidFill>
              <a:srgbClr val="990033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8" name="Text Box 100"/>
          <p:cNvSpPr txBox="1">
            <a:spLocks noChangeArrowheads="1"/>
          </p:cNvSpPr>
          <p:nvPr/>
        </p:nvSpPr>
        <p:spPr bwMode="auto">
          <a:xfrm>
            <a:off x="4954588" y="1816101"/>
            <a:ext cx="10636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000" b="1" i="1" dirty="0">
                <a:solidFill>
                  <a:srgbClr val="008000"/>
                </a:solidFill>
              </a:rPr>
              <a:t>y = tg</a:t>
            </a:r>
            <a:r>
              <a:rPr lang="cs-CZ" sz="2000" b="1" dirty="0">
                <a:solidFill>
                  <a:srgbClr val="008000"/>
                </a:solidFill>
              </a:rPr>
              <a:t> x</a:t>
            </a:r>
            <a:endParaRPr lang="cs-CZ" sz="2400" dirty="0">
              <a:solidFill>
                <a:srgbClr val="008000"/>
              </a:solidFill>
              <a:latin typeface="Symbol" pitchFamily="18" charset="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6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6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59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59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59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59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74" grpId="0"/>
      <p:bldP spid="125976" grpId="0"/>
      <p:bldP spid="126089" grpId="0"/>
      <p:bldP spid="79" grpId="0" animBg="1"/>
      <p:bldP spid="8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3200" b="1" dirty="0" smtClean="0">
                <a:solidFill>
                  <a:srgbClr val="990033"/>
                </a:solidFill>
              </a:rPr>
              <a:t>Vztahy mezi goniometrickými funkcemi</a:t>
            </a:r>
            <a:endParaRPr lang="cs-CZ" sz="3200" b="1" dirty="0">
              <a:solidFill>
                <a:srgbClr val="990033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83568" y="1586482"/>
                <a:ext cx="8352928" cy="4525963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2800" dirty="0" smtClean="0"/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2800" dirty="0" smtClean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800" i="1"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800">
                            <a:latin typeface="Cambria Math"/>
                          </a:rPr>
                          <m:t>𝑡𝑔</m:t>
                        </m:r>
                      </m:fName>
                      <m:e>
                        <m:r>
                          <a:rPr lang="cs-CZ" sz="2800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80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func>
                          <m:func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800">
                                <a:latin typeface="Cambria Math"/>
                              </a:rPr>
                              <m:t>sin</m:t>
                            </m:r>
                          </m:fName>
                          <m:e>
                            <m:r>
                              <a:rPr lang="cs-CZ" sz="2800"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num>
                      <m:den>
                        <m:func>
                          <m:func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800">
                                <a:latin typeface="Cambria Math"/>
                              </a:rPr>
                              <m:t>cos</m:t>
                            </m:r>
                          </m:fName>
                          <m:e>
                            <m:r>
                              <a:rPr lang="cs-CZ" sz="2800"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den>
                    </m:f>
                  </m:oMath>
                </a14:m>
                <a:endParaRPr lang="cs-CZ" sz="2800" dirty="0"/>
              </a:p>
              <a:p>
                <a:endParaRPr lang="cs-CZ" sz="2800" dirty="0" smtClean="0"/>
              </a:p>
              <a:p>
                <a:r>
                  <a:rPr lang="cs-CZ" sz="2800" dirty="0"/>
                  <a:t>co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800" i="1"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800" i="1">
                            <a:latin typeface="Cambria Math"/>
                          </a:rPr>
                          <m:t>𝑡𝑔</m:t>
                        </m:r>
                      </m:fName>
                      <m:e>
                        <m:r>
                          <a:rPr lang="cs-CZ" sz="2800" i="1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8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func>
                          <m:func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latin typeface="Cambria Math"/>
                              </a:rPr>
                              <m:t>cos</m:t>
                            </m:r>
                          </m:fName>
                          <m:e>
                            <m:r>
                              <a:rPr lang="cs-CZ" sz="2800" i="1"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num>
                      <m:den>
                        <m:func>
                          <m:funcPr>
                            <m:ctrlPr>
                              <a:rPr lang="cs-CZ" sz="2800" i="1">
                                <a:latin typeface="Cambria Math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cs-CZ" sz="2800">
                                <a:latin typeface="Cambria Math"/>
                              </a:rPr>
                              <m:t>s</m:t>
                            </m:r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latin typeface="Cambria Math"/>
                              </a:rPr>
                              <m:t>in</m:t>
                            </m:r>
                          </m:fName>
                          <m:e>
                            <m:r>
                              <a:rPr lang="cs-CZ" sz="2800" i="1">
                                <a:latin typeface="Cambria Math"/>
                              </a:rPr>
                              <m:t>𝑥</m:t>
                            </m:r>
                          </m:e>
                        </m:func>
                      </m:den>
                    </m:f>
                  </m:oMath>
                </a14:m>
                <a:endParaRPr lang="cs-CZ" sz="2800" dirty="0" smtClean="0"/>
              </a:p>
              <a:p>
                <a:endParaRPr lang="cs-CZ" sz="2800" dirty="0"/>
              </a:p>
              <a:p>
                <a:r>
                  <a:rPr lang="cs-CZ" sz="2800" dirty="0"/>
                  <a:t>c</a:t>
                </a:r>
                <a:r>
                  <a:rPr lang="cs-CZ" sz="2800" dirty="0" smtClean="0"/>
                  <a:t>o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800" i="1"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800" i="1">
                            <a:latin typeface="Cambria Math"/>
                          </a:rPr>
                          <m:t>𝑡𝑔</m:t>
                        </m:r>
                      </m:fName>
                      <m:e>
                        <m:r>
                          <a:rPr lang="cs-CZ" sz="2800" i="1">
                            <a:latin typeface="Cambria Math"/>
                          </a:rPr>
                          <m:t>𝑥</m:t>
                        </m:r>
                      </m:e>
                    </m:func>
                    <m:r>
                      <a:rPr lang="cs-CZ" sz="2800" i="1"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</a:rPr>
                      <m:t>𝑡𝑔</m:t>
                    </m:r>
                    <m:r>
                      <a:rPr lang="cs-CZ" sz="2800" b="0" i="1" smtClean="0">
                        <a:latin typeface="Cambria Math"/>
                      </a:rPr>
                      <m:t>(90°−</m:t>
                    </m:r>
                    <m:r>
                      <a:rPr lang="cs-CZ" sz="2800" b="0" i="1" smtClean="0"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</a:rPr>
                      <m:t>)</m:t>
                    </m:r>
                  </m:oMath>
                </a14:m>
                <a:endParaRPr lang="cs-CZ" sz="2800" dirty="0"/>
              </a:p>
              <a:p>
                <a:endParaRPr lang="cs-CZ" sz="2800" dirty="0"/>
              </a:p>
              <a:p>
                <a:r>
                  <a:rPr lang="cs-CZ" sz="2800" dirty="0"/>
                  <a:t>co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800" i="1"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800" i="1">
                            <a:latin typeface="Cambria Math"/>
                          </a:rPr>
                          <m:t>𝑡𝑔</m:t>
                        </m:r>
                      </m:fName>
                      <m:e>
                        <m:r>
                          <a:rPr lang="cs-CZ" sz="2800" i="1">
                            <a:latin typeface="Cambria Math"/>
                          </a:rPr>
                          <m:t>𝑥</m:t>
                        </m:r>
                        <m:r>
                          <a:rPr lang="cs-CZ" sz="28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𝑡𝑔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</m:e>
                    </m:func>
                    <m:r>
                      <a:rPr lang="cs-CZ" sz="2800" i="1"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</a:rPr>
                      <m:t>1</m:t>
                    </m:r>
                  </m:oMath>
                </a14:m>
                <a:endParaRPr lang="cs-CZ" sz="2800" dirty="0"/>
              </a:p>
              <a:p>
                <a:endParaRPr lang="cs-CZ" sz="2800" dirty="0" smtClean="0"/>
              </a:p>
              <a:p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3568" y="1586482"/>
                <a:ext cx="8352928" cy="4525963"/>
              </a:xfrm>
              <a:blipFill rotWithShape="1">
                <a:blip r:embed="rId2"/>
                <a:stretch>
                  <a:fillRect l="-1241" b="-32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9601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  <p:sp>
        <p:nvSpPr>
          <p:cNvPr id="2" name="Obdélník 1"/>
          <p:cNvSpPr/>
          <p:nvPr/>
        </p:nvSpPr>
        <p:spPr>
          <a:xfrm>
            <a:off x="395536" y="3730165"/>
            <a:ext cx="8352928" cy="28469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dirty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ru-RU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dirty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 algn="just">
              <a:buFont typeface="Arial" charset="0"/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1948</TotalTime>
  <Words>437</Words>
  <Application>Microsoft Office PowerPoint</Application>
  <PresentationFormat>Předvádění na obrazovce (4:3)</PresentationFormat>
  <Paragraphs>139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Obchodní akademie, Střední odborná škola   a Jazyková škola s právem státní jazykové zkoušky,  Hradec Králové</vt:lpstr>
      <vt:lpstr>Funkce tangens- tangentoida</vt:lpstr>
      <vt:lpstr>Prezentace aplikace PowerPoint</vt:lpstr>
      <vt:lpstr>Funkce kotangens - kotangentoida</vt:lpstr>
      <vt:lpstr>Prezentace aplikace PowerPoint</vt:lpstr>
      <vt:lpstr>Prezentace aplikace PowerPoint</vt:lpstr>
      <vt:lpstr>Vztahy mezi goniometrickými funkcemi</vt:lpstr>
      <vt:lpstr>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286</cp:revision>
  <dcterms:created xsi:type="dcterms:W3CDTF">2012-11-30T22:17:21Z</dcterms:created>
  <dcterms:modified xsi:type="dcterms:W3CDTF">2014-06-22T14:09:46Z</dcterms:modified>
</cp:coreProperties>
</file>