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6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08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5.wmf"/><Relationship Id="rId7" Type="http://schemas.openxmlformats.org/officeDocument/2006/relationships/image" Target="../media/image27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6.wmf"/><Relationship Id="rId5" Type="http://schemas.openxmlformats.org/officeDocument/2006/relationships/image" Target="../media/image22.wmf"/><Relationship Id="rId10" Type="http://schemas.openxmlformats.org/officeDocument/2006/relationships/image" Target="../media/image30.wmf"/><Relationship Id="rId4" Type="http://schemas.openxmlformats.org/officeDocument/2006/relationships/image" Target="../media/image21.wmf"/><Relationship Id="rId9" Type="http://schemas.openxmlformats.org/officeDocument/2006/relationships/image" Target="../media/image29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3.wmf"/><Relationship Id="rId7" Type="http://schemas.openxmlformats.org/officeDocument/2006/relationships/image" Target="../media/image35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6" Type="http://schemas.openxmlformats.org/officeDocument/2006/relationships/image" Target="../media/image34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41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22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45.wmf"/><Relationship Id="rId1" Type="http://schemas.openxmlformats.org/officeDocument/2006/relationships/image" Target="../media/image4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6.bin"/><Relationship Id="rId5" Type="http://schemas.openxmlformats.org/officeDocument/2006/relationships/oleObject" Target="../embeddings/oleObject3.bin"/><Relationship Id="rId15" Type="http://schemas.openxmlformats.org/officeDocument/2006/relationships/oleObject" Target="../embeddings/oleObject8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5.bin"/><Relationship Id="rId1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oleObject" Target="../embeddings/oleObject14.bin"/><Relationship Id="rId18" Type="http://schemas.openxmlformats.org/officeDocument/2006/relationships/image" Target="../media/image21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8.wmf"/><Relationship Id="rId1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0.wmf"/><Relationship Id="rId20" Type="http://schemas.openxmlformats.org/officeDocument/2006/relationships/image" Target="../media/image22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5.wmf"/><Relationship Id="rId11" Type="http://schemas.openxmlformats.org/officeDocument/2006/relationships/oleObject" Target="../embeddings/oleObject13.bin"/><Relationship Id="rId5" Type="http://schemas.openxmlformats.org/officeDocument/2006/relationships/oleObject" Target="../embeddings/oleObject10.bin"/><Relationship Id="rId15" Type="http://schemas.openxmlformats.org/officeDocument/2006/relationships/oleObject" Target="../embeddings/oleObject15.bin"/><Relationship Id="rId10" Type="http://schemas.openxmlformats.org/officeDocument/2006/relationships/image" Target="../media/image17.wmf"/><Relationship Id="rId19" Type="http://schemas.openxmlformats.org/officeDocument/2006/relationships/oleObject" Target="../embeddings/oleObject17.bin"/><Relationship Id="rId4" Type="http://schemas.openxmlformats.org/officeDocument/2006/relationships/image" Target="../media/image14.wmf"/><Relationship Id="rId9" Type="http://schemas.openxmlformats.org/officeDocument/2006/relationships/oleObject" Target="../embeddings/oleObject12.bin"/><Relationship Id="rId1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oleObject" Target="../embeddings/oleObject23.bin"/><Relationship Id="rId18" Type="http://schemas.openxmlformats.org/officeDocument/2006/relationships/image" Target="../media/image28.wmf"/><Relationship Id="rId3" Type="http://schemas.openxmlformats.org/officeDocument/2006/relationships/oleObject" Target="../embeddings/oleObject18.bin"/><Relationship Id="rId21" Type="http://schemas.openxmlformats.org/officeDocument/2006/relationships/oleObject" Target="../embeddings/oleObject27.bin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7.wmf"/><Relationship Id="rId20" Type="http://schemas.openxmlformats.org/officeDocument/2006/relationships/image" Target="../media/image29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24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26.bin"/><Relationship Id="rId4" Type="http://schemas.openxmlformats.org/officeDocument/2006/relationships/image" Target="../media/image23.wmf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26.wmf"/><Relationship Id="rId22" Type="http://schemas.openxmlformats.org/officeDocument/2006/relationships/image" Target="../media/image3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oleObject" Target="../embeddings/oleObject33.bin"/><Relationship Id="rId18" Type="http://schemas.openxmlformats.org/officeDocument/2006/relationships/image" Target="../media/image36.wmf"/><Relationship Id="rId3" Type="http://schemas.openxmlformats.org/officeDocument/2006/relationships/oleObject" Target="../embeddings/oleObject28.bin"/><Relationship Id="rId7" Type="http://schemas.openxmlformats.org/officeDocument/2006/relationships/oleObject" Target="../embeddings/oleObject30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5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32.wmf"/><Relationship Id="rId11" Type="http://schemas.openxmlformats.org/officeDocument/2006/relationships/oleObject" Target="../embeddings/oleObject32.bin"/><Relationship Id="rId5" Type="http://schemas.openxmlformats.org/officeDocument/2006/relationships/oleObject" Target="../embeddings/oleObject29.bin"/><Relationship Id="rId15" Type="http://schemas.openxmlformats.org/officeDocument/2006/relationships/oleObject" Target="../embeddings/oleObject34.bin"/><Relationship Id="rId10" Type="http://schemas.openxmlformats.org/officeDocument/2006/relationships/image" Target="../media/image21.wmf"/><Relationship Id="rId4" Type="http://schemas.openxmlformats.org/officeDocument/2006/relationships/image" Target="../media/image31.wmf"/><Relationship Id="rId9" Type="http://schemas.openxmlformats.org/officeDocument/2006/relationships/oleObject" Target="../embeddings/oleObject31.bin"/><Relationship Id="rId1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oleObject" Target="../embeddings/oleObject41.bin"/><Relationship Id="rId3" Type="http://schemas.openxmlformats.org/officeDocument/2006/relationships/oleObject" Target="../embeddings/oleObject36.bin"/><Relationship Id="rId7" Type="http://schemas.openxmlformats.org/officeDocument/2006/relationships/oleObject" Target="../embeddings/oleObject38.bin"/><Relationship Id="rId12" Type="http://schemas.openxmlformats.org/officeDocument/2006/relationships/image" Target="../media/image39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1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40.bin"/><Relationship Id="rId5" Type="http://schemas.openxmlformats.org/officeDocument/2006/relationships/oleObject" Target="../embeddings/oleObject37.bin"/><Relationship Id="rId15" Type="http://schemas.openxmlformats.org/officeDocument/2006/relationships/oleObject" Target="../embeddings/oleObject42.bin"/><Relationship Id="rId10" Type="http://schemas.openxmlformats.org/officeDocument/2006/relationships/image" Target="../media/image22.wmf"/><Relationship Id="rId4" Type="http://schemas.openxmlformats.org/officeDocument/2006/relationships/image" Target="../media/image37.wmf"/><Relationship Id="rId9" Type="http://schemas.openxmlformats.org/officeDocument/2006/relationships/oleObject" Target="../embeddings/oleObject39.bin"/><Relationship Id="rId14" Type="http://schemas.openxmlformats.org/officeDocument/2006/relationships/image" Target="../media/image4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3.wmf"/><Relationship Id="rId5" Type="http://schemas.openxmlformats.org/officeDocument/2006/relationships/oleObject" Target="../embeddings/oleObject44.bin"/><Relationship Id="rId4" Type="http://schemas.openxmlformats.org/officeDocument/2006/relationships/image" Target="../media/image4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45.wmf"/><Relationship Id="rId5" Type="http://schemas.openxmlformats.org/officeDocument/2006/relationships/oleObject" Target="../embeddings/oleObject46.bin"/><Relationship Id="rId4" Type="http://schemas.openxmlformats.org/officeDocument/2006/relationships/image" Target="../media/image4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7731080"/>
              </p:ext>
            </p:extLst>
          </p:nvPr>
        </p:nvGraphicFramePr>
        <p:xfrm>
          <a:off x="250825" y="2544763"/>
          <a:ext cx="8786813" cy="4132843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VY_32_INOVACE_7_ROVNICE_06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nerovnice s jednou neznámou, soustavy lineárních nerovnic s jednou neznámou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Řešení lineárních nerovnic a jejich soustav.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a řešené příklady nerovnic a jejich soustav.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neznámou, soustavy lineárních nerovnic s jednou neznámou</a:t>
            </a:r>
            <a:b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Nerovnice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Lineární nerovnice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Ekvivalentní úpravy nerovnic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Soustavy nerovnic o jedné neznámé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Cvičení</a:t>
            </a:r>
            <a:endParaRPr lang="cs-CZ" sz="24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zápisy s proměnou                                                            , jsou příklady nerovnic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řešit nerovnici </a:t>
            </a:r>
            <a:r>
              <a:rPr lang="cs-CZ" sz="2400" dirty="0" smtClean="0">
                <a:latin typeface="Arial" charset="0"/>
                <a:cs typeface="Arial" charset="0"/>
              </a:rPr>
              <a:t>znamená určit taková čísla, která dosazena za proměnnou změní nerovnici v pravdivou nerovnost mezi čísly 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čísla, pro která se nerovnice stává pravdivou nerovností, se nazývají </a:t>
            </a:r>
            <a:r>
              <a:rPr lang="cs-CZ" sz="2400" i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kořeny</a:t>
            </a:r>
            <a:r>
              <a:rPr lang="cs-CZ" sz="2400" dirty="0" smtClean="0">
                <a:latin typeface="Arial" charset="0"/>
                <a:cs typeface="Arial" charset="0"/>
              </a:rPr>
              <a:t> nebo </a:t>
            </a:r>
            <a:r>
              <a:rPr lang="cs-CZ" sz="2400" i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řešení nerovn</a:t>
            </a:r>
            <a:r>
              <a:rPr lang="cs-CZ" sz="24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ice</a:t>
            </a:r>
            <a:r>
              <a:rPr lang="cs-CZ" sz="2400" dirty="0" smtClean="0">
                <a:latin typeface="Arial" charset="0"/>
                <a:cs typeface="Arial" charset="0"/>
              </a:rPr>
              <a:t>; říkáme také, že kořeny splňují nerovnici nebo vyhovují nerovnici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2242941"/>
              </p:ext>
            </p:extLst>
          </p:nvPr>
        </p:nvGraphicFramePr>
        <p:xfrm>
          <a:off x="3203848" y="2060848"/>
          <a:ext cx="4968552" cy="425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9" name="Rovnice" r:id="rId3" imgW="2374560" imgH="203040" progId="Equation.3">
                  <p:embed/>
                </p:oleObj>
              </mc:Choice>
              <mc:Fallback>
                <p:oleObj name="Rovnice" r:id="rId3" imgW="23745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03848" y="2060848"/>
                        <a:ext cx="4968552" cy="4251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356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1370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Znaky nerovnosti</a:t>
            </a:r>
          </a:p>
          <a:p>
            <a:pPr marL="0" indent="0" algn="ctr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8435" name="Picture 3" descr="C:\Users\Mamka\Desktop\2014-05 (květen)\skenování0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35" t="33072" r="6656" b="39523"/>
          <a:stretch/>
        </p:blipFill>
        <p:spPr bwMode="auto">
          <a:xfrm>
            <a:off x="683568" y="2204864"/>
            <a:ext cx="7776864" cy="41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57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1370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Znázornění množiny kořenů nerovnice pomocí číselné osy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kořeny znázorňujeme: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polopřímkou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úsečkou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izolovanými body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◦ s plnou tečkou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– bod je řešením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◦ </a:t>
            </a:r>
            <a:r>
              <a:rPr lang="cs-CZ" sz="2400" dirty="0">
                <a:latin typeface="Arial" charset="0"/>
                <a:cs typeface="Arial" charset="0"/>
              </a:rPr>
              <a:t>prázdným </a:t>
            </a:r>
            <a:r>
              <a:rPr lang="cs-CZ" sz="2400" dirty="0" smtClean="0">
                <a:latin typeface="Arial" charset="0"/>
                <a:cs typeface="Arial" charset="0"/>
              </a:rPr>
              <a:t>kroužkem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– bod není řešením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9458" name="Picture 2" descr="C:\Users\Mamka\Desktop\2014-05 (květen)\skenování0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8" t="6114" r="54954" b="41110"/>
          <a:stretch/>
        </p:blipFill>
        <p:spPr bwMode="auto">
          <a:xfrm>
            <a:off x="3624757" y="1772816"/>
            <a:ext cx="5025305" cy="491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75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1370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Ekvivalentní úpravy nerovnic</a:t>
            </a:r>
          </a:p>
          <a:p>
            <a:pPr marL="0" indent="0" algn="ctr">
              <a:buNone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0482" name="Picture 2" descr="C:\Users\Mamka\Desktop\2014-05 (květen)\2014-05 (květen)\skenování0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0" t="10897" r="51714" b="38139"/>
          <a:stretch/>
        </p:blipFill>
        <p:spPr bwMode="auto">
          <a:xfrm>
            <a:off x="1979712" y="1700808"/>
            <a:ext cx="5256584" cy="499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28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R</a:t>
            </a:r>
            <a:r>
              <a:rPr lang="cs-CZ" sz="2400" dirty="0" smtClean="0">
                <a:latin typeface="Arial" charset="0"/>
                <a:cs typeface="Arial" charset="0"/>
              </a:rPr>
              <a:t> řešte dané lineární nerovnice: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zápis řešení pomocí intervalů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6140198"/>
              </p:ext>
            </p:extLst>
          </p:nvPr>
        </p:nvGraphicFramePr>
        <p:xfrm>
          <a:off x="683569" y="1844824"/>
          <a:ext cx="4176463" cy="5144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4" name="Rovnice" r:id="rId3" imgW="1752480" imgH="215640" progId="Equation.3">
                  <p:embed/>
                </p:oleObj>
              </mc:Choice>
              <mc:Fallback>
                <p:oleObj name="Rovnice" r:id="rId3" imgW="17524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3569" y="1844824"/>
                        <a:ext cx="4176463" cy="5144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6862321"/>
              </p:ext>
            </p:extLst>
          </p:nvPr>
        </p:nvGraphicFramePr>
        <p:xfrm>
          <a:off x="827584" y="2420888"/>
          <a:ext cx="3841750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5" name="Rovnice" r:id="rId5" imgW="1612800" imgH="177480" progId="Equation.3">
                  <p:embed/>
                </p:oleObj>
              </mc:Choice>
              <mc:Fallback>
                <p:oleObj name="Rovnice" r:id="rId5" imgW="1612800" imgH="17748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2420888"/>
                        <a:ext cx="3841750" cy="423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8139563"/>
              </p:ext>
            </p:extLst>
          </p:nvPr>
        </p:nvGraphicFramePr>
        <p:xfrm>
          <a:off x="1547664" y="2924944"/>
          <a:ext cx="1846262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6" name="Rovnice" r:id="rId7" imgW="774360" imgH="177480" progId="Equation.3">
                  <p:embed/>
                </p:oleObj>
              </mc:Choice>
              <mc:Fallback>
                <p:oleObj name="Rovnice" r:id="rId7" imgW="77436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924944"/>
                        <a:ext cx="1846262" cy="423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0405440"/>
              </p:ext>
            </p:extLst>
          </p:nvPr>
        </p:nvGraphicFramePr>
        <p:xfrm>
          <a:off x="2051720" y="3429000"/>
          <a:ext cx="1030288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7" name="Rovnice" r:id="rId9" imgW="431640" imgH="177480" progId="Equation.3">
                  <p:embed/>
                </p:oleObj>
              </mc:Choice>
              <mc:Fallback>
                <p:oleObj name="Rovnice" r:id="rId9" imgW="43164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429000"/>
                        <a:ext cx="1030288" cy="423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43608" y="39330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nerovnost je pravdivá, řešením je </a:t>
            </a:r>
            <a:r>
              <a:rPr lang="cs-CZ" i="1" dirty="0" smtClean="0"/>
              <a:t>R</a:t>
            </a:r>
            <a:endParaRPr lang="cs-CZ" i="1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8795798"/>
              </p:ext>
            </p:extLst>
          </p:nvPr>
        </p:nvGraphicFramePr>
        <p:xfrm>
          <a:off x="1619672" y="4797152"/>
          <a:ext cx="1938338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8" name="Rovnice" r:id="rId11" imgW="812520" imgH="215640" progId="Equation.3">
                  <p:embed/>
                </p:oleObj>
              </mc:Choice>
              <mc:Fallback>
                <p:oleObj name="Rovnice" r:id="rId11" imgW="81252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797152"/>
                        <a:ext cx="1938338" cy="514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860032" y="5229200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480212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660232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032812"/>
              </p:ext>
            </p:extLst>
          </p:nvPr>
        </p:nvGraphicFramePr>
        <p:xfrm>
          <a:off x="4791075" y="4819650"/>
          <a:ext cx="636588" cy="303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99" name="Rovnice" r:id="rId13" imgW="266400" imgH="126720" progId="Equation.3">
                  <p:embed/>
                </p:oleObj>
              </mc:Choice>
              <mc:Fallback>
                <p:oleObj name="Rovnice" r:id="rId13" imgW="26640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1075" y="4819650"/>
                        <a:ext cx="636588" cy="303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179959"/>
              </p:ext>
            </p:extLst>
          </p:nvPr>
        </p:nvGraphicFramePr>
        <p:xfrm>
          <a:off x="8104188" y="4802188"/>
          <a:ext cx="363537" cy="30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0" name="Rovnice" r:id="rId15" imgW="152280" imgH="126720" progId="Equation.3">
                  <p:embed/>
                </p:oleObj>
              </mc:Choice>
              <mc:Fallback>
                <p:oleObj name="Rovnice" r:id="rId15" imgW="15228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04188" y="4802188"/>
                        <a:ext cx="363537" cy="303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2920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R</a:t>
            </a:r>
            <a:r>
              <a:rPr lang="cs-CZ" sz="2400" dirty="0" smtClean="0">
                <a:latin typeface="Arial" charset="0"/>
                <a:cs typeface="Arial" charset="0"/>
              </a:rPr>
              <a:t> řešte dané lineární nerovnice: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889870"/>
              </p:ext>
            </p:extLst>
          </p:nvPr>
        </p:nvGraphicFramePr>
        <p:xfrm>
          <a:off x="427038" y="1814513"/>
          <a:ext cx="4689475" cy="574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47" name="Rovnice" r:id="rId3" imgW="1968480" imgH="241200" progId="Equation.3">
                  <p:embed/>
                </p:oleObj>
              </mc:Choice>
              <mc:Fallback>
                <p:oleObj name="Rovnice" r:id="rId3" imgW="1968480" imgH="241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27038" y="1814513"/>
                        <a:ext cx="4689475" cy="574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555336"/>
              </p:ext>
            </p:extLst>
          </p:nvPr>
        </p:nvGraphicFramePr>
        <p:xfrm>
          <a:off x="1619672" y="4858866"/>
          <a:ext cx="2028825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48" name="Rovnice" r:id="rId5" imgW="850680" imgH="431640" progId="Equation.3">
                  <p:embed/>
                </p:oleObj>
              </mc:Choice>
              <mc:Fallback>
                <p:oleObj name="Rovnice" r:id="rId5" imgW="85068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858866"/>
                        <a:ext cx="2028825" cy="102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860032" y="5229200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480212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236296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9961996"/>
              </p:ext>
            </p:extLst>
          </p:nvPr>
        </p:nvGraphicFramePr>
        <p:xfrm>
          <a:off x="7236296" y="5269392"/>
          <a:ext cx="223189" cy="576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49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5269392"/>
                        <a:ext cx="223189" cy="57697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3716156"/>
              </p:ext>
            </p:extLst>
          </p:nvPr>
        </p:nvGraphicFramePr>
        <p:xfrm>
          <a:off x="467544" y="2492896"/>
          <a:ext cx="5657850" cy="484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0" name="Rovnice" r:id="rId9" imgW="2374560" imgH="203040" progId="Equation.3">
                  <p:embed/>
                </p:oleObj>
              </mc:Choice>
              <mc:Fallback>
                <p:oleObj name="Rovnice" r:id="rId9" imgW="23745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67544" y="2492896"/>
                        <a:ext cx="5657850" cy="4841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5104223"/>
              </p:ext>
            </p:extLst>
          </p:nvPr>
        </p:nvGraphicFramePr>
        <p:xfrm>
          <a:off x="539552" y="2996952"/>
          <a:ext cx="4205288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1" name="Rovnice" r:id="rId11" imgW="1765080" imgH="203040" progId="Equation.3">
                  <p:embed/>
                </p:oleObj>
              </mc:Choice>
              <mc:Fallback>
                <p:oleObj name="Rovnice" r:id="rId11" imgW="176508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39552" y="2996952"/>
                        <a:ext cx="4205288" cy="4841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3454801"/>
              </p:ext>
            </p:extLst>
          </p:nvPr>
        </p:nvGraphicFramePr>
        <p:xfrm>
          <a:off x="2051720" y="3509193"/>
          <a:ext cx="998538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2" name="Rovnice" r:id="rId13" imgW="419040" imgH="177480" progId="Equation.3">
                  <p:embed/>
                </p:oleObj>
              </mc:Choice>
              <mc:Fallback>
                <p:oleObj name="Rovnice" r:id="rId13" imgW="41904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051720" y="3509193"/>
                        <a:ext cx="998538" cy="423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6588224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796136" y="4869160"/>
            <a:ext cx="1440160" cy="0"/>
          </a:xfrm>
          <a:prstGeom prst="straightConnector1">
            <a:avLst/>
          </a:prstGeom>
          <a:ln>
            <a:solidFill>
              <a:srgbClr val="00B0F0"/>
            </a:solidFill>
            <a:headEnd type="oval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1476678"/>
              </p:ext>
            </p:extLst>
          </p:nvPr>
        </p:nvGraphicFramePr>
        <p:xfrm>
          <a:off x="2195736" y="3930947"/>
          <a:ext cx="906462" cy="93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3" name="Rovnice" r:id="rId15" imgW="380880" imgH="393480" progId="Equation.3">
                  <p:embed/>
                </p:oleObj>
              </mc:Choice>
              <mc:Fallback>
                <p:oleObj name="Rovnice" r:id="rId15" imgW="3808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195736" y="3930947"/>
                        <a:ext cx="906462" cy="9382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Ovál 14"/>
          <p:cNvSpPr/>
          <p:nvPr/>
        </p:nvSpPr>
        <p:spPr>
          <a:xfrm>
            <a:off x="7182296" y="4815160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032812"/>
              </p:ext>
            </p:extLst>
          </p:nvPr>
        </p:nvGraphicFramePr>
        <p:xfrm>
          <a:off x="4791075" y="4819650"/>
          <a:ext cx="636588" cy="303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4" name="Rovnice" r:id="rId17" imgW="266400" imgH="126720" progId="Equation.3">
                  <p:embed/>
                </p:oleObj>
              </mc:Choice>
              <mc:Fallback>
                <p:oleObj name="Rovnice" r:id="rId17" imgW="266400" imgH="126720" progId="Equation.3">
                  <p:embed/>
                  <p:pic>
                    <p:nvPicPr>
                      <p:cNvPr id="0" name="Objek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1075" y="4819650"/>
                        <a:ext cx="636588" cy="303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179959"/>
              </p:ext>
            </p:extLst>
          </p:nvPr>
        </p:nvGraphicFramePr>
        <p:xfrm>
          <a:off x="8104188" y="4802188"/>
          <a:ext cx="363537" cy="30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655" name="Rovnice" r:id="rId19" imgW="152280" imgH="126720" progId="Equation.3">
                  <p:embed/>
                </p:oleObj>
              </mc:Choice>
              <mc:Fallback>
                <p:oleObj name="Rovnice" r:id="rId19" imgW="152280" imgH="126720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04188" y="4802188"/>
                        <a:ext cx="363537" cy="303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238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nerovnice 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N</a:t>
            </a:r>
            <a:r>
              <a:rPr lang="cs-CZ" sz="2400" dirty="0" smtClean="0">
                <a:latin typeface="Arial" charset="0"/>
                <a:cs typeface="Arial" charset="0"/>
              </a:rPr>
              <a:t> řešte dané lineární nerovnice: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0505359"/>
              </p:ext>
            </p:extLst>
          </p:nvPr>
        </p:nvGraphicFramePr>
        <p:xfrm>
          <a:off x="539552" y="1628800"/>
          <a:ext cx="3448050" cy="938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2" name="Rovnice" r:id="rId3" imgW="1447560" imgH="393480" progId="Equation.3">
                  <p:embed/>
                </p:oleObj>
              </mc:Choice>
              <mc:Fallback>
                <p:oleObj name="Rovnice" r:id="rId3" imgW="1447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1628800"/>
                        <a:ext cx="3448050" cy="9382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8390229"/>
              </p:ext>
            </p:extLst>
          </p:nvPr>
        </p:nvGraphicFramePr>
        <p:xfrm>
          <a:off x="5203545" y="5877272"/>
          <a:ext cx="2119313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3" name="Rovnice" r:id="rId5" imgW="888840" imgH="215640" progId="Equation.3">
                  <p:embed/>
                </p:oleObj>
              </mc:Choice>
              <mc:Fallback>
                <p:oleObj name="Rovnice" r:id="rId5" imgW="88884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03545" y="5877272"/>
                        <a:ext cx="2119313" cy="514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860032" y="5229200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480212" y="5373216"/>
            <a:ext cx="16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0   1   2  3  4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884368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0391640"/>
              </p:ext>
            </p:extLst>
          </p:nvPr>
        </p:nvGraphicFramePr>
        <p:xfrm>
          <a:off x="7839075" y="5268913"/>
          <a:ext cx="314325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4" name="Rovnice" r:id="rId7" imgW="215640" imgH="393480" progId="Equation.3">
                  <p:embed/>
                </p:oleObj>
              </mc:Choice>
              <mc:Fallback>
                <p:oleObj name="Rovnice" r:id="rId7" imgW="21564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39075" y="5268913"/>
                        <a:ext cx="314325" cy="57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6588224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329646" y="4941168"/>
            <a:ext cx="2517155" cy="0"/>
          </a:xfrm>
          <a:prstGeom prst="straightConnector1">
            <a:avLst/>
          </a:prstGeom>
          <a:ln>
            <a:solidFill>
              <a:schemeClr val="tx1"/>
            </a:solidFill>
            <a:headEnd type="oval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6861997" y="4657823"/>
            <a:ext cx="108000" cy="108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6573224"/>
              </p:ext>
            </p:extLst>
          </p:nvPr>
        </p:nvGraphicFramePr>
        <p:xfrm>
          <a:off x="4600787" y="4785985"/>
          <a:ext cx="636588" cy="303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5" name="Rovnice" r:id="rId9" imgW="266400" imgH="126720" progId="Equation.3">
                  <p:embed/>
                </p:oleObj>
              </mc:Choice>
              <mc:Fallback>
                <p:oleObj name="Rovnice" r:id="rId9" imgW="26640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00787" y="4785985"/>
                        <a:ext cx="636588" cy="303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0795977"/>
              </p:ext>
            </p:extLst>
          </p:nvPr>
        </p:nvGraphicFramePr>
        <p:xfrm>
          <a:off x="8104188" y="4802188"/>
          <a:ext cx="363537" cy="30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6" name="Rovnice" r:id="rId11" imgW="152280" imgH="126720" progId="Equation.3">
                  <p:embed/>
                </p:oleObj>
              </mc:Choice>
              <mc:Fallback>
                <p:oleObj name="Rovnice" r:id="rId11" imgW="15228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04188" y="4802188"/>
                        <a:ext cx="363537" cy="303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874267"/>
              </p:ext>
            </p:extLst>
          </p:nvPr>
        </p:nvGraphicFramePr>
        <p:xfrm>
          <a:off x="611560" y="2636912"/>
          <a:ext cx="3840162" cy="93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7" name="Rovnice" r:id="rId13" imgW="1612800" imgH="393480" progId="Equation.3">
                  <p:embed/>
                </p:oleObj>
              </mc:Choice>
              <mc:Fallback>
                <p:oleObj name="Rovnice" r:id="rId13" imgW="1612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11560" y="2636912"/>
                        <a:ext cx="3840162" cy="9382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1171034"/>
              </p:ext>
            </p:extLst>
          </p:nvPr>
        </p:nvGraphicFramePr>
        <p:xfrm>
          <a:off x="395536" y="3645024"/>
          <a:ext cx="38703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8" name="Rovnice" r:id="rId15" imgW="1625400" imgH="215640" progId="Equation.3">
                  <p:embed/>
                </p:oleObj>
              </mc:Choice>
              <mc:Fallback>
                <p:oleObj name="Rovnice" r:id="rId15" imgW="16254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95536" y="3645024"/>
                        <a:ext cx="38703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2581749"/>
              </p:ext>
            </p:extLst>
          </p:nvPr>
        </p:nvGraphicFramePr>
        <p:xfrm>
          <a:off x="439738" y="4194175"/>
          <a:ext cx="3779837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79" name="Rovnice" r:id="rId17" imgW="1587240" imgH="177480" progId="Equation.3">
                  <p:embed/>
                </p:oleObj>
              </mc:Choice>
              <mc:Fallback>
                <p:oleObj name="Rovnice" r:id="rId17" imgW="158724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439738" y="4194175"/>
                        <a:ext cx="3779837" cy="423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1892057"/>
              </p:ext>
            </p:extLst>
          </p:nvPr>
        </p:nvGraphicFramePr>
        <p:xfrm>
          <a:off x="2339752" y="4661321"/>
          <a:ext cx="1179513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80" name="Rovnice" r:id="rId19" imgW="495000" imgH="177480" progId="Equation.3">
                  <p:embed/>
                </p:oleObj>
              </mc:Choice>
              <mc:Fallback>
                <p:oleObj name="Rovnice" r:id="rId19" imgW="49500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339752" y="4661321"/>
                        <a:ext cx="1179513" cy="423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2302"/>
              </p:ext>
            </p:extLst>
          </p:nvPr>
        </p:nvGraphicFramePr>
        <p:xfrm>
          <a:off x="2483768" y="5040635"/>
          <a:ext cx="1058863" cy="938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81" name="Rovnice" r:id="rId21" imgW="444240" imgH="393480" progId="Equation.3">
                  <p:embed/>
                </p:oleObj>
              </mc:Choice>
              <mc:Fallback>
                <p:oleObj name="Rovnice" r:id="rId21" imgW="4442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2483768" y="5040635"/>
                        <a:ext cx="1058863" cy="9382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35469" y="4500076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v </a:t>
            </a:r>
            <a:r>
              <a:rPr lang="cs-CZ" i="1" dirty="0" smtClean="0"/>
              <a:t>R</a:t>
            </a:r>
            <a:endParaRPr lang="cs-CZ" i="1" dirty="0"/>
          </a:p>
        </p:txBody>
      </p:sp>
      <p:sp>
        <p:nvSpPr>
          <p:cNvPr id="33" name="Ovál 32"/>
          <p:cNvSpPr/>
          <p:nvPr/>
        </p:nvSpPr>
        <p:spPr>
          <a:xfrm>
            <a:off x="7164288" y="4657823"/>
            <a:ext cx="108000" cy="108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425913" y="4657823"/>
            <a:ext cx="108000" cy="108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671947" y="4657823"/>
            <a:ext cx="108000" cy="1080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6909709" y="5153982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184557" y="5161744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459405" y="5170455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734254" y="5146221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732240" y="4500076"/>
            <a:ext cx="1152128" cy="357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6660232" y="4130744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v </a:t>
            </a:r>
            <a:r>
              <a:rPr lang="cs-CZ" i="1" dirty="0" smtClean="0"/>
              <a:t>N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55107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nerovnic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R</a:t>
            </a:r>
            <a:r>
              <a:rPr lang="cs-CZ" sz="2400" dirty="0" smtClean="0">
                <a:latin typeface="Arial" charset="0"/>
                <a:cs typeface="Arial" charset="0"/>
              </a:rPr>
              <a:t> řešte soustavu nerovnic: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4728813"/>
              </p:ext>
            </p:extLst>
          </p:nvPr>
        </p:nvGraphicFramePr>
        <p:xfrm>
          <a:off x="539552" y="1700808"/>
          <a:ext cx="2117725" cy="151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5" name="Rovnice" r:id="rId3" imgW="888840" imgH="634680" progId="Equation.3">
                  <p:embed/>
                </p:oleObj>
              </mc:Choice>
              <mc:Fallback>
                <p:oleObj name="Rovnice" r:id="rId3" imgW="888840" imgH="634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1700808"/>
                        <a:ext cx="2117725" cy="1514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7261970"/>
              </p:ext>
            </p:extLst>
          </p:nvPr>
        </p:nvGraphicFramePr>
        <p:xfrm>
          <a:off x="5934524" y="4938196"/>
          <a:ext cx="2058987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6" name="Rovnice" r:id="rId5" imgW="863280" imgH="431640" progId="Equation.3">
                  <p:embed/>
                </p:oleObj>
              </mc:Choice>
              <mc:Fallback>
                <p:oleObj name="Rovnice" r:id="rId5" imgW="86328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34524" y="4938196"/>
                        <a:ext cx="2058987" cy="102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1403648" y="5218221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429762" y="5391535"/>
            <a:ext cx="16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-1        0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4301195"/>
              </p:ext>
            </p:extLst>
          </p:nvPr>
        </p:nvGraphicFramePr>
        <p:xfrm>
          <a:off x="2761953" y="5291072"/>
          <a:ext cx="369887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7" name="Rovnice" r:id="rId7" imgW="253800" imgH="393480" progId="Equation.3">
                  <p:embed/>
                </p:oleObj>
              </mc:Choice>
              <mc:Fallback>
                <p:oleObj name="Rovnice" r:id="rId7" imgW="25380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61953" y="5291072"/>
                        <a:ext cx="369887" cy="57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3250629" y="508518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982837" y="4938196"/>
            <a:ext cx="2517155" cy="0"/>
          </a:xfrm>
          <a:prstGeom prst="straightConnector1">
            <a:avLst/>
          </a:prstGeom>
          <a:ln>
            <a:solidFill>
              <a:schemeClr val="tx1"/>
            </a:solidFill>
            <a:headEnd type="oval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4445992" y="4884196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4460200"/>
              </p:ext>
            </p:extLst>
          </p:nvPr>
        </p:nvGraphicFramePr>
        <p:xfrm>
          <a:off x="1092049" y="4800265"/>
          <a:ext cx="636588" cy="303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8" name="Rovnice" r:id="rId9" imgW="266400" imgH="126720" progId="Equation.3">
                  <p:embed/>
                </p:oleObj>
              </mc:Choice>
              <mc:Fallback>
                <p:oleObj name="Rovnice" r:id="rId9" imgW="26640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2049" y="4800265"/>
                        <a:ext cx="636588" cy="303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9459887"/>
              </p:ext>
            </p:extLst>
          </p:nvPr>
        </p:nvGraphicFramePr>
        <p:xfrm>
          <a:off x="4949019" y="4844928"/>
          <a:ext cx="363537" cy="30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9" name="Rovnice" r:id="rId11" imgW="152280" imgH="126720" progId="Equation.3">
                  <p:embed/>
                </p:oleObj>
              </mc:Choice>
              <mc:Fallback>
                <p:oleObj name="Rovnice" r:id="rId11" imgW="15228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9019" y="4844928"/>
                        <a:ext cx="363537" cy="303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6637468"/>
              </p:ext>
            </p:extLst>
          </p:nvPr>
        </p:nvGraphicFramePr>
        <p:xfrm>
          <a:off x="2960045" y="2564904"/>
          <a:ext cx="1865231" cy="13325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50" name="Rovnice" r:id="rId13" imgW="888840" imgH="634680" progId="Equation.3">
                  <p:embed/>
                </p:oleObj>
              </mc:Choice>
              <mc:Fallback>
                <p:oleObj name="Rovnice" r:id="rId13" imgW="888840" imgH="634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960045" y="2564904"/>
                        <a:ext cx="1865231" cy="13325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6" name="Přímá spojnice 35"/>
          <p:cNvCxnSpPr/>
          <p:nvPr/>
        </p:nvCxnSpPr>
        <p:spPr>
          <a:xfrm>
            <a:off x="2699792" y="513452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499992" y="5141083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116557" y="5139161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131840" y="1772816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řešíme každou nerovnici zvlášť</a:t>
            </a:r>
            <a:r>
              <a:rPr lang="cs-CZ" dirty="0" smtClean="0"/>
              <a:t>, řešením soustavy je </a:t>
            </a:r>
            <a:r>
              <a:rPr lang="cs-CZ" i="1" dirty="0" smtClean="0">
                <a:solidFill>
                  <a:srgbClr val="92D050"/>
                </a:solidFill>
              </a:rPr>
              <a:t>průnik řešení jednotlivých nerovnic</a:t>
            </a:r>
            <a:endParaRPr lang="cs-CZ" i="1" dirty="0">
              <a:solidFill>
                <a:srgbClr val="92D05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39552" y="3284984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5420417"/>
              </p:ext>
            </p:extLst>
          </p:nvPr>
        </p:nvGraphicFramePr>
        <p:xfrm>
          <a:off x="4894274" y="2564904"/>
          <a:ext cx="1784350" cy="1333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51" name="Rovnice" r:id="rId15" imgW="850680" imgH="634680" progId="Equation.3">
                  <p:embed/>
                </p:oleObj>
              </mc:Choice>
              <mc:Fallback>
                <p:oleObj name="Rovnice" r:id="rId15" imgW="850680" imgH="634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894274" y="2564904"/>
                        <a:ext cx="1784350" cy="1333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8379226"/>
              </p:ext>
            </p:extLst>
          </p:nvPr>
        </p:nvGraphicFramePr>
        <p:xfrm>
          <a:off x="6861997" y="2564904"/>
          <a:ext cx="1865313" cy="178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52" name="Rovnice" r:id="rId17" imgW="888840" imgH="850680" progId="Equation.3">
                  <p:embed/>
                </p:oleObj>
              </mc:Choice>
              <mc:Fallback>
                <p:oleObj name="Rovnice" r:id="rId17" imgW="888840" imgH="850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861997" y="2564904"/>
                        <a:ext cx="1865313" cy="1787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4326094" y="5395309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2620742" y="4653136"/>
            <a:ext cx="1983868" cy="108000"/>
            <a:chOff x="4604356" y="4599136"/>
            <a:chExt cx="1983868" cy="108000"/>
          </a:xfrm>
        </p:grpSpPr>
        <p:cxnSp>
          <p:nvCxnSpPr>
            <p:cNvPr id="45" name="Přímá spojnice se šipkou 44"/>
            <p:cNvCxnSpPr/>
            <p:nvPr/>
          </p:nvCxnSpPr>
          <p:spPr>
            <a:xfrm>
              <a:off x="4652392" y="4653136"/>
              <a:ext cx="1935832" cy="0"/>
            </a:xfrm>
            <a:prstGeom prst="straightConnector1">
              <a:avLst/>
            </a:prstGeom>
            <a:ln>
              <a:solidFill>
                <a:srgbClr val="00B0F0"/>
              </a:solidFill>
              <a:headEnd type="oval" w="lg" len="lg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vál 45"/>
            <p:cNvSpPr/>
            <p:nvPr/>
          </p:nvSpPr>
          <p:spPr>
            <a:xfrm>
              <a:off x="4604356" y="4599136"/>
              <a:ext cx="108000" cy="108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 rot="10800000">
            <a:off x="1160586" y="4545136"/>
            <a:ext cx="1983868" cy="108000"/>
            <a:chOff x="4604356" y="4599136"/>
            <a:chExt cx="1983868" cy="108000"/>
          </a:xfrm>
        </p:grpSpPr>
        <p:cxnSp>
          <p:nvCxnSpPr>
            <p:cNvPr id="48" name="Přímá spojnice se šipkou 47"/>
            <p:cNvCxnSpPr/>
            <p:nvPr/>
          </p:nvCxnSpPr>
          <p:spPr>
            <a:xfrm>
              <a:off x="4652392" y="4653136"/>
              <a:ext cx="1935832" cy="0"/>
            </a:xfrm>
            <a:prstGeom prst="straightConnector1">
              <a:avLst/>
            </a:prstGeom>
            <a:ln>
              <a:solidFill>
                <a:srgbClr val="C00000"/>
              </a:solidFill>
              <a:headEnd type="oval" w="lg" len="lg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Ovál 48"/>
            <p:cNvSpPr/>
            <p:nvPr/>
          </p:nvSpPr>
          <p:spPr>
            <a:xfrm>
              <a:off x="4604356" y="4599136"/>
              <a:ext cx="108000" cy="108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se šipkou 17"/>
          <p:cNvCxnSpPr/>
          <p:nvPr/>
        </p:nvCxnSpPr>
        <p:spPr>
          <a:xfrm>
            <a:off x="2620742" y="4365104"/>
            <a:ext cx="495815" cy="0"/>
          </a:xfrm>
          <a:prstGeom prst="straightConnector1">
            <a:avLst/>
          </a:prstGeom>
          <a:ln w="28575">
            <a:solidFill>
              <a:srgbClr val="92D050"/>
            </a:solidFill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vál 49"/>
          <p:cNvSpPr/>
          <p:nvPr/>
        </p:nvSpPr>
        <p:spPr>
          <a:xfrm rot="10800000">
            <a:off x="2560778" y="4308854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 rot="10800000">
            <a:off x="3062557" y="4311104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707904" y="3939522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86993" y="3958717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2.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81431" y="4308854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068101" y="4627109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93674" y="4419104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2.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740352" y="4362854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832412" y="2564904"/>
            <a:ext cx="0" cy="1743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6732240" y="2621154"/>
            <a:ext cx="0" cy="21399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04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nerovnic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R</a:t>
            </a:r>
            <a:r>
              <a:rPr lang="cs-CZ" sz="2400" dirty="0" smtClean="0">
                <a:latin typeface="Arial" charset="0"/>
                <a:cs typeface="Arial" charset="0"/>
              </a:rPr>
              <a:t> řešte soustavu nerovnic: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9606710"/>
              </p:ext>
            </p:extLst>
          </p:nvPr>
        </p:nvGraphicFramePr>
        <p:xfrm>
          <a:off x="449719" y="1772816"/>
          <a:ext cx="3357563" cy="42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2" name="Rovnice" r:id="rId3" imgW="1409400" imgH="177480" progId="Equation.3">
                  <p:embed/>
                </p:oleObj>
              </mc:Choice>
              <mc:Fallback>
                <p:oleObj name="Rovnice" r:id="rId3" imgW="140940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49719" y="1772816"/>
                        <a:ext cx="3357563" cy="423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8586713"/>
              </p:ext>
            </p:extLst>
          </p:nvPr>
        </p:nvGraphicFramePr>
        <p:xfrm>
          <a:off x="6223000" y="5149850"/>
          <a:ext cx="1482725" cy="604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3" name="Rovnice" r:id="rId5" imgW="622080" imgH="253800" progId="Equation.3">
                  <p:embed/>
                </p:oleObj>
              </mc:Choice>
              <mc:Fallback>
                <p:oleObj name="Rovnice" r:id="rId5" imgW="62208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3000" y="5149850"/>
                        <a:ext cx="1482725" cy="6048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1403648" y="5218221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429762" y="5391535"/>
            <a:ext cx="16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0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68778" y="506251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982837" y="4938196"/>
            <a:ext cx="2517155" cy="0"/>
          </a:xfrm>
          <a:prstGeom prst="straightConnector1">
            <a:avLst/>
          </a:prstGeom>
          <a:ln>
            <a:solidFill>
              <a:schemeClr val="tx1"/>
            </a:solidFill>
            <a:headEnd type="oval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9260444"/>
              </p:ext>
            </p:extLst>
          </p:nvPr>
        </p:nvGraphicFramePr>
        <p:xfrm>
          <a:off x="1092049" y="4800265"/>
          <a:ext cx="636588" cy="303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4" name="Rovnice" r:id="rId7" imgW="266400" imgH="126720" progId="Equation.3">
                  <p:embed/>
                </p:oleObj>
              </mc:Choice>
              <mc:Fallback>
                <p:oleObj name="Rovnice" r:id="rId7" imgW="26640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2049" y="4800265"/>
                        <a:ext cx="636588" cy="303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01642"/>
              </p:ext>
            </p:extLst>
          </p:nvPr>
        </p:nvGraphicFramePr>
        <p:xfrm>
          <a:off x="4949019" y="4844928"/>
          <a:ext cx="363537" cy="30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5" name="Rovnice" r:id="rId9" imgW="152280" imgH="126720" progId="Equation.3">
                  <p:embed/>
                </p:oleObj>
              </mc:Choice>
              <mc:Fallback>
                <p:oleObj name="Rovnice" r:id="rId9" imgW="152280" imgH="126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9019" y="4844928"/>
                        <a:ext cx="363537" cy="303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6" name="Přímá spojnice 35"/>
          <p:cNvCxnSpPr/>
          <p:nvPr/>
        </p:nvCxnSpPr>
        <p:spPr>
          <a:xfrm>
            <a:off x="3116556" y="5156495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499992" y="5141083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326094" y="5395309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044225" y="4678186"/>
            <a:ext cx="1983868" cy="108000"/>
            <a:chOff x="4604356" y="4599136"/>
            <a:chExt cx="1983868" cy="108000"/>
          </a:xfrm>
        </p:grpSpPr>
        <p:cxnSp>
          <p:nvCxnSpPr>
            <p:cNvPr id="45" name="Přímá spojnice se šipkou 44"/>
            <p:cNvCxnSpPr/>
            <p:nvPr/>
          </p:nvCxnSpPr>
          <p:spPr>
            <a:xfrm>
              <a:off x="4652392" y="4653136"/>
              <a:ext cx="1935832" cy="0"/>
            </a:xfrm>
            <a:prstGeom prst="straightConnector1">
              <a:avLst/>
            </a:prstGeom>
            <a:ln>
              <a:solidFill>
                <a:srgbClr val="00B0F0"/>
              </a:solidFill>
              <a:headEnd type="oval" w="lg" len="lg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vál 45"/>
            <p:cNvSpPr/>
            <p:nvPr/>
          </p:nvSpPr>
          <p:spPr>
            <a:xfrm>
              <a:off x="4604356" y="4599136"/>
              <a:ext cx="108000" cy="108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se šipkou 17"/>
          <p:cNvCxnSpPr/>
          <p:nvPr/>
        </p:nvCxnSpPr>
        <p:spPr>
          <a:xfrm>
            <a:off x="3092261" y="4401344"/>
            <a:ext cx="1407731" cy="0"/>
          </a:xfrm>
          <a:prstGeom prst="straightConnector1">
            <a:avLst/>
          </a:prstGeom>
          <a:ln w="28575">
            <a:solidFill>
              <a:srgbClr val="92D050"/>
            </a:solidFill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ál 50"/>
          <p:cNvSpPr/>
          <p:nvPr/>
        </p:nvSpPr>
        <p:spPr>
          <a:xfrm rot="10800000">
            <a:off x="3044225" y="4347344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832412" y="3429000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34034" y="3913280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2.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81431" y="4308854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068101" y="4627109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93674" y="4419104"/>
            <a:ext cx="50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2.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222" y="1836623"/>
            <a:ext cx="3818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přepíšeme do dvou nerovnic</a:t>
            </a:r>
            <a:endParaRPr lang="cs-CZ" dirty="0"/>
          </a:p>
        </p:txBody>
      </p:sp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325866"/>
              </p:ext>
            </p:extLst>
          </p:nvPr>
        </p:nvGraphicFramePr>
        <p:xfrm>
          <a:off x="1123668" y="2348880"/>
          <a:ext cx="2176462" cy="968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6" name="Rovnice" r:id="rId11" imgW="914400" imgH="406080" progId="Equation.3">
                  <p:embed/>
                </p:oleObj>
              </mc:Choice>
              <mc:Fallback>
                <p:oleObj name="Rovnice" r:id="rId11" imgW="914400" imgH="4060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123668" y="2348880"/>
                        <a:ext cx="2176462" cy="968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465282" y="2267744"/>
            <a:ext cx="35283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0587120"/>
              </p:ext>
            </p:extLst>
          </p:nvPr>
        </p:nvGraphicFramePr>
        <p:xfrm>
          <a:off x="6444208" y="2340000"/>
          <a:ext cx="2146300" cy="1512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7" name="Rovnice" r:id="rId13" imgW="901440" imgH="634680" progId="Equation.3">
                  <p:embed/>
                </p:oleObj>
              </mc:Choice>
              <mc:Fallback>
                <p:oleObj name="Rovnice" r:id="rId13" imgW="901440" imgH="6346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444208" y="2340000"/>
                        <a:ext cx="2146300" cy="15128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" name="Objekt 5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255763"/>
              </p:ext>
            </p:extLst>
          </p:nvPr>
        </p:nvGraphicFramePr>
        <p:xfrm>
          <a:off x="3947103" y="2348880"/>
          <a:ext cx="2176462" cy="968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8" name="Rovnice" r:id="rId15" imgW="914400" imgH="406080" progId="Equation.3">
                  <p:embed/>
                </p:oleObj>
              </mc:Choice>
              <mc:Fallback>
                <p:oleObj name="Rovnice" r:id="rId15" imgW="914400" imgH="4060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947103" y="2348880"/>
                        <a:ext cx="2176462" cy="968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" name="TextovéPole 52"/>
          <p:cNvSpPr txBox="1"/>
          <p:nvPr/>
        </p:nvSpPr>
        <p:spPr>
          <a:xfrm>
            <a:off x="2889217" y="5375950"/>
            <a:ext cx="811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87883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nerovnic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Cvičeni: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R</a:t>
            </a:r>
            <a:r>
              <a:rPr lang="cs-CZ" sz="2400" dirty="0" smtClean="0">
                <a:latin typeface="Arial" charset="0"/>
                <a:cs typeface="Arial" charset="0"/>
              </a:rPr>
              <a:t> řešte soustavu nerovnic: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4581031"/>
              </p:ext>
            </p:extLst>
          </p:nvPr>
        </p:nvGraphicFramePr>
        <p:xfrm>
          <a:off x="467544" y="2276872"/>
          <a:ext cx="3295650" cy="2452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8" name="Rovnice" r:id="rId3" imgW="1384200" imgH="1028520" progId="Equation.3">
                  <p:embed/>
                </p:oleObj>
              </mc:Choice>
              <mc:Fallback>
                <p:oleObj name="Rovnice" r:id="rId3" imgW="1384200" imgH="10285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7544" y="2276872"/>
                        <a:ext cx="3295650" cy="24526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4782480"/>
              </p:ext>
            </p:extLst>
          </p:nvPr>
        </p:nvGraphicFramePr>
        <p:xfrm>
          <a:off x="5652120" y="4005064"/>
          <a:ext cx="1804177" cy="863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9" name="Rovnice" r:id="rId5" imgW="901440" imgH="431640" progId="Equation.3">
                  <p:embed/>
                </p:oleObj>
              </mc:Choice>
              <mc:Fallback>
                <p:oleObj name="Rovnice" r:id="rId5" imgW="90144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52120" y="4005064"/>
                        <a:ext cx="1804177" cy="8639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3354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0462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nerovnic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 jednou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2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Cvičeni: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Řešte soustavu nerovnic v dané množině: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3850042"/>
              </p:ext>
            </p:extLst>
          </p:nvPr>
        </p:nvGraphicFramePr>
        <p:xfrm>
          <a:off x="395536" y="2492896"/>
          <a:ext cx="4987925" cy="193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2" name="Rovnice" r:id="rId3" imgW="2095200" imgH="812520" progId="Equation.3">
                  <p:embed/>
                </p:oleObj>
              </mc:Choice>
              <mc:Fallback>
                <p:oleObj name="Rovnice" r:id="rId3" imgW="2095200" imgH="8125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5536" y="2492896"/>
                        <a:ext cx="4987925" cy="1938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2" name="Přímá spojnice 11"/>
          <p:cNvCxnSpPr/>
          <p:nvPr/>
        </p:nvCxnSpPr>
        <p:spPr>
          <a:xfrm>
            <a:off x="6660232" y="52292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6393705"/>
              </p:ext>
            </p:extLst>
          </p:nvPr>
        </p:nvGraphicFramePr>
        <p:xfrm>
          <a:off x="5821238" y="5013300"/>
          <a:ext cx="1677988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3" name="Rovnice" r:id="rId5" imgW="838080" imgH="215640" progId="Equation.3">
                  <p:embed/>
                </p:oleObj>
              </mc:Choice>
              <mc:Fallback>
                <p:oleObj name="Rovnice" r:id="rId5" imgW="8380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821238" y="5013300"/>
                        <a:ext cx="1677988" cy="431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745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/>
              <a:t>MIKULČÁK, Jiří. </a:t>
            </a:r>
            <a:r>
              <a:rPr lang="cs-CZ" sz="1800" i="1" dirty="0"/>
              <a:t>Přehled učiva matematiky základní školy</a:t>
            </a:r>
            <a:r>
              <a:rPr lang="cs-CZ" sz="1800" dirty="0"/>
              <a:t>. 1. vyd. Praha: Státní pedagogické nakladatelství, 1993, 257 s. Pomocné knihy pro žáky (Státní pedagogické nakladatelství). ISBN 80-042-6357-7.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1800" dirty="0" smtClean="0"/>
              <a:t>JANEČEK</a:t>
            </a:r>
            <a:r>
              <a:rPr lang="cs-CZ" sz="1800" dirty="0"/>
              <a:t>, František. </a:t>
            </a:r>
            <a:r>
              <a:rPr lang="cs-CZ" sz="1800" i="1" dirty="0"/>
              <a:t>Výrazy, rovnice, nerovnice a jejich soustavy: sbírka úloh k </a:t>
            </a:r>
            <a:r>
              <a:rPr lang="cs-CZ" sz="1800" i="1" dirty="0" smtClean="0"/>
              <a:t>opakování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i="1" dirty="0" smtClean="0"/>
              <a:t>a </a:t>
            </a:r>
            <a:r>
              <a:rPr lang="cs-CZ" sz="1800" i="1" dirty="0"/>
              <a:t>procvičování učiva matematiky střední školy</a:t>
            </a:r>
            <a:r>
              <a:rPr lang="cs-CZ" sz="1800" dirty="0"/>
              <a:t>. 3. </a:t>
            </a:r>
            <a:r>
              <a:rPr lang="cs-CZ" sz="1800" dirty="0" err="1"/>
              <a:t>přeprac</a:t>
            </a:r>
            <a:r>
              <a:rPr lang="cs-CZ" sz="1800" dirty="0"/>
              <a:t>. vyd. Praha: Prometheus, 1995, 194 s. Pomocné knihy pro žáky (Prometheus). ISBN 80-719-6096-9.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609600" lvl="0" indent="-609600">
              <a:buNone/>
              <a:defRPr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>
                <a:latin typeface="Arial" charset="0"/>
                <a:cs typeface="Arial" charset="0"/>
              </a:rPr>
              <a:t>Lineární nerovnice s jednou neznámou, soustavy lineárních </a:t>
            </a:r>
            <a:r>
              <a:rPr lang="cs-CZ" sz="1800" dirty="0" smtClean="0">
                <a:latin typeface="Arial" charset="0"/>
                <a:cs typeface="Arial" charset="0"/>
              </a:rPr>
              <a:t>nerovnic</a:t>
            </a:r>
          </a:p>
          <a:p>
            <a:pPr marL="609600" lvl="0" indent="-609600">
              <a:spcBef>
                <a:spcPts val="0"/>
              </a:spcBef>
              <a:buNone/>
              <a:defRPr/>
            </a:pPr>
            <a:r>
              <a:rPr lang="cs-CZ" sz="1800" dirty="0" smtClean="0">
                <a:latin typeface="Arial" charset="0"/>
                <a:cs typeface="Arial" charset="0"/>
              </a:rPr>
              <a:t>s </a:t>
            </a:r>
            <a:r>
              <a:rPr lang="cs-CZ" sz="1800" dirty="0">
                <a:latin typeface="Arial" charset="0"/>
                <a:cs typeface="Arial" charset="0"/>
              </a:rPr>
              <a:t>jednou </a:t>
            </a:r>
            <a:r>
              <a:rPr lang="cs-CZ" sz="1800" dirty="0" smtClean="0">
                <a:latin typeface="Arial" charset="0"/>
                <a:cs typeface="Arial" charset="0"/>
              </a:rPr>
              <a:t>neznámou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2022</TotalTime>
  <Words>524</Words>
  <Application>Microsoft Office PowerPoint</Application>
  <PresentationFormat>Předvádění na obrazovce (4:3)</PresentationFormat>
  <Paragraphs>138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sady Office</vt:lpstr>
      <vt:lpstr>Rovnice</vt:lpstr>
      <vt:lpstr>Editor rovnic 3.0</vt:lpstr>
      <vt:lpstr>Obchodní akademie, Střední odborná škola  a Jazyková škola s právem státní jazykové zkoušky,  Hradec Králové</vt:lpstr>
      <vt:lpstr>Lineární nerovnice s jednou neznámou, soustavy lineárních nerovnic s jednou neznámou </vt:lpstr>
      <vt:lpstr>Lineární nerovnice s jednou neznámou</vt:lpstr>
      <vt:lpstr>Lineární nerovnice s jednou neznámou</vt:lpstr>
      <vt:lpstr>Lineární nerovnice s jednou neznámou</vt:lpstr>
      <vt:lpstr>Lineární nerovnice s jednou neznámou</vt:lpstr>
      <vt:lpstr>Lineární nerovnice s jednou neznámou</vt:lpstr>
      <vt:lpstr>Lineární nerovnice s jednou neznámou</vt:lpstr>
      <vt:lpstr>Lineární nerovnice s jednou neznámou</vt:lpstr>
      <vt:lpstr>Soustava lineárních nerovnic s jednou neznámou</vt:lpstr>
      <vt:lpstr>Soustava lineárních nerovnic s jednou neznámou</vt:lpstr>
      <vt:lpstr>Soustava lineárních nerovnic s jednou neznámou</vt:lpstr>
      <vt:lpstr>Soustava lineárních nerovnic s jednou neznámou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248</cp:revision>
  <dcterms:created xsi:type="dcterms:W3CDTF">2012-11-30T22:17:21Z</dcterms:created>
  <dcterms:modified xsi:type="dcterms:W3CDTF">2014-05-21T08:47:49Z</dcterms:modified>
</cp:coreProperties>
</file>