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60" r:id="rId4"/>
    <p:sldId id="261" r:id="rId5"/>
    <p:sldId id="269" r:id="rId6"/>
    <p:sldId id="270" r:id="rId7"/>
    <p:sldId id="271" r:id="rId8"/>
    <p:sldId id="273" r:id="rId9"/>
    <p:sldId id="267" r:id="rId10"/>
    <p:sldId id="275" r:id="rId11"/>
    <p:sldId id="276" r:id="rId12"/>
    <p:sldId id="277" r:id="rId13"/>
    <p:sldId id="272" r:id="rId14"/>
    <p:sldId id="257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84810" autoAdjust="0"/>
  </p:normalViewPr>
  <p:slideViewPr>
    <p:cSldViewPr>
      <p:cViewPr>
        <p:scale>
          <a:sx n="95" d="100"/>
          <a:sy n="95" d="100"/>
        </p:scale>
        <p:origin x="204" y="2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t>10.5.2013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10.5.2013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slide" Target="slide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image" Target="../media/image3.wmf"/><Relationship Id="rId7" Type="http://schemas.openxmlformats.org/officeDocument/2006/relationships/slide" Target="slide10.xm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slide" Target="slide9.xml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slide" Target="slide9.xml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12" Type="http://schemas.openxmlformats.org/officeDocument/2006/relationships/image" Target="../media/image93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5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5" Type="http://schemas.openxmlformats.org/officeDocument/2006/relationships/slide" Target="slide9.xml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Relationship Id="rId14" Type="http://schemas.openxmlformats.org/officeDocument/2006/relationships/image" Target="../media/image10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10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154565"/>
              </p:ext>
            </p:extLst>
          </p:nvPr>
        </p:nvGraphicFramePr>
        <p:xfrm>
          <a:off x="250825" y="2781300"/>
          <a:ext cx="8569325" cy="371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pPr marL="0"/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marL="0"/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VY_32_INOVACE_1_ROVNICE_08</a:t>
                      </a:r>
                    </a:p>
                    <a:p>
                      <a:pPr marL="0"/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Kvadratická rovnice neúplná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úplná I.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/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/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Rovnice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/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/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akademie, 1., 3.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/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/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březen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Početní řešení neúplné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kvadratické rovnice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ve vyšších ročnících k opakování učiva. Prezentace je určena jako podklad pro výklad v hodině,</a:t>
                      </a:r>
                    </a:p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ale i k samostudiu formou e-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learningu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Kvadratická rovnice neúplná a úplná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Kvadratická rovnice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(s neznámou </a:t>
                </a:r>
                <a:r>
                  <a:rPr lang="cs-CZ" sz="2400" i="1" dirty="0" smtClean="0"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) je každá rovnice, kterou lze ekvivalentními úpravami převést na tvar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cs typeface="Arial" pitchFamily="34" charset="0"/>
                  </a:rPr>
                  <a:t>	             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𝑎</m:t>
                    </m:r>
                    <m:sSup>
                      <m:sSupPr>
                        <m:ctrlPr>
                          <a:rPr lang="cs-CZ" sz="2800" i="1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800" i="1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𝑏𝑥</m:t>
                    </m:r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+</m:t>
                    </m:r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𝑐</m:t>
                    </m:r>
                    <m:r>
                      <a:rPr lang="cs-CZ" sz="2800" i="1">
                        <a:latin typeface="Cambria Math"/>
                        <a:cs typeface="Arial" pitchFamily="34" charset="0"/>
                      </a:rPr>
                      <m:t>=0 </m:t>
                    </m:r>
                  </m:oMath>
                </a14:m>
                <a:r>
                  <a:rPr lang="cs-CZ" sz="2400" dirty="0" smtClean="0">
                    <a:latin typeface="Bradley Hand ITC" pitchFamily="66" charset="0"/>
                    <a:cs typeface="Arial" pitchFamily="34" charset="0"/>
                  </a:rPr>
                  <a:t>	</a:t>
                </a:r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>
                  <a:buFont typeface="Arial" pitchFamily="34" charset="0"/>
                  <a:buChar char="•"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111" t="-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Čárový popisek 2 7"/>
          <p:cNvSpPr/>
          <p:nvPr/>
        </p:nvSpPr>
        <p:spPr>
          <a:xfrm>
            <a:off x="973876" y="4215434"/>
            <a:ext cx="1908212" cy="896888"/>
          </a:xfrm>
          <a:prstGeom prst="borderCallout2">
            <a:avLst>
              <a:gd name="adj1" fmla="val -8516"/>
              <a:gd name="adj2" fmla="val 49616"/>
              <a:gd name="adj3" fmla="val -26299"/>
              <a:gd name="adj4" fmla="val 38496"/>
              <a:gd name="adj5" fmla="val -105772"/>
              <a:gd name="adj6" fmla="val 75538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vadratický 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Čárový popisek 2 8"/>
          <p:cNvSpPr/>
          <p:nvPr/>
        </p:nvSpPr>
        <p:spPr>
          <a:xfrm>
            <a:off x="3511315" y="4240081"/>
            <a:ext cx="1908212" cy="896888"/>
          </a:xfrm>
          <a:prstGeom prst="borderCallout2">
            <a:avLst>
              <a:gd name="adj1" fmla="val 22306"/>
              <a:gd name="adj2" fmla="val -3318"/>
              <a:gd name="adj3" fmla="val 18750"/>
              <a:gd name="adj4" fmla="val -16667"/>
              <a:gd name="adj5" fmla="val -97472"/>
              <a:gd name="adj6" fmla="val -3584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ineární 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Čárový popisek 2 9"/>
          <p:cNvSpPr/>
          <p:nvPr/>
        </p:nvSpPr>
        <p:spPr>
          <a:xfrm>
            <a:off x="5993692" y="3933056"/>
            <a:ext cx="1908212" cy="896888"/>
          </a:xfrm>
          <a:prstGeom prst="borderCallout2">
            <a:avLst>
              <a:gd name="adj1" fmla="val 17565"/>
              <a:gd name="adj2" fmla="val -2761"/>
              <a:gd name="adj3" fmla="val 18750"/>
              <a:gd name="adj4" fmla="val -16667"/>
              <a:gd name="adj5" fmla="val -66650"/>
              <a:gd name="adj6" fmla="val -82148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bsolutní 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773048" y="2832479"/>
                <a:ext cx="30044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</a:rPr>
                        <m:t>𝑏</m:t>
                      </m:r>
                      <m:r>
                        <a:rPr lang="cs-CZ" sz="2800" b="0" i="1" smtClean="0">
                          <a:latin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latin typeface="Cambria Math"/>
                        </a:rPr>
                        <m:t> ∈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ℛ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, 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 ≠0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3048" y="2832479"/>
                <a:ext cx="3004412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ál 10"/>
          <p:cNvSpPr/>
          <p:nvPr/>
        </p:nvSpPr>
        <p:spPr>
          <a:xfrm>
            <a:off x="2369895" y="2744924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196883" y="2741442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959932" y="2770053"/>
            <a:ext cx="648072" cy="648072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Čárový popisek 2 13"/>
              <p:cNvSpPr/>
              <p:nvPr/>
            </p:nvSpPr>
            <p:spPr>
              <a:xfrm>
                <a:off x="6042742" y="4240310"/>
                <a:ext cx="2329094" cy="1420938"/>
              </a:xfrm>
              <a:prstGeom prst="borderCallout2">
                <a:avLst>
                  <a:gd name="adj1" fmla="val -7414"/>
                  <a:gd name="adj2" fmla="val 41866"/>
                  <a:gd name="adj3" fmla="val -42301"/>
                  <a:gd name="adj4" fmla="val 76841"/>
                  <a:gd name="adj5" fmla="val -62198"/>
                  <a:gd name="adj6" fmla="val 89215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ro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sz="2400" dirty="0"/>
              </a:p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bychom dostali lineární rovnici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4" name="Čárový popisek 2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2742" y="4240310"/>
                <a:ext cx="2329094" cy="1420938"/>
              </a:xfrm>
              <a:prstGeom prst="borderCallout2">
                <a:avLst>
                  <a:gd name="adj1" fmla="val -7414"/>
                  <a:gd name="adj2" fmla="val 41866"/>
                  <a:gd name="adj3" fmla="val -42301"/>
                  <a:gd name="adj4" fmla="val 76841"/>
                  <a:gd name="adj5" fmla="val -62198"/>
                  <a:gd name="adj6" fmla="val 89215"/>
                </a:avLst>
              </a:prstGeom>
              <a:blipFill rotWithShape="1">
                <a:blip r:embed="rId4"/>
                <a:stretch>
                  <a:fillRect l="-1295" r="-4663" b="-763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délník 15"/>
          <p:cNvSpPr/>
          <p:nvPr/>
        </p:nvSpPr>
        <p:spPr>
          <a:xfrm>
            <a:off x="2266311" y="2636912"/>
            <a:ext cx="2341693" cy="864096"/>
          </a:xfrm>
          <a:prstGeom prst="rect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Čárový popisek 2 16"/>
          <p:cNvSpPr/>
          <p:nvPr/>
        </p:nvSpPr>
        <p:spPr>
          <a:xfrm>
            <a:off x="1732511" y="5517232"/>
            <a:ext cx="3576815" cy="620934"/>
          </a:xfrm>
          <a:prstGeom prst="borderCallout2">
            <a:avLst>
              <a:gd name="adj1" fmla="val -7414"/>
              <a:gd name="adj2" fmla="val 41866"/>
              <a:gd name="adj3" fmla="val -59425"/>
              <a:gd name="adj4" fmla="val 35819"/>
              <a:gd name="adj5" fmla="val -331037"/>
              <a:gd name="adj6" fmla="val 34518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vadratický trojčlen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48064" y="2834272"/>
            <a:ext cx="780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,</a:t>
            </a:r>
            <a:r>
              <a:rPr lang="cs-CZ" sz="2400" dirty="0" smtClean="0"/>
              <a:t>kde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9616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animBg="1"/>
      <p:bldP spid="9" grpId="0" animBg="1"/>
      <p:bldP spid="10" grpId="0" animBg="1"/>
      <p:bldP spid="5" grpId="0"/>
      <p:bldP spid="11" grpId="0" animBg="1"/>
      <p:bldP spid="12" grpId="0" animBg="1"/>
      <p:bldP spid="13" grpId="0" animBg="1"/>
      <p:bldP spid="14" grpId="0" animBg="1"/>
      <p:bldP spid="14" grpId="1" animBg="1"/>
      <p:bldP spid="16" grpId="0" animBg="1"/>
      <p:bldP spid="17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Neúplná kvadratická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I.     Kvadratická rovnice bez absolutního členu</a:t>
                </a:r>
                <a:endParaRPr lang="cs-CZ" sz="24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			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Rovnici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převedeme na rovnici v součinovém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tvaru           </a:t>
                </a:r>
              </a:p>
              <a:p>
                <a:pPr marL="0" indent="0">
                  <a:buNone/>
                </a:pP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	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z dvojčlenu vytkneme </a:t>
                </a:r>
                <a:r>
                  <a:rPr lang="cs-CZ" sz="2400" i="1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x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Př.1</a:t>
                </a:r>
                <a:r>
                  <a:rPr lang="cs-CZ" sz="2400" b="1" dirty="0" smtClean="0"/>
                  <a:t> 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 smtClean="0"/>
                  <a:t>	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</a:rPr>
                      <m:t>5</m:t>
                    </m:r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+3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b="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>
            <a:off x="995525" y="2361972"/>
            <a:ext cx="72008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55345" y="1556792"/>
                <a:ext cx="465396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sz="2800" dirty="0" smtClean="0"/>
                  <a:t>, </a:t>
                </a:r>
                <a:r>
                  <a:rPr lang="cs-CZ" sz="2400" dirty="0" smtClean="0"/>
                  <a:t>kde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345" y="1556792"/>
                <a:ext cx="4653966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051720" y="2080012"/>
                <a:ext cx="4482253" cy="52322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+</m:t>
                      </m:r>
                      <m:r>
                        <a:rPr lang="cs-CZ" sz="2800" b="0" i="1" smtClean="0">
                          <a:latin typeface="Cambria Math"/>
                        </a:rPr>
                        <m:t>𝑏𝑥</m:t>
                      </m:r>
                      <m:r>
                        <a:rPr lang="cs-CZ" sz="2800" b="0" i="1" smtClean="0">
                          <a:latin typeface="Cambria Math"/>
                        </a:rPr>
                        <m:t>=0, </m:t>
                      </m:r>
                      <m:r>
                        <a:rPr lang="cs-CZ" sz="2800" b="0" i="1" smtClean="0"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≠0, 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i="1">
                          <a:latin typeface="Cambria Math"/>
                        </a:rPr>
                        <m:t>∈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ℛ</m:t>
                      </m:r>
                      <m:r>
                        <a:rPr lang="cs-CZ" sz="2800" b="0" i="0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720" y="2080012"/>
                <a:ext cx="448225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713643" y="4370056"/>
                <a:ext cx="26403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5</m:t>
                          </m:r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</a:rPr>
                            <m:t>+3</m:t>
                          </m:r>
                        </m:e>
                      </m:d>
                      <m:r>
                        <a:rPr lang="cs-CZ" sz="24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3643" y="4370056"/>
                <a:ext cx="2640371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554046" y="4931662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046" y="4931662"/>
                <a:ext cx="158417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522640" y="5362092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640" y="5362092"/>
                <a:ext cx="1584176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se šipkou 22"/>
          <p:cNvCxnSpPr/>
          <p:nvPr/>
        </p:nvCxnSpPr>
        <p:spPr>
          <a:xfrm>
            <a:off x="3864000" y="4801769"/>
            <a:ext cx="520635" cy="25978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2756840" y="4801769"/>
            <a:ext cx="393174" cy="20104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046809" y="4920211"/>
                <a:ext cx="22598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5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+3=0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6809" y="4920211"/>
                <a:ext cx="225982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174501" y="5017663"/>
                <a:ext cx="95391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4501" y="5017663"/>
                <a:ext cx="953913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384635" y="5164296"/>
                <a:ext cx="1584176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4635" y="5164296"/>
                <a:ext cx="1584176" cy="78380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790719" y="5733256"/>
                <a:ext cx="1920974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0,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719" y="5733256"/>
                <a:ext cx="1920974" cy="78617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se šipkou 33"/>
          <p:cNvCxnSpPr/>
          <p:nvPr/>
        </p:nvCxnSpPr>
        <p:spPr>
          <a:xfrm>
            <a:off x="833966" y="3429000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953427" y="6514660"/>
            <a:ext cx="1618573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lačítko akce: Vlastní 8">
            <a:hlinkClick r:id="rId12" action="ppaction://hlinksldjump" highlightClick="1"/>
          </p:cNvPr>
          <p:cNvSpPr/>
          <p:nvPr/>
        </p:nvSpPr>
        <p:spPr>
          <a:xfrm>
            <a:off x="6306637" y="5948100"/>
            <a:ext cx="1224136" cy="393089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zkouška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1649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5" grpId="0" animBg="1"/>
      <p:bldP spid="15" grpId="0"/>
      <p:bldP spid="16" grpId="0"/>
      <p:bldP spid="20" grpId="0"/>
      <p:bldP spid="27" grpId="0"/>
      <p:bldP spid="29" grpId="0"/>
      <p:bldP spid="30" grpId="0"/>
      <p:bldP spid="31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Př.2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Př.3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</a:rPr>
                      <m:t>3−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3−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+1</m:t>
                        </m:r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4−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Závěr: Kvadratická rovnice bez absolutního členu má vždy jeden kořen roven nule. Je-li navíc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</a:rPr>
                      <m:t>b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vyjde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=0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a číslo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0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se nazývá dvojnásobný kořen.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  <a:blipFill rotWithShape="1">
                <a:blip r:embed="rId2"/>
                <a:stretch>
                  <a:fillRect l="-1092" t="-900" b="-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620377" y="4077072"/>
                <a:ext cx="21399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</a:rPr>
                            <m:t>−3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377" y="4077072"/>
                <a:ext cx="2139925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53103" y="1340768"/>
                <a:ext cx="312488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4</m:t>
                    </m:r>
                  </m:oMath>
                </a14:m>
                <a:r>
                  <a:rPr lang="cs-CZ" sz="2400" dirty="0" smtClean="0"/>
                  <a:t> </a:t>
                </a:r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103" y="1340768"/>
                <a:ext cx="3124883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176274" y="980728"/>
                <a:ext cx="197676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274" y="980728"/>
                <a:ext cx="1976760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393196" y="2614493"/>
                <a:ext cx="52667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12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+3−4</m:t>
                          </m:r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3196" y="2614493"/>
                <a:ext cx="5266747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799577" y="1802433"/>
                <a:ext cx="164160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577" y="1802433"/>
                <a:ext cx="1641603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365093" y="3375359"/>
                <a:ext cx="25404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5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−15</m:t>
                      </m:r>
                      <m:r>
                        <a:rPr lang="cs-CZ" sz="2400" i="1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5093" y="3375359"/>
                <a:ext cx="2540401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599839" y="2995769"/>
                <a:ext cx="52667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</a:rPr>
                        <m:t>−12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−3+4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839" y="2995769"/>
                <a:ext cx="5266747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714590" y="3723301"/>
                <a:ext cx="20679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−3</m:t>
                      </m:r>
                      <m:r>
                        <a:rPr lang="cs-CZ" sz="2400" i="1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4590" y="3723301"/>
                <a:ext cx="206791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072853" y="4437112"/>
                <a:ext cx="312488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3</m:t>
                    </m:r>
                  </m:oMath>
                </a14:m>
                <a:r>
                  <a:rPr lang="cs-CZ" sz="2400" dirty="0" smtClean="0"/>
                  <a:t> </a:t>
                </a:r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853" y="4437112"/>
                <a:ext cx="3124883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3900856" y="2251259"/>
            <a:ext cx="1439043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865469" y="4797152"/>
                <a:ext cx="164160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0, 3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5469" y="4797152"/>
                <a:ext cx="1641603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Přímá spojnice 30"/>
          <p:cNvCxnSpPr/>
          <p:nvPr/>
        </p:nvCxnSpPr>
        <p:spPr>
          <a:xfrm>
            <a:off x="4966748" y="5258817"/>
            <a:ext cx="1439043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3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  <p:bldP spid="7" grpId="0"/>
      <p:bldP spid="11" grpId="0"/>
      <p:bldP spid="19" grpId="0"/>
      <p:bldP spid="21" grpId="0"/>
      <p:bldP spid="22" grpId="0"/>
      <p:bldP spid="26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Neúplná kvadratická rovnice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</p:spPr>
            <p:txBody>
              <a:bodyPr/>
              <a:lstStyle/>
              <a:p>
                <a:pPr marL="514350" indent="-514350">
                  <a:buAutoNum type="romanUcPeriod" startAt="2"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Kvadratická rovnice bez lineárního členu 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00B0F0"/>
                    </a:solidFill>
                    <a:latin typeface="Arial" pitchFamily="34" charset="0"/>
                    <a:cs typeface="Arial" pitchFamily="34" charset="0"/>
                  </a:rPr>
                  <a:t>      = ryze kvadratická rovnice</a:t>
                </a:r>
                <a:endParaRPr lang="cs-CZ" sz="2400" dirty="0">
                  <a:solidFill>
                    <a:srgbClr val="00B0F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			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Z rovnice vyjádříme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a obě strany rovnice odmocníme.</a:t>
                </a:r>
              </a:p>
              <a:p>
                <a:pPr marL="0" indent="0">
                  <a:buNone/>
                </a:pPr>
                <a:r>
                  <a:rPr lang="cs-CZ" sz="2400" b="1" dirty="0">
                    <a:latin typeface="Arial" pitchFamily="34" charset="0"/>
                    <a:cs typeface="Arial" pitchFamily="34" charset="0"/>
                  </a:rPr>
                  <a:t>Př.1</a:t>
                </a:r>
                <a:r>
                  <a:rPr lang="cs-CZ" sz="2400" b="1" dirty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−4</m:t>
                    </m:r>
                    <m:r>
                      <a:rPr lang="cs-CZ" sz="2400" i="1">
                        <a:latin typeface="Cambria Math"/>
                      </a:rPr>
                      <m:t>=0</m:t>
                    </m:r>
                  </m:oMath>
                </a14:m>
                <a:endParaRPr lang="cs-CZ" sz="2400" dirty="0"/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smtClean="0"/>
                  <a:t>	</a:t>
                </a:r>
                <a:endParaRPr lang="cs-CZ" sz="2400" b="0" dirty="0" smtClean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r>
                  <a:rPr lang="cs-CZ" sz="2400" dirty="0" smtClean="0"/>
                  <a:t>					</a:t>
                </a:r>
                <a:endParaRPr lang="cs-CZ" sz="24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984453"/>
                <a:ext cx="8301608" cy="5540891"/>
              </a:xfrm>
              <a:blipFill rotWithShape="1">
                <a:blip r:embed="rId2"/>
                <a:stretch>
                  <a:fillRect l="-1175" t="-7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>
            <a:off x="1043608" y="2852936"/>
            <a:ext cx="720080" cy="0"/>
          </a:xfrm>
          <a:prstGeom prst="straightConnector1">
            <a:avLst/>
          </a:prstGeom>
          <a:ln w="19050">
            <a:solidFill>
              <a:srgbClr val="00B0F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522640" y="2080012"/>
                <a:ext cx="45223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𝑎</m:t>
                    </m:r>
                    <m:sSup>
                      <m:sSup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𝑏𝑥</m:t>
                    </m:r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r>
                      <a:rPr lang="cs-CZ" sz="2800" b="0" i="1" smtClean="0">
                        <a:latin typeface="Cambria Math"/>
                      </a:rPr>
                      <m:t>𝑐</m:t>
                    </m:r>
                    <m:r>
                      <a:rPr lang="cs-CZ" sz="28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sz="2800" dirty="0" smtClean="0"/>
                  <a:t>, </a:t>
                </a:r>
                <a:r>
                  <a:rPr lang="cs-CZ" sz="2400" dirty="0" smtClean="0"/>
                  <a:t>kde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𝑏</m:t>
                    </m:r>
                    <m:r>
                      <a:rPr lang="cs-CZ" sz="2800" b="0" i="1" smtClean="0">
                        <a:latin typeface="Cambria Math"/>
                      </a:rPr>
                      <m:t>=0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2640" y="2080012"/>
                <a:ext cx="4522328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926973" y="2579585"/>
                <a:ext cx="4184607" cy="523220"/>
              </a:xfrm>
              <a:prstGeom prst="rect">
                <a:avLst/>
              </a:prstGeom>
              <a:noFill/>
              <a:ln>
                <a:solidFill>
                  <a:srgbClr val="00B0F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+</m:t>
                      </m:r>
                      <m:r>
                        <a:rPr lang="cs-CZ" sz="2800" b="0" i="1" smtClean="0"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latin typeface="Cambria Math"/>
                        </a:rPr>
                        <m:t>=0,</m:t>
                      </m:r>
                      <m:r>
                        <a:rPr lang="cs-CZ" sz="2800" i="1">
                          <a:latin typeface="Cambria Math"/>
                        </a:rPr>
                        <m:t>𝑎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≠0, 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𝑐</m:t>
                      </m:r>
                      <m:r>
                        <a:rPr lang="cs-CZ" sz="2800" i="1">
                          <a:latin typeface="Cambria Math"/>
                        </a:rPr>
                        <m:t>∈</m:t>
                      </m:r>
                      <m:r>
                        <a:rPr lang="cs-CZ" sz="2800" i="1">
                          <a:latin typeface="Cambria Math"/>
                          <a:ea typeface="Cambria Math"/>
                        </a:rPr>
                        <m:t>ℛ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6973" y="2579585"/>
                <a:ext cx="418460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723556" y="4012655"/>
                <a:ext cx="26403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3556" y="4012655"/>
                <a:ext cx="2640371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539757" y="5544295"/>
                <a:ext cx="35534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=−2</m:t>
                      </m:r>
                      <m:sSub>
                        <m:sSubPr>
                          <m:ctrlPr>
                            <a:rPr lang="cs-CZ" sz="24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     </m:t>
                          </m:r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b="0" i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9757" y="5544295"/>
                <a:ext cx="3553416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3381625" y="6005960"/>
                <a:ext cx="18696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−2,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2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1625" y="6005960"/>
                <a:ext cx="1869679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3507178" y="6467625"/>
            <a:ext cx="1618573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756840" y="4330434"/>
                <a:ext cx="2640371" cy="569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4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sz="2400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840" y="4330434"/>
                <a:ext cx="2640371" cy="56919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216261" y="4828827"/>
                <a:ext cx="16549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6261" y="4828827"/>
                <a:ext cx="1654959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143717" y="5164296"/>
                <a:ext cx="2105167" cy="477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±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717" y="5164296"/>
                <a:ext cx="2105167" cy="477888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/>
          <p:nvPr/>
        </p:nvCxnSpPr>
        <p:spPr>
          <a:xfrm>
            <a:off x="2661545" y="5099062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2637226" y="5417613"/>
            <a:ext cx="720080" cy="0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13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5" grpId="0" animBg="1"/>
      <p:bldP spid="15" grpId="0"/>
      <p:bldP spid="20" grpId="0"/>
      <p:bldP spid="31" grpId="0"/>
      <p:bldP spid="21" grpId="0"/>
      <p:bldP spid="22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  <a:ln>
                <a:prstDash val="dash"/>
              </a:ln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Př.2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rovnice:</a:t>
                </a:r>
                <a:r>
                  <a:rPr lang="cs-CZ" sz="2400" dirty="0"/>
                  <a:t>	</a:t>
                </a:r>
                <a:endParaRPr lang="cs-CZ" sz="24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25</m:t>
                        </m:r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−1</m:t>
                    </m:r>
                    <m:r>
                      <a:rPr lang="cs-CZ" sz="2400" i="1">
                        <a:latin typeface="Cambria Math"/>
                      </a:rPr>
                      <m:t>=0</m:t>
                    </m:r>
                  </m:oMath>
                </a14:m>
                <a:r>
                  <a:rPr lang="cs-CZ" sz="2400" dirty="0" smtClean="0"/>
                  <a:t>		a	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25</m:t>
                        </m:r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</m:t>
                    </m:r>
                    <m:r>
                      <a:rPr lang="cs-CZ" sz="2400" i="1">
                        <a:latin typeface="Cambria Math"/>
                      </a:rPr>
                      <m:t>1=0</m:t>
                    </m:r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  <a:blipFill rotWithShape="1">
                <a:blip r:embed="rId2"/>
                <a:stretch>
                  <a:fillRect l="-1092" t="-900"/>
                </a:stretch>
              </a:blipFill>
              <a:ln>
                <a:prstDash val="dash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988929" y="4960793"/>
                <a:ext cx="3645078" cy="616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8929" y="4960793"/>
                <a:ext cx="3645078" cy="61619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45797" y="1617021"/>
                <a:ext cx="15024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25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797" y="1617021"/>
                <a:ext cx="1502463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045606" y="5543937"/>
                <a:ext cx="1973424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</a:rPr>
                            <m:t>, 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606" y="5543937"/>
                <a:ext cx="1973424" cy="79675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4720298" y="3611882"/>
            <a:ext cx="1003830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157853" y="6340694"/>
            <a:ext cx="1757963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1014204" y="2124417"/>
                <a:ext cx="1332544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204" y="2124417"/>
                <a:ext cx="1332544" cy="7861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041070" y="2905140"/>
                <a:ext cx="1679883" cy="11835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 25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1070" y="2905140"/>
                <a:ext cx="1679883" cy="118352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157853" y="4166873"/>
                <a:ext cx="1592552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±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853" y="4166873"/>
                <a:ext cx="1592552" cy="7861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427984" y="1617021"/>
                <a:ext cx="17316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25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=−1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984" y="1617021"/>
                <a:ext cx="1731693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639742" y="3141027"/>
                <a:ext cx="125412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{ 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9742" y="3141027"/>
                <a:ext cx="1254126" cy="461665"/>
              </a:xfrm>
              <a:prstGeom prst="rect">
                <a:avLst/>
              </a:prstGeom>
              <a:blipFill rotWithShape="1">
                <a:blip r:embed="rId10"/>
                <a:stretch>
                  <a:fillRect r="-485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Čárový popisek 2 23"/>
              <p:cNvSpPr/>
              <p:nvPr/>
            </p:nvSpPr>
            <p:spPr>
              <a:xfrm>
                <a:off x="5899603" y="4159466"/>
                <a:ext cx="2157756" cy="1914540"/>
              </a:xfrm>
              <a:prstGeom prst="borderCallout2">
                <a:avLst>
                  <a:gd name="adj1" fmla="val -7414"/>
                  <a:gd name="adj2" fmla="val 41866"/>
                  <a:gd name="adj3" fmla="val -27258"/>
                  <a:gd name="adj4" fmla="val 22795"/>
                  <a:gd name="adj5" fmla="val -34286"/>
                  <a:gd name="adj6" fmla="val -4740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druhá mocnina je vždy nezáporné číslo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p>
                        <m:r>
                          <a:rPr lang="cs-CZ" sz="2400" i="1" smtClean="0"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i="1" smtClean="0">
                        <a:latin typeface="Cambria Math"/>
                        <a:ea typeface="Cambria Math"/>
                        <a:cs typeface="Arial" pitchFamily="34" charset="0"/>
                      </a:rPr>
                      <m:t>≥</m:t>
                    </m:r>
                    <m:r>
                      <a:rPr lang="cs-CZ" sz="2400" b="0" i="1" smtClean="0">
                        <a:latin typeface="Cambria Math"/>
                        <a:ea typeface="Cambria Math"/>
                        <a:cs typeface="Arial" pitchFamily="34" charset="0"/>
                      </a:rPr>
                      <m:t>0)</m:t>
                    </m:r>
                  </m:oMath>
                </a14:m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4" name="Čárový popisek 2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9603" y="4159466"/>
                <a:ext cx="2157756" cy="1914540"/>
              </a:xfrm>
              <a:prstGeom prst="borderCallout2">
                <a:avLst>
                  <a:gd name="adj1" fmla="val -7414"/>
                  <a:gd name="adj2" fmla="val 41866"/>
                  <a:gd name="adj3" fmla="val -27258"/>
                  <a:gd name="adj4" fmla="val 22795"/>
                  <a:gd name="adj5" fmla="val -34286"/>
                  <a:gd name="adj6" fmla="val -4740"/>
                </a:avLst>
              </a:prstGeom>
              <a:blipFill rotWithShape="1">
                <a:blip r:embed="rId11"/>
                <a:stretch>
                  <a:fillRect r="-4922" b="-5263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526427" y="2154144"/>
                <a:ext cx="1613070" cy="7861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427" y="2154144"/>
                <a:ext cx="1613070" cy="78617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566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  <p:bldP spid="11" grpId="0"/>
      <p:bldP spid="21" grpId="0"/>
      <p:bldP spid="16" grpId="0"/>
      <p:bldP spid="17" grpId="0"/>
      <p:bldP spid="18" grpId="0"/>
      <p:bldP spid="20" grpId="0"/>
      <p:bldP spid="23" grpId="0"/>
      <p:bldP spid="24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Př.3</a:t>
                </a:r>
                <a:r>
                  <a:rPr lang="cs-CZ" sz="2400" b="1" dirty="0" smtClean="0"/>
                  <a:t> 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:</a:t>
                </a:r>
                <a:r>
                  <a:rPr lang="cs-CZ" sz="2400" dirty="0"/>
                  <a:t>	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8=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7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+2</m:t>
                            </m:r>
                          </m:e>
                        </m:d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−28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2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Závěr: Ryze kvadratická rovnice má buď dva reálné kořeny, které tvoří dvojici opačných čísel, nebo nemá řešení v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rgbClr val="990033"/>
                        </a:solidFill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. Je-li navíc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</a:rPr>
                      <m:t>b</m:t>
                    </m:r>
                    <m:r>
                      <a:rPr lang="cs-CZ" sz="2400" i="1">
                        <a:solidFill>
                          <a:srgbClr val="990033"/>
                        </a:solidFill>
                        <a:latin typeface="Cambria Math"/>
                      </a:rPr>
                      <m:t>=0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vyjde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sSub>
                      <m:sSub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=0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a číslo 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Cambria Math" pitchFamily="18" charset="0"/>
                    <a:ea typeface="Cambria Math" pitchFamily="18" charset="0"/>
                    <a:cs typeface="Arial" pitchFamily="34" charset="0"/>
                  </a:rPr>
                  <a:t>0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se nazývá dvojnásobný kořen.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2906" y="572633"/>
                <a:ext cx="8367565" cy="6096727"/>
              </a:xfrm>
              <a:blipFill rotWithShape="1">
                <a:blip r:embed="rId2"/>
                <a:stretch>
                  <a:fillRect l="-1092" t="-900" b="-3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411760" y="980728"/>
                <a:ext cx="52667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</a:rPr>
                        <m:t>8</m:t>
                      </m:r>
                      <m:r>
                        <a:rPr lang="cs-CZ" sz="2400" b="0" i="1" smtClean="0">
                          <a:latin typeface="Cambria Math"/>
                        </a:rPr>
                        <m:t>=49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+28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+4−28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980728"/>
                <a:ext cx="5266747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019426" y="1340768"/>
                <a:ext cx="17336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</a:rPr>
                        <m:t>4</m:t>
                      </m:r>
                      <m:r>
                        <a:rPr lang="cs-CZ" sz="2400" b="0" i="1" smtClean="0">
                          <a:latin typeface="Cambria Math"/>
                        </a:rPr>
                        <m:t>=49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9426" y="1340768"/>
                <a:ext cx="173362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843808" y="1700808"/>
                <a:ext cx="1733629" cy="7824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49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700808"/>
                <a:ext cx="1733629" cy="78245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904344" y="2473510"/>
                <a:ext cx="1679883" cy="11835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 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49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4344" y="2473510"/>
                <a:ext cx="1679883" cy="118352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971964" y="3551369"/>
                <a:ext cx="1592551" cy="7848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±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1964" y="3551369"/>
                <a:ext cx="1592551" cy="78489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822207" y="4332737"/>
                <a:ext cx="3230626" cy="6152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/>
                  <a:t>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2207" y="4332737"/>
                <a:ext cx="3230626" cy="61523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012160" y="4153265"/>
                <a:ext cx="1973424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7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</a:rPr>
                            <m:t>, 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7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4153265"/>
                <a:ext cx="1973424" cy="79675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>
            <a:off x="6125202" y="5013176"/>
            <a:ext cx="1757963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705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9" grpId="0"/>
      <p:bldP spid="16" grpId="0"/>
      <p:bldP spid="17" grpId="0"/>
      <p:bldP spid="20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548680"/>
                <a:ext cx="8229600" cy="597666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Poznámka:</a:t>
                </a: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Ryze kvadratickou rovnici lze také řešit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rozkladem na součin pomocí vzorce </a:t>
                </a: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𝐴</m:t>
                          </m:r>
                        </m:e>
                        <m:sup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−</m:t>
                      </m:r>
                      <m:sSup>
                        <m:sSup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𝐵</m:t>
                          </m:r>
                        </m:e>
                        <m:sup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 </m:t>
                      </m:r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𝐴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𝐵</m:t>
                          </m:r>
                        </m:e>
                      </m:d>
                      <m:d>
                        <m:dPr>
                          <m:ctrlP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𝐴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</m:t>
                          </m:r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𝐵</m:t>
                          </m:r>
                        </m:e>
                      </m:d>
                    </m:oMath>
                  </m:oMathPara>
                </a14:m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např. 1) 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endParaRPr lang="cs-CZ" dirty="0" smtClean="0"/>
              </a:p>
              <a:p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např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. 2) 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548680"/>
                <a:ext cx="8229600" cy="5976664"/>
              </a:xfrm>
              <a:blipFill rotWithShape="1">
                <a:blip r:embed="rId2"/>
                <a:stretch>
                  <a:fillRect l="-1185" t="-7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631305" y="2564904"/>
                <a:ext cx="2232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−36=0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1305" y="2564904"/>
                <a:ext cx="2232248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907704" y="2950346"/>
                <a:ext cx="29439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+6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7704" y="2950346"/>
                <a:ext cx="2943944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 flipH="1">
            <a:off x="2374051" y="3384265"/>
            <a:ext cx="196587" cy="3279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537073" y="3368198"/>
            <a:ext cx="163453" cy="3439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439652" y="3861048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−6=0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9652" y="3861048"/>
                <a:ext cx="1584176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279377" y="3861047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+6=0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9377" y="3861047"/>
                <a:ext cx="158417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1500948" y="4221088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948" y="4221088"/>
                <a:ext cx="1584176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515307" y="4231916"/>
                <a:ext cx="158417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=−6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5307" y="4231916"/>
                <a:ext cx="1584176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2427934" y="4572080"/>
                <a:ext cx="18696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−6,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6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7934" y="4572080"/>
                <a:ext cx="1869679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502675" y="5373216"/>
                <a:ext cx="22322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+16=0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2675" y="5373216"/>
                <a:ext cx="2232248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699792" y="5815785"/>
                <a:ext cx="12541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{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}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5815785"/>
                <a:ext cx="1254125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Čárový popisek 2 17"/>
              <p:cNvSpPr/>
              <p:nvPr/>
            </p:nvSpPr>
            <p:spPr>
              <a:xfrm>
                <a:off x="5436096" y="5033745"/>
                <a:ext cx="2736304" cy="1353036"/>
              </a:xfrm>
              <a:prstGeom prst="borderCallout2">
                <a:avLst>
                  <a:gd name="adj1" fmla="val 87646"/>
                  <a:gd name="adj2" fmla="val -732"/>
                  <a:gd name="adj3" fmla="val 65574"/>
                  <a:gd name="adj4" fmla="val -27882"/>
                  <a:gd name="adj5" fmla="val 73399"/>
                  <a:gd name="adj6" fmla="val -57253"/>
                </a:avLst>
              </a:prstGeom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protože dvojčlen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𝐴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𝐵</m:t>
                        </m:r>
                      </m:e>
                      <m:sup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 nelze rozložit na součin 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Čárový popisek 2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5033745"/>
                <a:ext cx="2736304" cy="1353036"/>
              </a:xfrm>
              <a:prstGeom prst="borderCallout2">
                <a:avLst>
                  <a:gd name="adj1" fmla="val 87646"/>
                  <a:gd name="adj2" fmla="val -732"/>
                  <a:gd name="adj3" fmla="val 65574"/>
                  <a:gd name="adj4" fmla="val -27882"/>
                  <a:gd name="adj5" fmla="val 73399"/>
                  <a:gd name="adj6" fmla="val -57253"/>
                </a:avLst>
              </a:prstGeom>
              <a:blipFill rotWithShape="1">
                <a:blip r:embed="rId12"/>
                <a:stretch>
                  <a:fillRect r="-1387" b="-3540"/>
                </a:stretch>
              </a:blipFill>
              <a:ln>
                <a:solidFill>
                  <a:srgbClr val="990033"/>
                </a:solidFill>
                <a:headEnd type="none" w="med" len="med"/>
                <a:tailEnd type="triangl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894445" y="3915666"/>
                <a:ext cx="4852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∨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4445" y="3915666"/>
                <a:ext cx="485231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 flipV="1">
            <a:off x="2570656" y="5033745"/>
            <a:ext cx="1618039" cy="4524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812086" y="6277450"/>
            <a:ext cx="1003830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341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/>
              <a:t>Neúplná kvadratická rovnice</a:t>
            </a:r>
            <a:endParaRPr lang="cs-CZ" sz="2800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dirty="0" smtClean="0"/>
                  <a:t>Procvičování:</a:t>
                </a:r>
              </a:p>
              <a:p>
                <a:pPr marL="0" indent="0">
                  <a:buNone/>
                </a:pPr>
                <a:r>
                  <a:rPr lang="cs-CZ" sz="2400" dirty="0" smtClean="0"/>
                  <a:t>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</m:oMath>
                </a14:m>
                <a:r>
                  <a:rPr lang="cs-CZ" sz="2400" dirty="0" smtClean="0"/>
                  <a:t> a proveďte zkoušku:</a:t>
                </a:r>
              </a:p>
              <a:p>
                <a:pPr marL="457200" indent="-45720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0" smtClean="0">
                            <a:latin typeface="Cambria Math"/>
                          </a:rPr>
                          <m:t>3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x</m:t>
                        </m:r>
                      </m:e>
                      <m:sup>
                        <m:r>
                          <a:rPr lang="cs-CZ" sz="2400" b="0" i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=−2</m:t>
                    </m:r>
                    <m:r>
                      <m:rPr>
                        <m:sty m:val="p"/>
                      </m:rPr>
                      <a:rPr lang="cs-CZ" sz="2400" b="0" i="0" smtClean="0">
                        <a:latin typeface="Cambria Math"/>
                      </a:rPr>
                      <m:t>x</m:t>
                    </m:r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x</m:t>
                        </m:r>
                      </m:e>
                      <m:sup>
                        <m:r>
                          <a:rPr lang="cs-CZ" sz="2400" b="0" i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−2</m:t>
                    </m:r>
                    <m:r>
                      <a:rPr lang="cs-CZ" sz="2400" b="0" i="0">
                        <a:latin typeface="Cambria Math"/>
                      </a:rPr>
                      <m:t>=</m:t>
                    </m:r>
                    <m:r>
                      <a:rPr lang="cs-CZ" sz="2400" b="0" i="0" smtClean="0">
                        <a:latin typeface="Cambria Math"/>
                      </a:rPr>
                      <m:t>0</m:t>
                    </m:r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457200" indent="-457200">
                  <a:buFont typeface="+mj-lt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cs-CZ" sz="2400" b="0" i="0" smtClean="0">
                                <a:latin typeface="Cambria Math"/>
                              </a:rPr>
                              <m:t>x</m:t>
                            </m:r>
                            <m:r>
                              <a:rPr lang="cs-CZ" sz="2400" b="0" i="0" smtClean="0">
                                <a:latin typeface="Cambria Math"/>
                              </a:rPr>
                              <m:t>+3</m:t>
                            </m:r>
                          </m:e>
                        </m:d>
                      </m:e>
                      <m:sup>
                        <m:r>
                          <a:rPr lang="cs-CZ" sz="2400" b="0" i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cs-CZ" sz="2400" b="0" i="0">
                                <a:latin typeface="Cambria Math"/>
                              </a:rPr>
                              <m:t>x</m:t>
                            </m:r>
                            <m:r>
                              <a:rPr lang="cs-CZ" sz="2400" b="0" i="0">
                                <a:latin typeface="Cambria Math"/>
                              </a:rPr>
                              <m:t>+4</m:t>
                            </m:r>
                          </m:e>
                        </m:d>
                      </m:e>
                      <m:sup>
                        <m:r>
                          <a:rPr lang="cs-CZ" sz="2400" b="0" i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0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cs-CZ" sz="2400" b="0" i="0">
                                <a:latin typeface="Cambria Math"/>
                              </a:rPr>
                              <m:t>x</m:t>
                            </m:r>
                            <m:r>
                              <a:rPr lang="cs-CZ" sz="2400" b="0" i="0">
                                <a:latin typeface="Cambria Math"/>
                              </a:rPr>
                              <m:t>+5</m:t>
                            </m:r>
                          </m:e>
                        </m:d>
                      </m:e>
                      <m:sup>
                        <m:r>
                          <a:rPr lang="cs-CZ" sz="2400" b="0" i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268760"/>
                <a:ext cx="8229600" cy="4929411"/>
              </a:xfrm>
              <a:blipFill rotWithShape="1">
                <a:blip r:embed="rId2"/>
                <a:stretch>
                  <a:fillRect l="-1185" t="-9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611" y="1484784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06769" y="3917613"/>
                <a:ext cx="1922128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769" y="3917613"/>
                <a:ext cx="1922128" cy="79675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347864" y="4884915"/>
                <a:ext cx="2275045" cy="5339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7864" y="4884915"/>
                <a:ext cx="2275045" cy="5339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802697" y="5661248"/>
                <a:ext cx="187083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−4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697" y="5661248"/>
                <a:ext cx="1870832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606769" y="3975681"/>
            <a:ext cx="2275045" cy="68655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 1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14" name="Obdélník 13"/>
          <p:cNvSpPr/>
          <p:nvPr/>
        </p:nvSpPr>
        <p:spPr>
          <a:xfrm>
            <a:off x="3347864" y="4808603"/>
            <a:ext cx="2275045" cy="68655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 2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606769" y="5505636"/>
            <a:ext cx="2275045" cy="68655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Výsledek př. 3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16" name="Tlačítko akce: Vlastní 15">
            <a:hlinkClick r:id="rId7" action="ppaction://hlinksldjump" highlightClick="1"/>
          </p:cNvPr>
          <p:cNvSpPr/>
          <p:nvPr/>
        </p:nvSpPr>
        <p:spPr>
          <a:xfrm>
            <a:off x="6084168" y="3284984"/>
            <a:ext cx="1512168" cy="43204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Řešení př. 1)</a:t>
            </a:r>
            <a:endParaRPr lang="cs-CZ" sz="2000" dirty="0"/>
          </a:p>
        </p:txBody>
      </p:sp>
      <p:sp>
        <p:nvSpPr>
          <p:cNvPr id="18" name="Tlačítko akce: Vlastní 17">
            <a:hlinkClick r:id="rId8" action="ppaction://hlinksldjump" highlightClick="1"/>
          </p:cNvPr>
          <p:cNvSpPr/>
          <p:nvPr/>
        </p:nvSpPr>
        <p:spPr>
          <a:xfrm>
            <a:off x="6084168" y="3861048"/>
            <a:ext cx="1512168" cy="454943"/>
          </a:xfrm>
          <a:prstGeom prst="actionButtonBlank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Řešení př. 2)</a:t>
            </a:r>
            <a:endParaRPr lang="cs-CZ" sz="2000" dirty="0"/>
          </a:p>
        </p:txBody>
      </p:sp>
      <p:sp>
        <p:nvSpPr>
          <p:cNvPr id="19" name="Tlačítko akce: Vlastní 18">
            <a:hlinkClick r:id="rId9" action="ppaction://hlinksldjump" highlightClick="1"/>
          </p:cNvPr>
          <p:cNvSpPr/>
          <p:nvPr/>
        </p:nvSpPr>
        <p:spPr>
          <a:xfrm>
            <a:off x="6084168" y="4581128"/>
            <a:ext cx="1512168" cy="432048"/>
          </a:xfrm>
          <a:prstGeom prst="actionButtonBlank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Řešení př. 3)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7765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69026E-6 L 0.23855 -0.0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2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44 0.00092 L -0.28177 0.00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89 4.01804E-6 L 0.28577 0.0041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44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Řešení: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Př.1)	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 :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3</m:t>
                        </m:r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>
                        <a:latin typeface="Cambria Math"/>
                      </a:rPr>
                      <m:t>=</m:t>
                    </m:r>
                    <m:r>
                      <a:rPr lang="cs-CZ" sz="2400" i="1">
                        <a:latin typeface="Cambria Math"/>
                      </a:rPr>
                      <m:t>−2</m:t>
                    </m:r>
                    <m:r>
                      <a:rPr lang="cs-CZ" sz="2400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sz="2400" i="1" dirty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err="1" smtClean="0">
                    <a:latin typeface="Arial" pitchFamily="34" charset="0"/>
                    <a:cs typeface="Arial" pitchFamily="34" charset="0"/>
                  </a:rPr>
                  <a:t>Zk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.: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  <a:blipFill rotWithShape="1">
                <a:blip r:embed="rId2"/>
                <a:stretch>
                  <a:fillRect l="-1092" t="-7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53103" y="2192788"/>
                <a:ext cx="3607199" cy="6146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103" y="2192788"/>
                <a:ext cx="3607199" cy="61465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739033" y="1844824"/>
                <a:ext cx="214667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+2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9033" y="1844824"/>
                <a:ext cx="2146678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199678" y="2636912"/>
                <a:ext cx="1922128" cy="7967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678" y="2636912"/>
                <a:ext cx="1922128" cy="79675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3228712" y="3433669"/>
            <a:ext cx="1738036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599839" y="1390835"/>
                <a:ext cx="20679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+2</m:t>
                      </m:r>
                      <m:r>
                        <a:rPr lang="cs-CZ" sz="2400" i="1">
                          <a:latin typeface="Cambria Math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839" y="1390835"/>
                <a:ext cx="206791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17189" y="3933056"/>
                <a:ext cx="261603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89" y="3933056"/>
                <a:ext cx="2616035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183628" y="3933055"/>
                <a:ext cx="262758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=−2∙0=0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628" y="3933055"/>
                <a:ext cx="2627582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868144" y="3928760"/>
                <a:ext cx="18128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8144" y="3928760"/>
                <a:ext cx="1812870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3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90800" y="4410594"/>
                <a:ext cx="4924606" cy="9951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=3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i="1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sz="2400" i="1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3</m:t>
                      </m:r>
                      <m:r>
                        <a:rPr lang="cs-CZ" sz="240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800" y="4410594"/>
                <a:ext cx="4924606" cy="99514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764150" y="5301208"/>
                <a:ext cx="3903605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4150" y="5301208"/>
                <a:ext cx="3903605" cy="92217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966748" y="5329605"/>
                <a:ext cx="2880320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748" y="5329605"/>
                <a:ext cx="2880320" cy="92217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lačítko akce: Návrat 8">
            <a:hlinkClick r:id="rId13" action="ppaction://hlinksldjump" highlightClick="1"/>
          </p:cNvPr>
          <p:cNvSpPr/>
          <p:nvPr/>
        </p:nvSpPr>
        <p:spPr>
          <a:xfrm>
            <a:off x="7452320" y="980728"/>
            <a:ext cx="504056" cy="504056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45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  <p:bldP spid="11" grpId="0"/>
      <p:bldP spid="21" grpId="0"/>
      <p:bldP spid="16" grpId="0"/>
      <p:bldP spid="5" grpId="0"/>
      <p:bldP spid="20" grpId="0"/>
      <p:bldP spid="23" grpId="0"/>
      <p:bldP spid="24" grpId="0"/>
      <p:bldP spid="25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Řešení: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Př.2)	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 :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−2</m:t>
                    </m:r>
                    <m:r>
                      <a:rPr lang="cs-CZ" sz="2400">
                        <a:latin typeface="Cambria Math"/>
                      </a:rPr>
                      <m:t>=</m:t>
                    </m:r>
                    <m:r>
                      <a:rPr lang="cs-CZ" sz="2400" b="0" i="0" smtClean="0">
                        <a:latin typeface="Cambria Math"/>
                      </a:rPr>
                      <m:t>0</m:t>
                    </m:r>
                  </m:oMath>
                </a14:m>
                <a:endParaRPr lang="cs-CZ" sz="2400" i="1" dirty="0">
                  <a:latin typeface="Cambria Math"/>
                </a:endParaRPr>
              </a:p>
              <a:p>
                <a:pPr marL="0" indent="0">
                  <a:buNone/>
                </a:pPr>
                <a:endParaRPr lang="cs-CZ" sz="2400" dirty="0"/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err="1" smtClean="0">
                    <a:latin typeface="Arial" pitchFamily="34" charset="0"/>
                    <a:cs typeface="Arial" pitchFamily="34" charset="0"/>
                  </a:rPr>
                  <a:t>Zk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.: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  <a:blipFill rotWithShape="1">
                <a:blip r:embed="rId2"/>
                <a:stretch>
                  <a:fillRect l="-1092" t="-7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53103" y="2192788"/>
                <a:ext cx="4083193" cy="4976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cs-CZ" sz="2400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sz="24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3103" y="2192788"/>
                <a:ext cx="4083193" cy="497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131525" y="1844822"/>
                <a:ext cx="1743362" cy="5299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ra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525" y="1844822"/>
                <a:ext cx="1743362" cy="52995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199678" y="2636912"/>
                <a:ext cx="2275045" cy="5339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  <m:r>
                            <a:rPr lang="cs-CZ" sz="2400" b="0" i="1" smtClean="0">
                              <a:latin typeface="Cambria Math"/>
                            </a:rPr>
                            <m:t>,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678" y="2636912"/>
                <a:ext cx="2275045" cy="5339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3304856" y="3170841"/>
            <a:ext cx="1987224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873789" y="1390835"/>
                <a:ext cx="20679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</a:rPr>
                        <m:t>=</m:t>
                      </m:r>
                      <m:r>
                        <a:rPr lang="cs-CZ" sz="2400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3789" y="1390835"/>
                <a:ext cx="2067916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273902" y="3335164"/>
                <a:ext cx="5314322" cy="6077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−</m:t>
                              </m:r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=2−2=0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3902" y="3335164"/>
                <a:ext cx="5314322" cy="60779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475656" y="3952862"/>
                <a:ext cx="2001099" cy="534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952862"/>
                <a:ext cx="2001099" cy="53482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779912" y="3928760"/>
                <a:ext cx="3312368" cy="534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928760"/>
                <a:ext cx="3312368" cy="53482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346045" y="4725144"/>
                <a:ext cx="5314322" cy="6077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ad>
                                <m:radPr>
                                  <m:degHide m:val="on"/>
                                  <m:ctrlPr>
                                    <a:rPr lang="cs-CZ" sz="2400" i="1">
                                      <a:latin typeface="Cambria Math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cs-CZ" sz="2400" i="1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</m:rad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=2−2=0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6045" y="4725144"/>
                <a:ext cx="5314322" cy="60779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785678" y="5338474"/>
                <a:ext cx="2001099" cy="534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5678" y="5338474"/>
                <a:ext cx="2001099" cy="53482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818539" y="5332939"/>
                <a:ext cx="3312368" cy="5348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ad>
                            <m:radPr>
                              <m:degHide m:val="on"/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2</m:t>
                              </m:r>
                            </m:e>
                          </m:ra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8539" y="5332939"/>
                <a:ext cx="3312368" cy="53482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lačítko akce: Návrat 8">
            <a:hlinkClick r:id="rId13" action="ppaction://hlinksldjump" highlightClick="1"/>
          </p:cNvPr>
          <p:cNvSpPr/>
          <p:nvPr/>
        </p:nvSpPr>
        <p:spPr>
          <a:xfrm>
            <a:off x="7596336" y="1052735"/>
            <a:ext cx="504056" cy="504057"/>
          </a:xfrm>
          <a:prstGeom prst="actionButtonRetur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29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  <p:bldP spid="11" grpId="0"/>
      <p:bldP spid="21" grpId="0"/>
      <p:bldP spid="16" grpId="0"/>
      <p:bldP spid="5" grpId="0"/>
      <p:bldP spid="20" grpId="0"/>
      <p:bldP spid="23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/>
          <a:lstStyle/>
          <a:p>
            <a:pPr algn="l"/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Řešení:</a:t>
                </a:r>
              </a:p>
              <a:p>
                <a:pPr marL="0" indent="0">
                  <a:buNone/>
                </a:pPr>
                <a:r>
                  <a:rPr lang="cs-CZ" sz="2400" b="1" dirty="0" smtClean="0">
                    <a:latin typeface="Arial" pitchFamily="34" charset="0"/>
                    <a:cs typeface="Arial" pitchFamily="34" charset="0"/>
                  </a:rPr>
                  <a:t>Př.3)	</a:t>
                </a:r>
                <a:r>
                  <a:rPr lang="cs-CZ" sz="2400" dirty="0">
                    <a:latin typeface="Arial" pitchFamily="34" charset="0"/>
                    <a:cs typeface="Arial" pitchFamily="34" charset="0"/>
                  </a:rPr>
                  <a:t> Řešte v 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  <a:ea typeface="Cambria Math"/>
                      </a:rPr>
                      <m:t>ℛ</m:t>
                    </m:r>
                    <m:r>
                      <a:rPr lang="cs-CZ" sz="2400" i="1">
                        <a:latin typeface="Cambria Math"/>
                        <a:ea typeface="Cambria Math"/>
                      </a:rPr>
                      <m:t> :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i="1">
                                <a:latin typeface="Cambria Math"/>
                              </a:rPr>
                              <m:t>+3</m:t>
                            </m:r>
                          </m:e>
                        </m:d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i="1">
                                <a:latin typeface="Cambria Math"/>
                              </a:rPr>
                              <m:t>+4</m:t>
                            </m:r>
                          </m:e>
                        </m:d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i="1">
                                <a:latin typeface="Cambria Math"/>
                              </a:rPr>
                              <m:t>+5</m:t>
                            </m:r>
                          </m:e>
                        </m:d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dirty="0" err="1" smtClean="0">
                    <a:latin typeface="Arial" pitchFamily="34" charset="0"/>
                    <a:cs typeface="Arial" pitchFamily="34" charset="0"/>
                  </a:rPr>
                  <a:t>Zk</a:t>
                </a:r>
                <a:r>
                  <a:rPr lang="cs-CZ" sz="2400" dirty="0" smtClean="0">
                    <a:latin typeface="Arial" pitchFamily="34" charset="0"/>
                    <a:cs typeface="Arial" pitchFamily="34" charset="0"/>
                  </a:rPr>
                  <a:t>.:</a:t>
                </a:r>
                <a:endParaRPr lang="cs-CZ" sz="2400" dirty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10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1560" y="385305"/>
                <a:ext cx="8367565" cy="6096727"/>
              </a:xfrm>
              <a:blipFill rotWithShape="1">
                <a:blip r:embed="rId2"/>
                <a:stretch>
                  <a:fillRect l="-1092" t="-7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536268" y="2977656"/>
                <a:ext cx="36071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dirty="0" smtClean="0"/>
                  <a:t>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i="1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−4</m:t>
                    </m:r>
                  </m:oMath>
                </a14:m>
                <a:r>
                  <a:rPr lang="cs-CZ" sz="2400" dirty="0" smtClean="0"/>
                  <a:t> </a:t>
                </a:r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6268" y="2977656"/>
                <a:ext cx="3607199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67755" y="2636912"/>
                <a:ext cx="197676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+4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7755" y="2636912"/>
                <a:ext cx="1976760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852451" y="3362835"/>
                <a:ext cx="187083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</a:rPr>
                        <m:t>𝒦</m:t>
                      </m:r>
                      <m:r>
                        <a:rPr lang="cs-CZ" sz="24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0, −4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2451" y="3362835"/>
                <a:ext cx="1870832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/>
          <p:cNvCxnSpPr/>
          <p:nvPr/>
        </p:nvCxnSpPr>
        <p:spPr>
          <a:xfrm>
            <a:off x="4918849" y="3821633"/>
            <a:ext cx="1738036" cy="0"/>
          </a:xfrm>
          <a:prstGeom prst="line">
            <a:avLst/>
          </a:prstGeom>
          <a:ln w="38100" cmpd="dbl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118688" y="1268759"/>
                <a:ext cx="67814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+6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+9+</m:t>
                    </m:r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</a:rPr>
                      <m:t>8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+16</m:t>
                    </m:r>
                    <m:r>
                      <a:rPr lang="cs-CZ" sz="2400" i="1">
                        <a:latin typeface="Cambria Math"/>
                      </a:rPr>
                      <m:t>=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</a:rPr>
                      <m:t>10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+25</m:t>
                    </m:r>
                  </m:oMath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8688" y="1268759"/>
                <a:ext cx="6781421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17188" y="3933056"/>
                <a:ext cx="6071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0+3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latin typeface="Cambria Math"/>
                                </a:rPr>
                                <m:t>0+</m:t>
                              </m:r>
                              <m:r>
                                <a:rPr lang="cs-CZ" sz="2400" b="0" i="1" smtClean="0">
                                  <a:latin typeface="Cambria Math"/>
                                </a:rPr>
                                <m:t>4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=9+16=25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88" y="3933056"/>
                <a:ext cx="607103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11560" y="4394720"/>
                <a:ext cx="32388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0+5</m:t>
                              </m:r>
                            </m:e>
                          </m:d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=25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394720"/>
                <a:ext cx="323889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499992" y="4394721"/>
                <a:ext cx="18128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4394721"/>
                <a:ext cx="1812870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11560" y="5296885"/>
                <a:ext cx="64032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−4</m:t>
                              </m:r>
                              <m:r>
                                <a:rPr lang="cs-CZ" sz="2400" i="1">
                                  <a:latin typeface="Cambria Math"/>
                                </a:rPr>
                                <m:t>+3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−4</m:t>
                              </m:r>
                              <m:r>
                                <a:rPr lang="cs-CZ" sz="2400" i="1">
                                  <a:latin typeface="Cambria Math"/>
                                </a:rPr>
                                <m:t>+4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=1+0=1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296885"/>
                <a:ext cx="640323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73843" y="5762873"/>
                <a:ext cx="39036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400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4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  <m:r>
                                <a:rPr lang="cs-CZ" sz="2400" i="1">
                                  <a:latin typeface="Cambria Math"/>
                                  <a:ea typeface="Cambria Math"/>
                                </a:rPr>
                                <m:t>+5</m:t>
                              </m:r>
                            </m:e>
                          </m:d>
                        </m:e>
                        <m:sup>
                          <m:r>
                            <a:rPr lang="cs-CZ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843" y="5762873"/>
                <a:ext cx="3903605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630463" y="5762872"/>
                <a:ext cx="260480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r>
                        <a:rPr lang="cs-CZ" sz="24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</a:rPr>
                            <m:t>4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0463" y="5762872"/>
                <a:ext cx="2604801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707904" y="1744688"/>
                <a:ext cx="45498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+14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+25</m:t>
                    </m:r>
                    <m:r>
                      <a:rPr lang="cs-CZ" sz="240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i="1">
                        <a:latin typeface="Cambria Math"/>
                      </a:rPr>
                      <m:t>+</m:t>
                    </m:r>
                    <m:r>
                      <a:rPr lang="cs-CZ" sz="2400" b="0" i="1" smtClean="0">
                        <a:latin typeface="Cambria Math"/>
                      </a:rPr>
                      <m:t>10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</a:rPr>
                      <m:t>+25</m:t>
                    </m:r>
                  </m:oMath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7904" y="1744688"/>
                <a:ext cx="4549884" cy="461665"/>
              </a:xfrm>
              <a:prstGeom prst="rect">
                <a:avLst/>
              </a:prstGeom>
              <a:blipFill rotWithShape="1">
                <a:blip r:embed="rId13"/>
                <a:stretch>
                  <a:fillRect l="-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788024" y="2224342"/>
                <a:ext cx="18637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+4</m:t>
                    </m:r>
                    <m:r>
                      <a:rPr lang="cs-CZ" sz="2400" i="1">
                        <a:latin typeface="Cambria Math"/>
                      </a:rPr>
                      <m:t>𝑥</m:t>
                    </m:r>
                    <m:r>
                      <a:rPr lang="cs-CZ" sz="240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</a:rPr>
                      <m:t>0</m:t>
                    </m:r>
                  </m:oMath>
                </a14:m>
                <a:endParaRPr lang="cs-CZ" sz="24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2224342"/>
                <a:ext cx="1863777" cy="46166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lačítko akce: Návrat 3">
            <a:hlinkClick r:id="rId15" action="ppaction://hlinksldjump" highlightClick="1"/>
          </p:cNvPr>
          <p:cNvSpPr/>
          <p:nvPr/>
        </p:nvSpPr>
        <p:spPr>
          <a:xfrm>
            <a:off x="7812360" y="764704"/>
            <a:ext cx="504056" cy="504055"/>
          </a:xfrm>
          <a:prstGeom prst="actionButtonRetur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45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  <p:bldP spid="11" grpId="0"/>
      <p:bldP spid="21" grpId="0"/>
      <p:bldP spid="16" grpId="0"/>
      <p:bldP spid="5" grpId="0"/>
      <p:bldP spid="20" grpId="0"/>
      <p:bldP spid="23" grpId="0"/>
      <p:bldP spid="24" grpId="0"/>
      <p:bldP spid="25" grpId="0"/>
      <p:bldP spid="27" grpId="0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4360" y="692696"/>
            <a:ext cx="8229600" cy="45719"/>
          </a:xfrm>
        </p:spPr>
        <p:txBody>
          <a:bodyPr/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 txBox="1">
                <a:spLocks noGrp="1"/>
              </p:cNvSpPr>
              <p:nvPr>
                <p:ph idx="1"/>
              </p:nvPr>
            </p:nvSpPr>
            <p:spPr>
              <a:xfrm>
                <a:off x="170785" y="1029796"/>
                <a:ext cx="8496944" cy="71202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buNone/>
                </a:pPr>
                <a:endParaRPr lang="cs-CZ" sz="2400" b="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r>
                  <a:rPr lang="cs-CZ" sz="2400" b="0" dirty="0" err="1" smtClean="0">
                    <a:latin typeface="Arial" pitchFamily="34" charset="0"/>
                    <a:cs typeface="Arial" pitchFamily="34" charset="0"/>
                  </a:rPr>
                  <a:t>Zk</a:t>
                </a:r>
                <a:r>
                  <a:rPr lang="cs-CZ" sz="2400" b="0" dirty="0" smtClean="0">
                    <a:latin typeface="Arial" pitchFamily="34" charset="0"/>
                    <a:cs typeface="Arial" pitchFamily="34" charset="0"/>
                  </a:rPr>
                  <a:t>.: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𝐿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=5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+3∙0=0</m:t>
                      </m:r>
                    </m:oMath>
                  </m:oMathPara>
                </a14:m>
                <a:endParaRPr lang="cs-CZ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𝑃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r>
                  <a:rPr lang="cs-CZ" sz="2400" b="0" dirty="0" smtClean="0">
                    <a:ea typeface="Cambria Math"/>
                  </a:rPr>
                  <a:t>		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𝐿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0</m:t>
                        </m:r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𝑃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(0)</m:t>
                    </m:r>
                  </m:oMath>
                </a14:m>
                <a:endParaRPr lang="cs-CZ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sz="2400" b="0" dirty="0" smtClean="0">
                  <a:ea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𝐿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  <a:ea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=5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cs-CZ" sz="2400" i="1">
                                    <a:latin typeface="Cambria Math"/>
                                    <a:ea typeface="Cambria Math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  <a:ea typeface="Cambria Math"/>
                      </a:rPr>
                      <m:t>+3</m:t>
                    </m:r>
                    <m:d>
                      <m:dPr>
                        <m:ctrlPr>
                          <a:rPr lang="cs-CZ" sz="240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=5∙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25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9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r>
                  <a:rPr lang="cs-CZ" sz="2400" b="0" dirty="0" smtClean="0">
                    <a:ea typeface="Cambria Math"/>
                  </a:rPr>
                  <a:t>  </a:t>
                </a: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cs-CZ" sz="24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i="1">
                            <a:latin typeface="Cambria Math"/>
                            <a:ea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  <a:ea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sz="2400">
                        <a:latin typeface="Cambria Math"/>
                        <a:ea typeface="Cambria Math"/>
                      </a:rPr>
                      <m:t>=0</m:t>
                    </m:r>
                  </m:oMath>
                </a14:m>
                <a:r>
                  <a:rPr lang="cs-CZ" sz="2400" dirty="0" smtClean="0"/>
                  <a:t>		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𝐿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1" smtClean="0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endParaRPr lang="cs-CZ" sz="2400" dirty="0"/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endParaRPr lang="cs-CZ" sz="2400" dirty="0"/>
              </a:p>
              <a:p>
                <a:endParaRPr lang="cs-CZ" sz="2400" dirty="0" smtClean="0"/>
              </a:p>
              <a:p>
                <a:endParaRPr lang="cs-CZ" sz="2400" dirty="0"/>
              </a:p>
              <a:p>
                <a:endParaRPr lang="cs-CZ" sz="2400" dirty="0" smtClean="0"/>
              </a:p>
              <a:p>
                <a:endParaRPr lang="cs-CZ" sz="2400" dirty="0"/>
              </a:p>
            </p:txBody>
          </p:sp>
        </mc:Choice>
        <mc:Fallback xmlns="">
          <p:sp>
            <p:nvSpPr>
              <p:cNvPr id="4" name="Zástupný symbol pro obsah 3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0785" y="1029796"/>
                <a:ext cx="8496944" cy="7120283"/>
              </a:xfrm>
              <a:prstGeom prst="rect">
                <a:avLst/>
              </a:prstGeom>
              <a:blipFill rotWithShape="1">
                <a:blip r:embed="rId2"/>
                <a:stretch>
                  <a:fillRect l="-10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/>
          <p:cNvCxnSpPr/>
          <p:nvPr/>
        </p:nvCxnSpPr>
        <p:spPr>
          <a:xfrm>
            <a:off x="4228508" y="3864070"/>
            <a:ext cx="315566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670818" y="4146779"/>
            <a:ext cx="376979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228508" y="3402405"/>
                <a:ext cx="50405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508" y="3402405"/>
                <a:ext cx="504056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454794" y="4254791"/>
                <a:ext cx="4320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4794" y="4254791"/>
                <a:ext cx="432048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Čárový popisek 2 8"/>
          <p:cNvSpPr/>
          <p:nvPr/>
        </p:nvSpPr>
        <p:spPr>
          <a:xfrm>
            <a:off x="3563889" y="1127694"/>
            <a:ext cx="4752527" cy="1534592"/>
          </a:xfrm>
          <a:prstGeom prst="borderCallout2">
            <a:avLst>
              <a:gd name="adj1" fmla="val 29909"/>
              <a:gd name="adj2" fmla="val -292"/>
              <a:gd name="adj3" fmla="val 17923"/>
              <a:gd name="adj4" fmla="val -12515"/>
              <a:gd name="adj5" fmla="val 60004"/>
              <a:gd name="adj6" fmla="val -33049"/>
            </a:avLst>
          </a:prstGeom>
          <a:ln>
            <a:solidFill>
              <a:srgbClr val="990033"/>
            </a:solidFill>
            <a:headEnd type="none" w="med" len="med"/>
            <a:tailEnd type="triangl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Doporučuje se zkoušku vždy provést, protože se tím vyhneme případným numerickým chybám při řešení rovnice.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lačítko akce: Návrat 4">
            <a:hlinkClick r:id="rId5" action="ppaction://hlinksldjump" highlightClick="1"/>
          </p:cNvPr>
          <p:cNvSpPr/>
          <p:nvPr/>
        </p:nvSpPr>
        <p:spPr>
          <a:xfrm>
            <a:off x="7308304" y="2996952"/>
            <a:ext cx="504056" cy="504056"/>
          </a:xfrm>
          <a:prstGeom prst="actionButtonRetur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69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" grpId="0"/>
      <p:bldP spid="11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250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cs-CZ" sz="9800" b="1" dirty="0" smtClean="0">
                <a:latin typeface="Arial" pitchFamily="34" charset="0"/>
                <a:cs typeface="Arial" pitchFamily="34" charset="0"/>
              </a:rPr>
              <a:t>Zdroje, </a:t>
            </a:r>
            <a:r>
              <a:rPr lang="cs-CZ" sz="9800" b="1" smtClean="0">
                <a:latin typeface="Arial" pitchFamily="34" charset="0"/>
                <a:cs typeface="Arial" pitchFamily="34" charset="0"/>
              </a:rPr>
              <a:t>autorská práva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endParaRPr lang="cs-CZ" sz="4800" b="1" dirty="0" smtClean="0">
              <a:latin typeface="Arial" pitchFamily="34" charset="0"/>
              <a:cs typeface="Arial" pitchFamily="34" charset="0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6800" dirty="0"/>
              <a:t>HUDCOVÁ, Milada a Libuše KUBIČÍKOVÁ. </a:t>
            </a:r>
            <a:r>
              <a:rPr lang="cs-CZ" sz="6800" i="1" dirty="0"/>
              <a:t>Sbírka úloh z matematiky pro SOŠ, SOU a nástavbové studium</a:t>
            </a:r>
            <a:r>
              <a:rPr lang="cs-CZ" sz="6800" dirty="0"/>
              <a:t>. Praha: Prometheus, 2011. ISBN </a:t>
            </a:r>
            <a:r>
              <a:rPr lang="cs-CZ" sz="6800" dirty="0" smtClean="0"/>
              <a:t>978-807-1963-189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68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6800" dirty="0"/>
              <a:t>CHARVÁT, Jura, Jaroslav ZHOUF a Leo BOČEK. </a:t>
            </a:r>
            <a:r>
              <a:rPr lang="cs-CZ" sz="6800" i="1" dirty="0"/>
              <a:t>Matematika pro gymnázia: rovnice a nerovnice</a:t>
            </a:r>
            <a:r>
              <a:rPr lang="cs-CZ" sz="6800" dirty="0"/>
              <a:t>. 3. vyd. Praha: Prometheus, 2001, 223 s. Učebnice pro střední školy (Prometheus). ISBN 80-719-6154-X.</a:t>
            </a:r>
            <a:endParaRPr lang="cs-CZ" sz="68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r>
              <a:rPr lang="cs-CZ" sz="1800" dirty="0" smtClean="0"/>
              <a:t>.</a:t>
            </a: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72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  <a:endParaRPr lang="cs-CZ" sz="5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50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72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2658</TotalTime>
  <Words>1399</Words>
  <Application>Microsoft Office PowerPoint</Application>
  <PresentationFormat>Předvádění na obrazovce (4:3)</PresentationFormat>
  <Paragraphs>338</Paragraphs>
  <Slides>14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Prezentace matika</vt:lpstr>
      <vt:lpstr>Obchodní akademie, Střední odborná škola  a Jazyková škola s právem státní jazykové zkoušky,  Hradec Králové</vt:lpstr>
      <vt:lpstr>Kvadratická rovnice neúplná a úplná</vt:lpstr>
      <vt:lpstr>Neúplná kvadratická rovnice</vt:lpstr>
      <vt:lpstr>Prezentace aplikace PowerPoint</vt:lpstr>
      <vt:lpstr>Neúplná kvadratická rovnice</vt:lpstr>
      <vt:lpstr>Prezentace aplikace PowerPoint</vt:lpstr>
      <vt:lpstr>Prezentace aplikace PowerPoint</vt:lpstr>
      <vt:lpstr>Prezentace aplikace PowerPoint</vt:lpstr>
      <vt:lpstr>Neúplná kvadratická 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306</cp:revision>
  <dcterms:created xsi:type="dcterms:W3CDTF">2012-11-30T22:17:21Z</dcterms:created>
  <dcterms:modified xsi:type="dcterms:W3CDTF">2013-05-10T16:21:14Z</dcterms:modified>
</cp:coreProperties>
</file>