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72" r:id="rId4"/>
    <p:sldId id="271" r:id="rId5"/>
    <p:sldId id="269" r:id="rId6"/>
    <p:sldId id="273" r:id="rId7"/>
    <p:sldId id="274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33"/>
    <a:srgbClr val="A81F1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34293173"/>
              </p:ext>
            </p:extLst>
          </p:nvPr>
        </p:nvGraphicFramePr>
        <p:xfrm>
          <a:off x="250825" y="2781300"/>
          <a:ext cx="8569325" cy="4233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VY_32_INOVACE_1_Rovnice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_12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Grafické řešení kvadratických nerovnic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1. a 2. ročník, 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1. a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Řešení kvadratických nerovnic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s využitím znalostí grafů kvadratické funkce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/>
                        <a:t>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bude ověřena jako podklad pro výklad a procvičování učiva a</a:t>
                      </a:r>
                      <a:r>
                        <a:rPr lang="cs-CZ" sz="1400" baseline="0" dirty="0" smtClean="0"/>
                        <a:t> samostudium formou e-</a:t>
                      </a:r>
                      <a:r>
                        <a:rPr lang="cs-CZ" sz="1400" baseline="0" dirty="0" err="1" smtClean="0"/>
                        <a:t>learningu</a:t>
                      </a:r>
                      <a:r>
                        <a:rPr lang="cs-CZ" sz="1400" dirty="0" smtClean="0"/>
                        <a:t>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Grafické řešení kvadratických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nerovnic </a:t>
            </a:r>
            <a:r>
              <a:rPr lang="cs-CZ" sz="1400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400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nahrazuje řešení pomocí soustav nerovnic</a:t>
            </a:r>
            <a:endParaRPr lang="cs-CZ" sz="1400" i="1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1943212" y="1369106"/>
                <a:ext cx="2556779" cy="470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4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400" b="1" i="1" dirty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400" b="1" i="1" dirty="0">
                  <a:solidFill>
                    <a:srgbClr val="990033"/>
                  </a:solidFill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3212" y="1369106"/>
                <a:ext cx="2556779" cy="4700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ovéPole 51"/>
          <p:cNvSpPr txBox="1"/>
          <p:nvPr/>
        </p:nvSpPr>
        <p:spPr>
          <a:xfrm>
            <a:off x="403408" y="1404051"/>
            <a:ext cx="3272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Řeště</a:t>
            </a:r>
            <a:r>
              <a:rPr lang="cs-CZ" sz="2000" dirty="0" smtClean="0"/>
              <a:t> v R</a:t>
            </a:r>
            <a:endParaRPr lang="cs-CZ" sz="20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53" name="TextovéPole 52"/>
              <p:cNvSpPr txBox="1"/>
              <p:nvPr/>
            </p:nvSpPr>
            <p:spPr>
              <a:xfrm>
                <a:off x="375805" y="2132856"/>
                <a:ext cx="8424936" cy="34163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Postup:</a:t>
                </a:r>
              </a:p>
              <a:p>
                <a:r>
                  <a:rPr lang="cs-CZ" dirty="0" smtClean="0"/>
                  <a:t>Nerovnici řešíme jako rovnici, určíme její kořeny – průsečíky s osou </a:t>
                </a:r>
                <a:r>
                  <a:rPr lang="cs-CZ" i="1" dirty="0" smtClean="0"/>
                  <a:t>x</a:t>
                </a:r>
                <a:r>
                  <a:rPr lang="cs-CZ" dirty="0" smtClean="0"/>
                  <a:t> (přes D nebo pomocí </a:t>
                </a:r>
                <a:r>
                  <a:rPr lang="cs-CZ" dirty="0" err="1" smtClean="0"/>
                  <a:t>Vietových</a:t>
                </a:r>
                <a:r>
                  <a:rPr lang="cs-CZ" dirty="0" smtClean="0"/>
                  <a:t> vztahů, pokud je to možné)</a:t>
                </a:r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 –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990033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= –</m:t>
                      </m:r>
                      <m:r>
                        <a:rPr lang="cs-CZ" b="1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>
                  <a:solidFill>
                    <a:srgbClr val="990033"/>
                  </a:solidFill>
                </a:endParaRPr>
              </a:p>
              <a:p>
                <a:endParaRPr lang="cs-CZ" dirty="0" smtClean="0">
                  <a:solidFill>
                    <a:srgbClr val="990033"/>
                  </a:solidFill>
                </a:endParaRPr>
              </a:p>
              <a:p>
                <a:r>
                  <a:rPr lang="cs-CZ" dirty="0" smtClean="0">
                    <a:solidFill>
                      <a:srgbClr val="00B0F0"/>
                    </a:solidFill>
                  </a:rPr>
                  <a:t>Má-li rovnice dva kořeny </a:t>
                </a:r>
                <a:r>
                  <a:rPr lang="cs-CZ" dirty="0">
                    <a:solidFill>
                      <a:srgbClr val="00B0F0"/>
                    </a:solidFill>
                  </a:rPr>
                  <a:t>(D je </a:t>
                </a:r>
                <a:r>
                  <a:rPr lang="cs-CZ" dirty="0" smtClean="0">
                    <a:solidFill>
                      <a:srgbClr val="00B0F0"/>
                    </a:solidFill>
                  </a:rPr>
                  <a:t>kladný), pak má dva průsečíky s osou x </a:t>
                </a:r>
              </a:p>
              <a:p>
                <a:endParaRPr lang="cs-CZ" dirty="0" smtClean="0">
                  <a:solidFill>
                    <a:srgbClr val="00B0F0"/>
                  </a:solidFill>
                </a:endParaRPr>
              </a:p>
              <a:p>
                <a:r>
                  <a:rPr lang="cs-CZ" dirty="0" smtClean="0">
                    <a:solidFill>
                      <a:srgbClr val="00B0F0"/>
                    </a:solidFill>
                  </a:rPr>
                  <a:t>Má-li rovnice jeden kořen </a:t>
                </a:r>
                <a:r>
                  <a:rPr lang="cs-CZ" dirty="0">
                    <a:solidFill>
                      <a:srgbClr val="00B0F0"/>
                    </a:solidFill>
                  </a:rPr>
                  <a:t>(D = 0</a:t>
                </a:r>
                <a:r>
                  <a:rPr lang="cs-CZ" dirty="0" smtClean="0">
                    <a:solidFill>
                      <a:srgbClr val="00B0F0"/>
                    </a:solidFill>
                  </a:rPr>
                  <a:t>), pak má jeden průsečík s osou x </a:t>
                </a:r>
                <a:endParaRPr lang="cs-CZ" dirty="0">
                  <a:solidFill>
                    <a:srgbClr val="00B0F0"/>
                  </a:solidFill>
                </a:endParaRPr>
              </a:p>
              <a:p>
                <a:endParaRPr lang="cs-CZ" dirty="0" smtClean="0">
                  <a:solidFill>
                    <a:srgbClr val="00B0F0"/>
                  </a:solidFill>
                </a:endParaRPr>
              </a:p>
              <a:p>
                <a:r>
                  <a:rPr lang="cs-CZ" dirty="0" smtClean="0">
                    <a:solidFill>
                      <a:srgbClr val="00B0F0"/>
                    </a:solidFill>
                  </a:rPr>
                  <a:t>Nemá-li rovnice žádný kořen (D je záporný), pak nemá žádný průsečík s osou x</a:t>
                </a:r>
              </a:p>
              <a:p>
                <a:endParaRPr lang="cs-CZ" dirty="0" smtClean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5805" y="2132856"/>
                <a:ext cx="8424936" cy="34163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51" t="-8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191142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Umístění paraboly dle diskriminantu (dle počtu kořenů) </a:t>
            </a:r>
            <a:endParaRPr lang="cs-CZ" sz="1400" i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37612" y="622859"/>
            <a:ext cx="8424936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990033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Má-li rovnice dva kořeny </a:t>
            </a:r>
            <a:r>
              <a:rPr lang="cs-CZ" dirty="0">
                <a:solidFill>
                  <a:srgbClr val="00B0F0"/>
                </a:solidFill>
              </a:rPr>
              <a:t>(D je </a:t>
            </a:r>
            <a:r>
              <a:rPr lang="cs-CZ" dirty="0" smtClean="0">
                <a:solidFill>
                  <a:srgbClr val="00B0F0"/>
                </a:solidFill>
              </a:rPr>
              <a:t>kladný),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pak parabola má dva průsečíky s osou x 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Má-li rovnice jeden kořen </a:t>
            </a:r>
            <a:r>
              <a:rPr lang="cs-CZ" dirty="0">
                <a:solidFill>
                  <a:srgbClr val="00B0F0"/>
                </a:solidFill>
              </a:rPr>
              <a:t>(D = 0</a:t>
            </a:r>
            <a:r>
              <a:rPr lang="cs-CZ" dirty="0" smtClean="0">
                <a:solidFill>
                  <a:srgbClr val="00B0F0"/>
                </a:solidFill>
              </a:rPr>
              <a:t>),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pak parabola má jeden průsečík s osou x 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Nemá-li rovnice žádný kořen (D je záporný),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pak parabola nemá žádný průsečík s osou x</a:t>
            </a: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7253634" y="2596838"/>
            <a:ext cx="778783" cy="1181380"/>
            <a:chOff x="5724128" y="1632425"/>
            <a:chExt cx="2294404" cy="3819627"/>
          </a:xfrm>
        </p:grpSpPr>
        <p:sp>
          <p:nvSpPr>
            <p:cNvPr id="55" name="Volný tvar 54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olný tvar 55"/>
            <p:cNvSpPr/>
            <p:nvPr/>
          </p:nvSpPr>
          <p:spPr>
            <a:xfrm flipH="1">
              <a:off x="6866404" y="1632425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4474521" y="798123"/>
            <a:ext cx="2086861" cy="1871148"/>
            <a:chOff x="1836260" y="1288233"/>
            <a:chExt cx="5836671" cy="4282546"/>
          </a:xfrm>
        </p:grpSpPr>
        <p:cxnSp>
          <p:nvCxnSpPr>
            <p:cNvPr id="58" name="Přímá spojnice 4"/>
            <p:cNvCxnSpPr/>
            <p:nvPr/>
          </p:nvCxnSpPr>
          <p:spPr>
            <a:xfrm>
              <a:off x="4586455" y="1547564"/>
              <a:ext cx="0" cy="402321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6"/>
            <p:cNvCxnSpPr/>
            <p:nvPr/>
          </p:nvCxnSpPr>
          <p:spPr>
            <a:xfrm>
              <a:off x="1836260" y="3916822"/>
              <a:ext cx="572035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TextovéPole 59"/>
            <p:cNvSpPr txBox="1"/>
            <p:nvPr/>
          </p:nvSpPr>
          <p:spPr>
            <a:xfrm>
              <a:off x="4059100" y="1288233"/>
              <a:ext cx="533083" cy="518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y</a:t>
              </a:r>
              <a:endParaRPr lang="cs-CZ" sz="1100" i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5673639" y="3480537"/>
              <a:ext cx="1999292" cy="6519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7008933" y="3916822"/>
              <a:ext cx="533083" cy="518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x</a:t>
              </a:r>
              <a:endParaRPr lang="cs-CZ" sz="1100" i="1" dirty="0"/>
            </a:p>
          </p:txBody>
        </p:sp>
      </p:grpSp>
      <p:grpSp>
        <p:nvGrpSpPr>
          <p:cNvPr id="66" name="Skupina 65"/>
          <p:cNvGrpSpPr/>
          <p:nvPr/>
        </p:nvGrpSpPr>
        <p:grpSpPr>
          <a:xfrm flipV="1">
            <a:off x="4855778" y="1668758"/>
            <a:ext cx="759006" cy="1180668"/>
            <a:chOff x="5724128" y="1634731"/>
            <a:chExt cx="2236138" cy="3817324"/>
          </a:xfrm>
        </p:grpSpPr>
        <p:sp>
          <p:nvSpPr>
            <p:cNvPr id="67" name="Volný tvar 66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Volný tvar 67"/>
            <p:cNvSpPr/>
            <p:nvPr/>
          </p:nvSpPr>
          <p:spPr>
            <a:xfrm flipH="1">
              <a:off x="6808137" y="1634733"/>
              <a:ext cx="1152129" cy="3817322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327487" y="2654231"/>
            <a:ext cx="2086861" cy="1869381"/>
            <a:chOff x="1836260" y="1292277"/>
            <a:chExt cx="5836671" cy="4278502"/>
          </a:xfrm>
        </p:grpSpPr>
        <p:cxnSp>
          <p:nvCxnSpPr>
            <p:cNvPr id="70" name="Přímá spojnice 4"/>
            <p:cNvCxnSpPr/>
            <p:nvPr/>
          </p:nvCxnSpPr>
          <p:spPr>
            <a:xfrm>
              <a:off x="4586455" y="1547564"/>
              <a:ext cx="0" cy="402321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6"/>
            <p:cNvCxnSpPr/>
            <p:nvPr/>
          </p:nvCxnSpPr>
          <p:spPr>
            <a:xfrm>
              <a:off x="1836260" y="3916822"/>
              <a:ext cx="572035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TextovéPole 71"/>
            <p:cNvSpPr txBox="1"/>
            <p:nvPr/>
          </p:nvSpPr>
          <p:spPr>
            <a:xfrm>
              <a:off x="3968599" y="1292277"/>
              <a:ext cx="533083" cy="518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y</a:t>
              </a:r>
              <a:endParaRPr lang="cs-CZ" sz="1100" i="1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5673639" y="3480537"/>
              <a:ext cx="1999292" cy="6519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6742391" y="4113329"/>
              <a:ext cx="533083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x</a:t>
              </a:r>
              <a:endParaRPr lang="cs-CZ" sz="1100" i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839009" y="4519938"/>
            <a:ext cx="2086861" cy="1861596"/>
            <a:chOff x="1836260" y="1310095"/>
            <a:chExt cx="5836671" cy="4260684"/>
          </a:xfrm>
        </p:grpSpPr>
        <p:cxnSp>
          <p:nvCxnSpPr>
            <p:cNvPr id="25" name="Přímá spojnice 4"/>
            <p:cNvCxnSpPr/>
            <p:nvPr/>
          </p:nvCxnSpPr>
          <p:spPr>
            <a:xfrm>
              <a:off x="4586455" y="1547564"/>
              <a:ext cx="0" cy="402321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6"/>
            <p:cNvCxnSpPr/>
            <p:nvPr/>
          </p:nvCxnSpPr>
          <p:spPr>
            <a:xfrm>
              <a:off x="1836260" y="3916822"/>
              <a:ext cx="572035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4005999" y="1310095"/>
              <a:ext cx="533083" cy="518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y</a:t>
              </a:r>
              <a:endParaRPr lang="cs-CZ" sz="1100" i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673639" y="3480537"/>
              <a:ext cx="1999292" cy="6519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742391" y="4113329"/>
              <a:ext cx="533083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x</a:t>
              </a:r>
              <a:endParaRPr lang="cs-CZ" sz="1100" i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635985" y="1355927"/>
            <a:ext cx="778783" cy="1181380"/>
            <a:chOff x="5724128" y="1632425"/>
            <a:chExt cx="2294404" cy="3819627"/>
          </a:xfrm>
        </p:grpSpPr>
        <p:sp>
          <p:nvSpPr>
            <p:cNvPr id="31" name="Volný tvar 30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 flipH="1">
              <a:off x="6866404" y="1632425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 flipV="1">
            <a:off x="6611912" y="3800958"/>
            <a:ext cx="759006" cy="1180668"/>
            <a:chOff x="5724128" y="1634731"/>
            <a:chExt cx="2236138" cy="3817324"/>
          </a:xfrm>
        </p:grpSpPr>
        <p:sp>
          <p:nvSpPr>
            <p:cNvPr id="34" name="Volný tvar 33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flipH="1">
              <a:off x="6808137" y="1634733"/>
              <a:ext cx="1152129" cy="3817322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 flipV="1">
            <a:off x="5873657" y="5762224"/>
            <a:ext cx="759006" cy="763119"/>
            <a:chOff x="5724128" y="1634731"/>
            <a:chExt cx="2236138" cy="3817324"/>
          </a:xfrm>
        </p:grpSpPr>
        <p:sp>
          <p:nvSpPr>
            <p:cNvPr id="37" name="Volný tvar 36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 flipH="1">
              <a:off x="6808137" y="1634733"/>
              <a:ext cx="1152129" cy="3817322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938800" y="4286877"/>
            <a:ext cx="778783" cy="1181380"/>
            <a:chOff x="5724128" y="1632425"/>
            <a:chExt cx="2294404" cy="3819627"/>
          </a:xfrm>
        </p:grpSpPr>
        <p:sp>
          <p:nvSpPr>
            <p:cNvPr id="40" name="Volný tvar 39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flipH="1">
              <a:off x="6866404" y="1632425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45762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53" name="TextovéPole 52"/>
              <p:cNvSpPr txBox="1"/>
              <p:nvPr/>
            </p:nvSpPr>
            <p:spPr>
              <a:xfrm>
                <a:off x="334377" y="208758"/>
                <a:ext cx="8424936" cy="65480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 smtClean="0">
                  <a:solidFill>
                    <a:srgbClr val="990033"/>
                  </a:solidFill>
                </a:endParaRPr>
              </a:p>
              <a:p>
                <a:r>
                  <a:rPr lang="cs-CZ" dirty="0" smtClean="0"/>
                  <a:t>Pro lepší orientaci určíme i průsečík s osou </a:t>
                </a:r>
                <a:r>
                  <a:rPr lang="cs-CZ" i="1" dirty="0" smtClean="0"/>
                  <a:t>y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990033"/>
                        </a:solidFill>
                        <a:latin typeface="Cambria Math"/>
                      </a:rPr>
                      <m:t>𝑷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𝟓</m:t>
                        </m:r>
                      </m:e>
                    </m:d>
                  </m:oMath>
                </a14:m>
                <a:r>
                  <a:rPr lang="cs-CZ" dirty="0" smtClean="0"/>
                  <a:t> případně i vrchol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990033"/>
                        </a:solidFill>
                        <a:latin typeface="Cambria Math"/>
                      </a:rPr>
                      <m:t>𝑽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–</m:t>
                        </m:r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>
                            <a:solidFill>
                              <a:srgbClr val="990033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–</m:t>
                        </m:r>
                        <m:r>
                          <a:rPr lang="cs-CZ" b="1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(doplněním na čtverec nebo podle vzorce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00B0F0"/>
                        </a:solidFill>
                        <a:latin typeface="Cambria Math"/>
                      </a:rPr>
                      <m:t>𝑉</m:t>
                    </m:r>
                    <m:d>
                      <m:dPr>
                        <m:begChr m:val="["/>
                        <m:endChr m:val="]"/>
                        <m:ctrlPr>
                          <a:rPr lang="cs-CZ" sz="2400" i="1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–</m:t>
                        </m:r>
                        <m:f>
                          <m:fPr>
                            <m:ctrlPr>
                              <a:rPr lang="cs-CZ" sz="240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𝑏</m:t>
                            </m:r>
                          </m:num>
                          <m:den>
                            <m:r>
                              <a:rPr lang="cs-CZ" sz="24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𝑎</m:t>
                            </m:r>
                          </m:den>
                        </m:f>
                        <m:r>
                          <a:rPr lang="cs-CZ" sz="2400" i="1">
                            <a:solidFill>
                              <a:srgbClr val="00B0F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4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𝑐</m:t>
                        </m:r>
                        <m:r>
                          <a:rPr lang="cs-CZ" sz="2400" i="1">
                            <a:solidFill>
                              <a:srgbClr val="00B0F0"/>
                            </a:solidFill>
                            <a:latin typeface="Cambria Math"/>
                          </a:rPr>
                          <m:t>–</m:t>
                        </m:r>
                        <m:f>
                          <m:fPr>
                            <m:ctrlPr>
                              <a:rPr lang="cs-CZ" sz="240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2400" i="1" smtClean="0">
                                    <a:solidFill>
                                      <a:srgbClr val="00B0F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400" b="0" i="1" smtClean="0">
                                    <a:solidFill>
                                      <a:srgbClr val="00B0F0"/>
                                    </a:solidFill>
                                    <a:latin typeface="Cambria Math"/>
                                  </a:rPr>
                                  <m:t>𝑏</m:t>
                                </m:r>
                              </m:e>
                              <m:sup>
                                <m:r>
                                  <a:rPr lang="cs-CZ" sz="2400" b="0" i="1" smtClean="0">
                                    <a:solidFill>
                                      <a:srgbClr val="00B0F0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24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4</m:t>
                            </m:r>
                            <m:r>
                              <a:rPr lang="cs-CZ" sz="2400" b="0" i="1" smtClean="0">
                                <a:solidFill>
                                  <a:srgbClr val="00B0F0"/>
                                </a:solidFill>
                                <a:latin typeface="Cambria Math"/>
                              </a:rPr>
                              <m:t>𝑎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/>
                  <a:t>)</a:t>
                </a:r>
              </a:p>
              <a:p>
                <a:endParaRPr lang="cs-CZ" dirty="0">
                  <a:solidFill>
                    <a:srgbClr val="00B0F0"/>
                  </a:solidFill>
                </a:endParaRPr>
              </a:p>
              <a:p>
                <a:endParaRPr lang="cs-CZ" dirty="0" smtClean="0">
                  <a:solidFill>
                    <a:srgbClr val="00B0F0"/>
                  </a:solidFill>
                </a:endParaRPr>
              </a:p>
              <a:p>
                <a:endParaRPr lang="cs-CZ" dirty="0" smtClean="0"/>
              </a:p>
              <a:p>
                <a:r>
                  <a:rPr lang="cs-CZ" dirty="0" smtClean="0"/>
                  <a:t>Do grafu zakreslíme parabolu dle koeficientu a: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pro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a &gt; 0 </a:t>
                </a:r>
                <a:r>
                  <a:rPr lang="cs-CZ" dirty="0" smtClean="0"/>
                  <a:t>se parabola otevírá </a:t>
                </a:r>
                <a:r>
                  <a:rPr lang="cs-CZ" b="1" i="1" dirty="0" smtClean="0">
                    <a:solidFill>
                      <a:srgbClr val="0070C0"/>
                    </a:solidFill>
                  </a:rPr>
                  <a:t>nahoru</a:t>
                </a:r>
              </a:p>
              <a:p>
                <a:endParaRPr lang="cs-CZ" b="1" i="1" dirty="0" smtClean="0">
                  <a:solidFill>
                    <a:srgbClr val="0070C0"/>
                  </a:solidFill>
                </a:endParaRPr>
              </a:p>
              <a:p>
                <a:r>
                  <a:rPr lang="cs-CZ" dirty="0"/>
                  <a:t>pro </a:t>
                </a:r>
                <a:r>
                  <a:rPr lang="cs-CZ" b="1" dirty="0">
                    <a:solidFill>
                      <a:srgbClr val="92D050"/>
                    </a:solidFill>
                  </a:rPr>
                  <a:t>a </a:t>
                </a:r>
                <a:r>
                  <a:rPr lang="cs-CZ" b="1" dirty="0" smtClean="0">
                    <a:solidFill>
                      <a:srgbClr val="92D050"/>
                    </a:solidFill>
                  </a:rPr>
                  <a:t>&lt; </a:t>
                </a:r>
                <a:r>
                  <a:rPr lang="cs-CZ" b="1" dirty="0">
                    <a:solidFill>
                      <a:srgbClr val="92D050"/>
                    </a:solidFill>
                  </a:rPr>
                  <a:t>0 </a:t>
                </a:r>
                <a:r>
                  <a:rPr lang="cs-CZ" dirty="0"/>
                  <a:t>se parabola </a:t>
                </a:r>
                <a:r>
                  <a:rPr lang="cs-CZ" dirty="0" smtClean="0"/>
                  <a:t>otevírá </a:t>
                </a:r>
                <a:r>
                  <a:rPr lang="cs-CZ" b="1" i="1" dirty="0" smtClean="0">
                    <a:solidFill>
                      <a:srgbClr val="92D050"/>
                    </a:solidFill>
                  </a:rPr>
                  <a:t>dolů</a:t>
                </a:r>
              </a:p>
              <a:p>
                <a:endParaRPr lang="cs-CZ" b="1" i="1" dirty="0">
                  <a:solidFill>
                    <a:srgbClr val="92D050"/>
                  </a:solidFill>
                </a:endParaRPr>
              </a:p>
              <a:p>
                <a:endParaRPr lang="cs-CZ" dirty="0" smtClean="0">
                  <a:solidFill>
                    <a:srgbClr val="A81F14"/>
                  </a:solidFill>
                </a:endParaRPr>
              </a:p>
              <a:p>
                <a:endParaRPr lang="cs-CZ" dirty="0">
                  <a:solidFill>
                    <a:srgbClr val="990033"/>
                  </a:solidFill>
                </a:endParaRPr>
              </a:p>
              <a:p>
                <a:endParaRPr lang="cs-CZ" dirty="0" smtClean="0">
                  <a:solidFill>
                    <a:srgbClr val="990033"/>
                  </a:solidFill>
                </a:endParaRPr>
              </a:p>
              <a:p>
                <a:r>
                  <a:rPr lang="cs-CZ" dirty="0" smtClean="0">
                    <a:solidFill>
                      <a:srgbClr val="990033"/>
                    </a:solidFill>
                  </a:rPr>
                  <a:t>V nerovnici                                  je </a:t>
                </a:r>
                <a:r>
                  <a:rPr lang="cs-CZ" b="1" i="1" dirty="0" smtClean="0">
                    <a:solidFill>
                      <a:srgbClr val="990033"/>
                    </a:solidFill>
                  </a:rPr>
                  <a:t>a = 1 </a:t>
                </a:r>
                <a:r>
                  <a:rPr lang="cs-CZ" dirty="0" smtClean="0">
                    <a:solidFill>
                      <a:srgbClr val="990033"/>
                    </a:solidFill>
                  </a:rPr>
                  <a:t>což je &gt; 0, proto se parabola otevírá nahoru.</a:t>
                </a:r>
              </a:p>
              <a:p>
                <a:endParaRPr lang="cs-CZ" b="1" i="1" dirty="0">
                  <a:solidFill>
                    <a:srgbClr val="92D050"/>
                  </a:solidFill>
                </a:endParaRPr>
              </a:p>
              <a:p>
                <a:endParaRPr lang="cs-CZ" b="1" i="1" dirty="0">
                  <a:solidFill>
                    <a:srgbClr val="92D050"/>
                  </a:solidFill>
                </a:endParaRPr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377" y="208758"/>
                <a:ext cx="8424936" cy="65480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5801088" y="1992568"/>
            <a:ext cx="2086861" cy="1869381"/>
            <a:chOff x="1836260" y="1292277"/>
            <a:chExt cx="5836671" cy="4278502"/>
          </a:xfrm>
        </p:grpSpPr>
        <p:cxnSp>
          <p:nvCxnSpPr>
            <p:cNvPr id="10" name="Přímá spojnice 4"/>
            <p:cNvCxnSpPr/>
            <p:nvPr/>
          </p:nvCxnSpPr>
          <p:spPr>
            <a:xfrm>
              <a:off x="4586455" y="1547564"/>
              <a:ext cx="0" cy="4023215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6"/>
            <p:cNvCxnSpPr/>
            <p:nvPr/>
          </p:nvCxnSpPr>
          <p:spPr>
            <a:xfrm>
              <a:off x="1836260" y="3916822"/>
              <a:ext cx="572035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3968599" y="1292277"/>
              <a:ext cx="533083" cy="518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y</a:t>
              </a:r>
              <a:endParaRPr lang="cs-CZ" sz="1100" i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73639" y="3480537"/>
              <a:ext cx="1999292" cy="6519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742391" y="4113329"/>
              <a:ext cx="533083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i="1" dirty="0" smtClean="0"/>
                <a:t>x</a:t>
              </a:r>
              <a:endParaRPr lang="cs-CZ" sz="1100" i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 flipV="1">
            <a:off x="5801088" y="3139295"/>
            <a:ext cx="759006" cy="869215"/>
            <a:chOff x="5724128" y="1634731"/>
            <a:chExt cx="2236138" cy="3817324"/>
          </a:xfrm>
        </p:grpSpPr>
        <p:sp>
          <p:nvSpPr>
            <p:cNvPr id="16" name="Volný tvar 15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 flipH="1">
              <a:off x="6808137" y="1634733"/>
              <a:ext cx="1152129" cy="3817322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954439" y="2336213"/>
            <a:ext cx="759006" cy="1181380"/>
            <a:chOff x="5724128" y="1632425"/>
            <a:chExt cx="2236138" cy="3819627"/>
          </a:xfrm>
        </p:grpSpPr>
        <p:sp>
          <p:nvSpPr>
            <p:cNvPr id="20" name="Volný tvar 19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olný tvar 20"/>
            <p:cNvSpPr/>
            <p:nvPr/>
          </p:nvSpPr>
          <p:spPr>
            <a:xfrm flipH="1">
              <a:off x="6808137" y="1632425"/>
              <a:ext cx="1152129" cy="3817322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1639383" y="4941168"/>
                <a:ext cx="2063584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000" b="1" i="1" dirty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000" b="1" i="1" dirty="0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000" b="1" i="1" dirty="0">
                  <a:solidFill>
                    <a:srgbClr val="990033"/>
                  </a:solidFill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9383" y="4941168"/>
                <a:ext cx="2063584" cy="40709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2400029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uiExpand="1" build="p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Grafické řešení v R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699288" y="3806490"/>
            <a:ext cx="825747" cy="518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1836260" y="1288233"/>
            <a:ext cx="5836671" cy="5021087"/>
            <a:chOff x="1836260" y="1288233"/>
            <a:chExt cx="5836671" cy="5083869"/>
          </a:xfrm>
        </p:grpSpPr>
        <p:cxnSp>
          <p:nvCxnSpPr>
            <p:cNvPr id="26" name="Přímá spojnice 4"/>
            <p:cNvCxnSpPr/>
            <p:nvPr/>
          </p:nvCxnSpPr>
          <p:spPr>
            <a:xfrm>
              <a:off x="4574763" y="1431916"/>
              <a:ext cx="0" cy="4940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6"/>
            <p:cNvCxnSpPr/>
            <p:nvPr/>
          </p:nvCxnSpPr>
          <p:spPr>
            <a:xfrm>
              <a:off x="1836260" y="3916823"/>
              <a:ext cx="374441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4196951" y="1288233"/>
              <a:ext cx="533084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y</a:t>
              </a:r>
              <a:endParaRPr lang="cs-CZ" i="1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673639" y="3480537"/>
              <a:ext cx="1999292" cy="6519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2052286" y="3923915"/>
            <a:ext cx="2621315" cy="385258"/>
            <a:chOff x="2052286" y="3923915"/>
            <a:chExt cx="2621315" cy="385258"/>
          </a:xfrm>
        </p:grpSpPr>
        <p:sp>
          <p:nvSpPr>
            <p:cNvPr id="61" name="TextovéPole 60"/>
            <p:cNvSpPr txBox="1"/>
            <p:nvPr/>
          </p:nvSpPr>
          <p:spPr>
            <a:xfrm>
              <a:off x="4140517" y="3923915"/>
              <a:ext cx="533084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–1</a:t>
              </a:r>
              <a:endParaRPr lang="cs-CZ" i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052286" y="3939842"/>
              <a:ext cx="533084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–5</a:t>
              </a:r>
              <a:endParaRPr lang="cs-CZ" i="1" dirty="0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3283089" y="3915967"/>
            <a:ext cx="1872096" cy="1848177"/>
            <a:chOff x="3283089" y="3915967"/>
            <a:chExt cx="1872096" cy="1848177"/>
          </a:xfrm>
        </p:grpSpPr>
        <p:sp>
          <p:nvSpPr>
            <p:cNvPr id="63" name="TextovéPole 62"/>
            <p:cNvSpPr txBox="1"/>
            <p:nvPr/>
          </p:nvSpPr>
          <p:spPr>
            <a:xfrm>
              <a:off x="4622101" y="5394813"/>
              <a:ext cx="533084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–4</a:t>
              </a:r>
              <a:endParaRPr lang="cs-CZ" i="1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3283089" y="3915967"/>
              <a:ext cx="533084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–3</a:t>
              </a:r>
              <a:endParaRPr lang="cs-CZ" i="1" dirty="0"/>
            </a:p>
          </p:txBody>
        </p:sp>
      </p:grpSp>
      <p:sp>
        <p:nvSpPr>
          <p:cNvPr id="76" name="TextovéPole 75"/>
          <p:cNvSpPr txBox="1"/>
          <p:nvPr/>
        </p:nvSpPr>
        <p:spPr>
          <a:xfrm>
            <a:off x="4642817" y="1622229"/>
            <a:ext cx="533084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5</a:t>
            </a:r>
            <a:endParaRPr lang="cs-CZ" i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028976" y="3097149"/>
            <a:ext cx="5330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990033"/>
                </a:solidFill>
              </a:rPr>
              <a:t>–</a:t>
            </a:r>
            <a:endParaRPr lang="cs-CZ" sz="4400" i="1" dirty="0">
              <a:solidFill>
                <a:srgbClr val="990033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916232" y="3146526"/>
            <a:ext cx="5330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990033"/>
                </a:solidFill>
              </a:rPr>
              <a:t>+</a:t>
            </a:r>
            <a:endParaRPr lang="cs-CZ" sz="4400" i="1" dirty="0">
              <a:solidFill>
                <a:srgbClr val="990033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404213" y="3122952"/>
            <a:ext cx="5330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990033"/>
                </a:solidFill>
              </a:rPr>
              <a:t>+</a:t>
            </a:r>
            <a:endParaRPr lang="cs-CZ" sz="4400" i="1" dirty="0">
              <a:solidFill>
                <a:srgbClr val="990033"/>
              </a:solidFill>
            </a:endParaRPr>
          </a:p>
        </p:txBody>
      </p:sp>
      <p:grpSp>
        <p:nvGrpSpPr>
          <p:cNvPr id="60" name="Skupina 59"/>
          <p:cNvGrpSpPr/>
          <p:nvPr/>
        </p:nvGrpSpPr>
        <p:grpSpPr>
          <a:xfrm>
            <a:off x="1964797" y="1453420"/>
            <a:ext cx="2641824" cy="4157388"/>
            <a:chOff x="5724128" y="1632425"/>
            <a:chExt cx="2294404" cy="3819627"/>
          </a:xfrm>
        </p:grpSpPr>
        <p:sp>
          <p:nvSpPr>
            <p:cNvPr id="52" name="Volný tvar 51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olný tvar 58"/>
            <p:cNvSpPr/>
            <p:nvPr/>
          </p:nvSpPr>
          <p:spPr>
            <a:xfrm flipH="1">
              <a:off x="6866404" y="1632425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5" name="Přímá spojnice 64"/>
          <p:cNvCxnSpPr>
            <a:endCxn id="52" idx="2"/>
          </p:cNvCxnSpPr>
          <p:nvPr/>
        </p:nvCxnSpPr>
        <p:spPr>
          <a:xfrm>
            <a:off x="3284450" y="3939842"/>
            <a:ext cx="6931" cy="167096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endCxn id="52" idx="2"/>
          </p:cNvCxnSpPr>
          <p:nvPr/>
        </p:nvCxnSpPr>
        <p:spPr>
          <a:xfrm flipH="1">
            <a:off x="3291381" y="5600981"/>
            <a:ext cx="1279044" cy="9827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se šipkou 80"/>
          <p:cNvCxnSpPr/>
          <p:nvPr/>
        </p:nvCxnSpPr>
        <p:spPr>
          <a:xfrm>
            <a:off x="2052286" y="3892393"/>
            <a:ext cx="0" cy="1914365"/>
          </a:xfrm>
          <a:prstGeom prst="straightConnector1">
            <a:avLst/>
          </a:prstGeom>
          <a:ln w="28575">
            <a:solidFill>
              <a:srgbClr val="A81F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vál 81"/>
          <p:cNvSpPr/>
          <p:nvPr/>
        </p:nvSpPr>
        <p:spPr>
          <a:xfrm>
            <a:off x="4142631" y="3822937"/>
            <a:ext cx="124045" cy="10801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2318828" y="3838387"/>
            <a:ext cx="124045" cy="10801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5580675" y="1991560"/>
            <a:ext cx="30957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kterém intervalu je funkční hodnota záporná</a:t>
            </a:r>
            <a:r>
              <a:rPr lang="cs-CZ" dirty="0"/>
              <a:t>?</a:t>
            </a:r>
          </a:p>
          <a:p>
            <a:r>
              <a:rPr lang="cs-CZ" dirty="0" smtClean="0"/>
              <a:t>(zadaná nerovnice je &lt;0)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92" name="TextovéPole 91"/>
              <p:cNvSpPr txBox="1"/>
              <p:nvPr/>
            </p:nvSpPr>
            <p:spPr>
              <a:xfrm>
                <a:off x="6041335" y="2979371"/>
                <a:ext cx="17530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–5</m:t>
                              </m:r>
                              <m:r>
                                <a:rPr lang="en-US" i="1">
                                  <a:latin typeface="Cambria Math"/>
                                </a:rPr>
                                <m:t>;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–1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1335" y="2979371"/>
                <a:ext cx="175304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3" name="TextovéPole 92"/>
              <p:cNvSpPr txBox="1"/>
              <p:nvPr/>
            </p:nvSpPr>
            <p:spPr>
              <a:xfrm>
                <a:off x="5640096" y="4203244"/>
                <a:ext cx="29647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pokud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+5≤0 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0096" y="4203244"/>
                <a:ext cx="2964748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4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4" name="TextovéPole 93"/>
              <p:cNvSpPr txBox="1"/>
              <p:nvPr/>
            </p:nvSpPr>
            <p:spPr>
              <a:xfrm>
                <a:off x="6112161" y="6006119"/>
                <a:ext cx="27461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𝐾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endChr m:val="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–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  <m:r>
                                <a:rPr lang="en-US" i="1">
                                  <a:latin typeface="Cambria Math"/>
                                </a:rPr>
                                <m:t>;</m:t>
                              </m:r>
                            </m:e>
                          </m:d>
                          <m:d>
                            <m:dPr>
                              <m:begChr m:val=""/>
                              <m:endChr m:val="⟩"/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–5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∪</m:t>
                          </m:r>
                          <m:d>
                            <m:dPr>
                              <m:begChr m:val="⟨"/>
                              <m:endChr m:val="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–1</m:t>
                              </m:r>
                              <m:r>
                                <a:rPr lang="en-US" i="1">
                                  <a:latin typeface="Cambria Math"/>
                                </a:rPr>
                                <m:t>;</m:t>
                              </m:r>
                            </m:e>
                          </m:d>
                          <m:d>
                            <m:dPr>
                              <m:begChr m:val="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2161" y="6006119"/>
                <a:ext cx="2746136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18033" r="-14667" b="-185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6" name="TextovéPole 95"/>
              <p:cNvSpPr txBox="1"/>
              <p:nvPr/>
            </p:nvSpPr>
            <p:spPr>
              <a:xfrm>
                <a:off x="5632211" y="5287642"/>
                <a:ext cx="29647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pokud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+5≥0 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2211" y="5287642"/>
                <a:ext cx="2964748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852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7" name="TextovéPole 96"/>
              <p:cNvSpPr txBox="1"/>
              <p:nvPr/>
            </p:nvSpPr>
            <p:spPr>
              <a:xfrm>
                <a:off x="6112161" y="4849575"/>
                <a:ext cx="17273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begChr m:val="⟨"/>
                              <m:endChr m:val="⟩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–5</m:t>
                              </m:r>
                              <m:r>
                                <a:rPr lang="en-US" b="0" i="1" smtClean="0">
                                  <a:latin typeface="Cambria Math"/>
                                </a:rPr>
                                <m:t>;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–1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2161" y="4849575"/>
                <a:ext cx="1727396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3" name="TextovéPole 32"/>
              <p:cNvSpPr txBox="1"/>
              <p:nvPr/>
            </p:nvSpPr>
            <p:spPr>
              <a:xfrm>
                <a:off x="3410880" y="548680"/>
                <a:ext cx="348861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    </m:t>
                          </m:r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i="1" dirty="0">
                  <a:solidFill>
                    <a:srgbClr val="A81F14"/>
                  </a:solidFill>
                </a:endParaRPr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0880" y="548680"/>
                <a:ext cx="3488610" cy="53296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Ovál 35"/>
          <p:cNvSpPr/>
          <p:nvPr/>
        </p:nvSpPr>
        <p:spPr>
          <a:xfrm>
            <a:off x="2312004" y="3838387"/>
            <a:ext cx="124045" cy="108012"/>
          </a:xfrm>
          <a:prstGeom prst="ellipse">
            <a:avLst/>
          </a:prstGeom>
          <a:solidFill>
            <a:srgbClr val="A81F1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151449" y="3838387"/>
            <a:ext cx="124045" cy="108012"/>
          </a:xfrm>
          <a:prstGeom prst="ellipse">
            <a:avLst/>
          </a:prstGeom>
          <a:solidFill>
            <a:srgbClr val="A81F14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1937297" y="1892125"/>
            <a:ext cx="0" cy="1914365"/>
          </a:xfrm>
          <a:prstGeom prst="straightConnector1">
            <a:avLst/>
          </a:prstGeom>
          <a:ln w="28575">
            <a:solidFill>
              <a:srgbClr val="A81F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2852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  <p:bldP spid="77" grpId="0"/>
      <p:bldP spid="78" grpId="0"/>
      <p:bldP spid="79" grpId="0"/>
      <p:bldP spid="82" grpId="0" animBg="1"/>
      <p:bldP spid="83" grpId="0" animBg="1"/>
      <p:bldP spid="90" grpId="0"/>
      <p:bldP spid="92" grpId="0" animBg="1"/>
      <p:bldP spid="93" grpId="0" animBg="1"/>
      <p:bldP spid="94" grpId="0" animBg="1"/>
      <p:bldP spid="96" grpId="0" animBg="1"/>
      <p:bldP spid="97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Grafické řešení v R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31541" y="3005146"/>
            <a:ext cx="825747" cy="518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0" y="1254893"/>
            <a:ext cx="3744415" cy="5021087"/>
            <a:chOff x="1790824" y="1288233"/>
            <a:chExt cx="3744415" cy="5083869"/>
          </a:xfrm>
        </p:grpSpPr>
        <p:cxnSp>
          <p:nvCxnSpPr>
            <p:cNvPr id="26" name="Přímá spojnice 4"/>
            <p:cNvCxnSpPr/>
            <p:nvPr/>
          </p:nvCxnSpPr>
          <p:spPr>
            <a:xfrm>
              <a:off x="4130576" y="1431916"/>
              <a:ext cx="0" cy="4940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6"/>
            <p:cNvCxnSpPr/>
            <p:nvPr/>
          </p:nvCxnSpPr>
          <p:spPr>
            <a:xfrm>
              <a:off x="1790824" y="3058389"/>
              <a:ext cx="374441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4196951" y="1288233"/>
              <a:ext cx="533084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y</a:t>
              </a:r>
              <a:endParaRPr lang="cs-CZ" i="1" dirty="0"/>
            </a:p>
          </p:txBody>
        </p:sp>
      </p:grpSp>
      <p:grpSp>
        <p:nvGrpSpPr>
          <p:cNvPr id="60" name="Skupina 59"/>
          <p:cNvGrpSpPr/>
          <p:nvPr/>
        </p:nvGrpSpPr>
        <p:grpSpPr>
          <a:xfrm flipV="1">
            <a:off x="2006291" y="3623075"/>
            <a:ext cx="1377425" cy="2078706"/>
            <a:chOff x="5724128" y="1632425"/>
            <a:chExt cx="2235719" cy="3819627"/>
          </a:xfrm>
        </p:grpSpPr>
        <p:sp>
          <p:nvSpPr>
            <p:cNvPr id="52" name="Volný tvar 51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olný tvar 58"/>
            <p:cNvSpPr/>
            <p:nvPr/>
          </p:nvSpPr>
          <p:spPr>
            <a:xfrm flipH="1">
              <a:off x="6876254" y="1632425"/>
              <a:ext cx="1083593" cy="3819627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1" name="Přímá spojnice se šipkou 80"/>
          <p:cNvCxnSpPr/>
          <p:nvPr/>
        </p:nvCxnSpPr>
        <p:spPr>
          <a:xfrm flipH="1">
            <a:off x="1331630" y="3067219"/>
            <a:ext cx="10" cy="1729933"/>
          </a:xfrm>
          <a:prstGeom prst="straightConnector1">
            <a:avLst/>
          </a:prstGeom>
          <a:ln w="28575">
            <a:solidFill>
              <a:srgbClr val="A81F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865858" y="1511021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= 4 – 4(–1)(–3) = 4 –12= –8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93" name="TextovéPole 92"/>
              <p:cNvSpPr txBox="1"/>
              <p:nvPr/>
            </p:nvSpPr>
            <p:spPr>
              <a:xfrm>
                <a:off x="5646191" y="3523807"/>
                <a:ext cx="29647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pokud budeme řešit v N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6191" y="3523807"/>
                <a:ext cx="2964748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4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6" name="TextovéPole 95"/>
              <p:cNvSpPr txBox="1"/>
              <p:nvPr/>
            </p:nvSpPr>
            <p:spPr>
              <a:xfrm>
                <a:off x="5580674" y="4797152"/>
                <a:ext cx="2964748" cy="6801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pro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–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–3≥0 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674" y="4797152"/>
                <a:ext cx="2964748" cy="68012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43" t="-4464" b="-13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7" name="TextovéPole 96"/>
              <p:cNvSpPr txBox="1"/>
              <p:nvPr/>
            </p:nvSpPr>
            <p:spPr>
              <a:xfrm>
                <a:off x="5580674" y="3154475"/>
                <a:ext cx="289912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𝑝𝑟𝑜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š</m:t>
                      </m:r>
                      <m:r>
                        <a:rPr lang="cs-CZ" b="0" i="1" smtClean="0">
                          <a:latin typeface="Cambria Math"/>
                        </a:rPr>
                        <m:t>𝑒𝑐h𝑛𝑦</m:t>
                      </m:r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𝑝𝑟𝑜𝑡𝑜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674" y="3154475"/>
                <a:ext cx="2899127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3" name="TextovéPole 32"/>
              <p:cNvSpPr txBox="1"/>
              <p:nvPr/>
            </p:nvSpPr>
            <p:spPr>
              <a:xfrm>
                <a:off x="4827459" y="620688"/>
                <a:ext cx="348861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–</m:t>
                          </m:r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–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i="1" dirty="0">
                  <a:solidFill>
                    <a:srgbClr val="A81F14"/>
                  </a:solidFill>
                </a:endParaRPr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7459" y="620688"/>
                <a:ext cx="3488610" cy="53296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2370165" y="3829470"/>
            <a:ext cx="482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–3</a:t>
            </a:r>
            <a:endParaRPr lang="cs-CZ" i="1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6" name="TextovéPole 35"/>
              <p:cNvSpPr txBox="1"/>
              <p:nvPr/>
            </p:nvSpPr>
            <p:spPr>
              <a:xfrm>
                <a:off x="5698512" y="5485504"/>
                <a:ext cx="8732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8512" y="5485504"/>
                <a:ext cx="87325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5652134" y="4170138"/>
                <a:ext cx="8930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34" y="4170138"/>
                <a:ext cx="893001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3865858" y="2697887"/>
            <a:ext cx="516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které hodnoty </a:t>
            </a:r>
            <a:r>
              <a:rPr lang="cs-CZ" i="1" dirty="0" smtClean="0"/>
              <a:t>x</a:t>
            </a:r>
            <a:r>
              <a:rPr lang="cs-CZ" dirty="0" smtClean="0"/>
              <a:t> je funkční hodnota záporná?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65858" y="1916832"/>
            <a:ext cx="4882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Parabola nemá žádný průsečík s osou </a:t>
            </a:r>
            <a:r>
              <a:rPr lang="cs-CZ" i="1" dirty="0" smtClean="0"/>
              <a:t>x.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865858" y="2286164"/>
            <a:ext cx="4882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Průsečík s osou </a:t>
            </a:r>
            <a:r>
              <a:rPr lang="cs-CZ" i="1" dirty="0" smtClean="0"/>
              <a:t>y </a:t>
            </a:r>
            <a:r>
              <a:rPr lang="cs-CZ" dirty="0" smtClean="0"/>
              <a:t>je  </a:t>
            </a:r>
            <a:r>
              <a:rPr lang="en-US" dirty="0" smtClean="0"/>
              <a:t>[0;</a:t>
            </a:r>
            <a:r>
              <a:rPr lang="cs-CZ" dirty="0" smtClean="0"/>
              <a:t>–3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endParaRPr lang="cs-CZ" dirty="0"/>
          </a:p>
        </p:txBody>
      </p:sp>
      <p:cxnSp>
        <p:nvCxnSpPr>
          <p:cNvPr id="42" name="Přímá spojnice se šipkou 41"/>
          <p:cNvCxnSpPr/>
          <p:nvPr/>
        </p:nvCxnSpPr>
        <p:spPr>
          <a:xfrm flipV="1">
            <a:off x="1331640" y="1154727"/>
            <a:ext cx="10" cy="1738865"/>
          </a:xfrm>
          <a:prstGeom prst="straightConnector1">
            <a:avLst/>
          </a:prstGeom>
          <a:ln w="28575">
            <a:solidFill>
              <a:srgbClr val="A81F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3477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  <p:bldP spid="93" grpId="0" animBg="1"/>
      <p:bldP spid="96" grpId="0" animBg="1"/>
      <p:bldP spid="97" grpId="0" animBg="1"/>
      <p:bldP spid="35" grpId="0"/>
      <p:bldP spid="36" grpId="0" animBg="1"/>
      <p:bldP spid="38" grpId="0" animBg="1"/>
      <p:bldP spid="39" grpId="0"/>
      <p:bldP spid="4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Grafické řešení v R 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31541" y="3005146"/>
            <a:ext cx="825747" cy="518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x</a:t>
            </a:r>
            <a:endParaRPr lang="cs-CZ" i="1" dirty="0"/>
          </a:p>
        </p:txBody>
      </p:sp>
      <p:grpSp>
        <p:nvGrpSpPr>
          <p:cNvPr id="89" name="Skupina 88"/>
          <p:cNvGrpSpPr/>
          <p:nvPr/>
        </p:nvGrpSpPr>
        <p:grpSpPr>
          <a:xfrm>
            <a:off x="0" y="1254893"/>
            <a:ext cx="3744415" cy="5021087"/>
            <a:chOff x="1790824" y="1288233"/>
            <a:chExt cx="3744415" cy="5083869"/>
          </a:xfrm>
        </p:grpSpPr>
        <p:cxnSp>
          <p:nvCxnSpPr>
            <p:cNvPr id="26" name="Přímá spojnice 4"/>
            <p:cNvCxnSpPr/>
            <p:nvPr/>
          </p:nvCxnSpPr>
          <p:spPr>
            <a:xfrm>
              <a:off x="4130576" y="1431916"/>
              <a:ext cx="0" cy="4940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6"/>
            <p:cNvCxnSpPr/>
            <p:nvPr/>
          </p:nvCxnSpPr>
          <p:spPr>
            <a:xfrm>
              <a:off x="1790824" y="3058389"/>
              <a:ext cx="374441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4196951" y="1288233"/>
              <a:ext cx="533084" cy="518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y</a:t>
              </a:r>
              <a:endParaRPr lang="cs-CZ" i="1" dirty="0"/>
            </a:p>
          </p:txBody>
        </p:sp>
      </p:grpSp>
      <p:grpSp>
        <p:nvGrpSpPr>
          <p:cNvPr id="60" name="Skupina 59"/>
          <p:cNvGrpSpPr/>
          <p:nvPr/>
        </p:nvGrpSpPr>
        <p:grpSpPr>
          <a:xfrm flipV="1">
            <a:off x="2289372" y="3003189"/>
            <a:ext cx="1377425" cy="2078706"/>
            <a:chOff x="5724128" y="1632425"/>
            <a:chExt cx="2235719" cy="3819627"/>
          </a:xfrm>
        </p:grpSpPr>
        <p:sp>
          <p:nvSpPr>
            <p:cNvPr id="52" name="Volný tvar 51"/>
            <p:cNvSpPr/>
            <p:nvPr/>
          </p:nvSpPr>
          <p:spPr>
            <a:xfrm>
              <a:off x="5724128" y="1634731"/>
              <a:ext cx="1152128" cy="3817321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olný tvar 58"/>
            <p:cNvSpPr/>
            <p:nvPr/>
          </p:nvSpPr>
          <p:spPr>
            <a:xfrm flipH="1">
              <a:off x="6876254" y="1632425"/>
              <a:ext cx="1083593" cy="3819627"/>
            </a:xfrm>
            <a:custGeom>
              <a:avLst/>
              <a:gdLst>
                <a:gd name="connsiteX0" fmla="*/ 0 w 1216241"/>
                <a:gd name="connsiteY0" fmla="*/ 0 h 1970843"/>
                <a:gd name="connsiteX1" fmla="*/ 577049 w 1216241"/>
                <a:gd name="connsiteY1" fmla="*/ 1624614 h 1970843"/>
                <a:gd name="connsiteX2" fmla="*/ 1216241 w 1216241"/>
                <a:gd name="connsiteY2" fmla="*/ 1970843 h 19708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216241" h="1970843">
                  <a:moveTo>
                    <a:pt x="0" y="0"/>
                  </a:moveTo>
                  <a:cubicBezTo>
                    <a:pt x="187171" y="648070"/>
                    <a:pt x="374342" y="1296140"/>
                    <a:pt x="577049" y="1624614"/>
                  </a:cubicBezTo>
                  <a:cubicBezTo>
                    <a:pt x="779756" y="1953088"/>
                    <a:pt x="997998" y="1961965"/>
                    <a:pt x="1216241" y="197084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1" name="Přímá spojnice se šipkou 80"/>
          <p:cNvCxnSpPr/>
          <p:nvPr/>
        </p:nvCxnSpPr>
        <p:spPr>
          <a:xfrm flipH="1" flipV="1">
            <a:off x="1331590" y="1217563"/>
            <a:ext cx="10" cy="1729933"/>
          </a:xfrm>
          <a:prstGeom prst="straightConnector1">
            <a:avLst/>
          </a:prstGeom>
          <a:ln w="28575">
            <a:solidFill>
              <a:srgbClr val="A81F1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865858" y="1511021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= 16 – 4(–1)(–4) = 0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93" name="TextovéPole 92"/>
              <p:cNvSpPr txBox="1"/>
              <p:nvPr/>
            </p:nvSpPr>
            <p:spPr>
              <a:xfrm>
                <a:off x="5522608" y="3778786"/>
                <a:ext cx="296474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pokud budeme řešit v N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2608" y="3778786"/>
                <a:ext cx="2964748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852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6" name="TextovéPole 95"/>
              <p:cNvSpPr txBox="1"/>
              <p:nvPr/>
            </p:nvSpPr>
            <p:spPr>
              <a:xfrm>
                <a:off x="5580674" y="4797152"/>
                <a:ext cx="2964748" cy="6801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Jak by se změnilo řešení, pro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–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–4≥0 ?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674" y="4797152"/>
                <a:ext cx="2964748" cy="68012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43" t="-4464" b="-13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7" name="TextovéPole 96"/>
              <p:cNvSpPr txBox="1"/>
              <p:nvPr/>
            </p:nvSpPr>
            <p:spPr>
              <a:xfrm>
                <a:off x="5588229" y="3409454"/>
                <a:ext cx="26547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𝑝𝑟𝑜</m:t>
                      </m:r>
                      <m:r>
                        <a:rPr lang="cs-CZ" b="0" i="1" smtClean="0">
                          <a:latin typeface="Cambria Math"/>
                        </a:rPr>
                        <m:t> žá</m:t>
                      </m:r>
                      <m:r>
                        <a:rPr lang="cs-CZ" b="0" i="1" smtClean="0">
                          <a:latin typeface="Cambria Math"/>
                        </a:rPr>
                        <m:t>𝑑𝑛</m:t>
                      </m:r>
                      <m:r>
                        <a:rPr lang="cs-CZ" b="0" i="1" smtClean="0">
                          <a:latin typeface="Cambria Math"/>
                        </a:rPr>
                        <m:t>é, </m:t>
                      </m:r>
                      <m:r>
                        <a:rPr lang="cs-CZ" b="0" i="1" smtClean="0">
                          <a:latin typeface="Cambria Math"/>
                        </a:rPr>
                        <m:t>𝑝𝑟𝑜𝑡𝑜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8229" y="3409454"/>
                <a:ext cx="2654701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3" name="TextovéPole 32"/>
              <p:cNvSpPr txBox="1"/>
              <p:nvPr/>
            </p:nvSpPr>
            <p:spPr>
              <a:xfrm>
                <a:off x="4827459" y="620688"/>
                <a:ext cx="348861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–</m:t>
                          </m:r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dirty="0" smtClean="0">
                              <a:solidFill>
                                <a:srgbClr val="A81F14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–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1" i="1" dirty="0" smtClean="0">
                          <a:solidFill>
                            <a:srgbClr val="A81F14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i="1" dirty="0">
                  <a:solidFill>
                    <a:srgbClr val="A81F14"/>
                  </a:solidFill>
                </a:endParaRPr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7459" y="620688"/>
                <a:ext cx="3488610" cy="53296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2402959" y="4436362"/>
            <a:ext cx="482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–4</a:t>
            </a:r>
            <a:endParaRPr lang="cs-CZ" i="1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6" name="TextovéPole 35"/>
              <p:cNvSpPr txBox="1"/>
              <p:nvPr/>
            </p:nvSpPr>
            <p:spPr>
              <a:xfrm>
                <a:off x="5698512" y="5485504"/>
                <a:ext cx="10260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8512" y="5485504"/>
                <a:ext cx="102605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5637318" y="4448556"/>
                <a:ext cx="8930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7318" y="4448556"/>
                <a:ext cx="893001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3910944" y="3040122"/>
            <a:ext cx="5006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které hodnoty </a:t>
            </a:r>
            <a:r>
              <a:rPr lang="cs-CZ" i="1" dirty="0" smtClean="0"/>
              <a:t>x</a:t>
            </a:r>
            <a:r>
              <a:rPr lang="cs-CZ" dirty="0" smtClean="0"/>
              <a:t> je funkční hodnota kladná?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865858" y="1916832"/>
                <a:ext cx="4882606" cy="852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Parabola má jeden průsečík s osou </a:t>
                </a:r>
                <a:r>
                  <a:rPr lang="cs-CZ" i="1" dirty="0" smtClean="0"/>
                  <a:t>x,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𝑥</m:t>
                    </m:r>
                    <m:r>
                      <a:rPr lang="cs-CZ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 smtClean="0">
                            <a:latin typeface="Cambria Math"/>
                          </a:rPr>
                          <m:t>−</m:t>
                        </m:r>
                        <m:r>
                          <a:rPr lang="cs-CZ" i="1" smtClean="0">
                            <a:latin typeface="Cambria Math"/>
                          </a:rPr>
                          <m:t>𝑏</m:t>
                        </m:r>
                        <m:r>
                          <a:rPr lang="cs-CZ" i="1" smtClean="0">
                            <a:latin typeface="Cambria Math"/>
                          </a:rPr>
                          <m:t>±</m:t>
                        </m:r>
                        <m:rad>
                          <m:radPr>
                            <m:degHide m:val="on"/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i="1" smtClean="0">
                                    <a:latin typeface="Cambria Math"/>
                                  </a:rPr>
                                  <m:t>𝑏</m:t>
                                </m:r>
                              </m:e>
                              <m:sup>
                                <m:r>
                                  <a:rPr lang="cs-CZ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i="1" smtClean="0">
                                <a:latin typeface="Cambria Math"/>
                              </a:rPr>
                              <m:t>−4</m:t>
                            </m:r>
                            <m:r>
                              <a:rPr lang="cs-CZ" i="1" smtClean="0">
                                <a:latin typeface="Cambria Math"/>
                              </a:rPr>
                              <m:t>𝑎𝑐</m:t>
                            </m:r>
                          </m:e>
                        </m:rad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  <m:r>
                          <a:rPr lang="cs-CZ" i="1" smtClean="0">
                            <a:latin typeface="Cambria Math"/>
                          </a:rPr>
                          <m:t>𝑎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i="1">
                            <a:latin typeface="Cambria Math"/>
                          </a:rPr>
                          <m:t>±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–2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i="1" dirty="0" smtClean="0"/>
                  <a:t>2.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5858" y="1916832"/>
                <a:ext cx="4882606" cy="852093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999" t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3865858" y="2682015"/>
            <a:ext cx="4882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Průsečík s osou </a:t>
            </a:r>
            <a:r>
              <a:rPr lang="cs-CZ" i="1" dirty="0" smtClean="0"/>
              <a:t>y </a:t>
            </a:r>
            <a:r>
              <a:rPr lang="cs-CZ" dirty="0" smtClean="0"/>
              <a:t>je  </a:t>
            </a:r>
            <a:r>
              <a:rPr lang="en-US" dirty="0" smtClean="0"/>
              <a:t>[0;</a:t>
            </a:r>
            <a:r>
              <a:rPr lang="cs-CZ" dirty="0" smtClean="0"/>
              <a:t>–4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8892" y="3079810"/>
            <a:ext cx="482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2</a:t>
            </a:r>
            <a:endParaRPr lang="cs-CZ" i="1" dirty="0"/>
          </a:p>
        </p:txBody>
      </p:sp>
      <p:sp>
        <p:nvSpPr>
          <p:cNvPr id="25" name="Ovál 24"/>
          <p:cNvSpPr/>
          <p:nvPr/>
        </p:nvSpPr>
        <p:spPr>
          <a:xfrm>
            <a:off x="2937173" y="2951140"/>
            <a:ext cx="124045" cy="10801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937173" y="2943335"/>
            <a:ext cx="124045" cy="108012"/>
          </a:xfrm>
          <a:prstGeom prst="ellipse">
            <a:avLst/>
          </a:prstGeom>
          <a:solidFill>
            <a:srgbClr val="990033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51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  <p:bldP spid="93" grpId="0" animBg="1"/>
      <p:bldP spid="96" grpId="0" animBg="1"/>
      <p:bldP spid="97" grpId="0" animBg="1"/>
      <p:bldP spid="35" grpId="0"/>
      <p:bldP spid="36" grpId="0" animBg="1"/>
      <p:bldP spid="38" grpId="0" animBg="1"/>
      <p:bldP spid="39" grpId="0"/>
      <p:bldP spid="4" grpId="0" animBg="1"/>
      <p:bldP spid="41" grpId="0"/>
      <p:bldP spid="24" grpId="0"/>
      <p:bldP spid="25" grpId="0" animBg="1"/>
      <p:bldP spid="25" grpId="1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eaLnBrk="1" hangingPunct="1"/>
            <a:r>
              <a:rPr lang="cs-CZ" sz="3200" b="1" dirty="0" smtClean="0">
                <a:latin typeface="Arial" charset="0"/>
                <a:cs typeface="Arial" charset="0"/>
              </a:rPr>
              <a:t>Zdroje,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1855</TotalTime>
  <Words>342</Words>
  <Application>Microsoft Office PowerPoint</Application>
  <PresentationFormat>Předvádění na obrazovce (4:3)</PresentationFormat>
  <Paragraphs>109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Grafické řešení kvadratických nerovnic  nahrazuje řešení pomocí soustav nerovnic</vt:lpstr>
      <vt:lpstr>Umístění paraboly dle diskriminantu (dle počtu kořenů) </vt:lpstr>
      <vt:lpstr>Snímek 4</vt:lpstr>
      <vt:lpstr>Grafické řešení v R </vt:lpstr>
      <vt:lpstr>Grafické řešení v R </vt:lpstr>
      <vt:lpstr>Grafické řešení v R </vt:lpstr>
      <vt:lpstr>Zdroje, autorská práva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258</cp:revision>
  <dcterms:created xsi:type="dcterms:W3CDTF">2012-11-30T22:17:21Z</dcterms:created>
  <dcterms:modified xsi:type="dcterms:W3CDTF">2014-06-22T16:47:53Z</dcterms:modified>
</cp:coreProperties>
</file>