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24"/>
  </p:notesMasterIdLst>
  <p:sldIdLst>
    <p:sldId id="301" r:id="rId4"/>
    <p:sldId id="282" r:id="rId5"/>
    <p:sldId id="311" r:id="rId6"/>
    <p:sldId id="312" r:id="rId7"/>
    <p:sldId id="304" r:id="rId8"/>
    <p:sldId id="302" r:id="rId9"/>
    <p:sldId id="303" r:id="rId10"/>
    <p:sldId id="287" r:id="rId11"/>
    <p:sldId id="292" r:id="rId12"/>
    <p:sldId id="296" r:id="rId13"/>
    <p:sldId id="297" r:id="rId14"/>
    <p:sldId id="298" r:id="rId15"/>
    <p:sldId id="299" r:id="rId16"/>
    <p:sldId id="300" r:id="rId17"/>
    <p:sldId id="309" r:id="rId18"/>
    <p:sldId id="310" r:id="rId19"/>
    <p:sldId id="307" r:id="rId20"/>
    <p:sldId id="308" r:id="rId21"/>
    <p:sldId id="306" r:id="rId22"/>
    <p:sldId id="257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86835" autoAdjust="0"/>
  </p:normalViewPr>
  <p:slideViewPr>
    <p:cSldViewPr>
      <p:cViewPr>
        <p:scale>
          <a:sx n="62" d="100"/>
          <a:sy n="62" d="100"/>
        </p:scale>
        <p:origin x="-642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D44455-DE88-4660-9EE0-D4D3F6F9FE5B}" type="datetimeFigureOut">
              <a:rPr lang="cs-CZ" smtClean="0"/>
              <a:pPr/>
              <a:t>19.12.2013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FDA31-1FE5-4B76-A33E-38F390E577A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025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5281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52817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52817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191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191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191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191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191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19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DA30D-26CA-44D5-80F8-C2E986FAF7E0}" type="datetimeFigureOut">
              <a:rPr lang="cs-CZ" smtClean="0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534A9-9BDF-43D1-9C0B-E24F2A734F6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21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EACD7-D5D8-4B53-B178-6B0648DB7E72}" type="datetimeFigureOut">
              <a:rPr lang="cs-CZ" smtClean="0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077C5-A3FE-44C1-B3C7-A7A1871D5FA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97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CBC02-360C-4383-AB9B-9367E2FC4976}" type="datetimeFigureOut">
              <a:rPr lang="cs-CZ" smtClean="0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FC4E3-A94E-4CAF-B2E4-A67D7449BC8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900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A445F-3BEA-423E-A5BE-FA77BE3395B0}" type="datetimeFigureOut">
              <a:rPr lang="cs-CZ" smtClean="0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345E9-449D-4CD8-A276-45F1EF87314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754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C690E-CBCC-43A2-BF76-6EE9B58EA9EA}" type="datetimeFigureOut">
              <a:rPr lang="cs-CZ" smtClean="0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60250-C423-4C52-BCB9-8C2B590E56D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667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1F2EF-FDF8-4BC5-9F9E-723F54E66911}" type="datetimeFigureOut">
              <a:rPr lang="cs-CZ" smtClean="0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1EBC8-7D7B-40C0-A02C-C11D7D472DA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132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1B43B-86DE-48A6-8F0A-D71A294E3874}" type="datetimeFigureOut">
              <a:rPr lang="cs-CZ" smtClean="0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17B6-24F9-4B74-B68D-4BE461BB1CD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258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2E6E8-80A6-4CDF-AB4A-A952191BAD9B}" type="datetimeFigureOut">
              <a:rPr lang="cs-CZ" smtClean="0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6500C-FE93-4EB0-9F42-5937C26A2D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94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8424E-4FF0-4438-B1CD-96F4391676A2}" type="datetimeFigureOut">
              <a:rPr lang="cs-CZ" smtClean="0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7A41F-0445-45B2-ACAB-F84B0735B45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677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C284F-E1F8-4088-AC1F-B58CF4B135B4}" type="datetimeFigureOut">
              <a:rPr lang="cs-CZ" smtClean="0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7623D-5725-4BB5-9D1A-44DE301160D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627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7AA15-BC9B-4A2E-8706-2806E6658062}" type="datetimeFigureOut">
              <a:rPr lang="cs-CZ" smtClean="0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2DAE2-5A9D-46F1-B9FB-D478BF120EF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6512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DA30D-26CA-44D5-80F8-C2E986FAF7E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534A9-9BDF-43D1-9C0B-E24F2A734F6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4035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EACD7-D5D8-4B53-B178-6B0648DB7E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077C5-A3FE-44C1-B3C7-A7A1871D5FA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970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CBC02-360C-4383-AB9B-9367E2FC49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FC4E3-A94E-4CAF-B2E4-A67D7449BC8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5048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A445F-3BEA-423E-A5BE-FA77BE3395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345E9-449D-4CD8-A276-45F1EF87314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29606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C690E-CBCC-43A2-BF76-6EE9B58EA9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60250-C423-4C52-BCB9-8C2B590E56D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3239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1F2EF-FDF8-4BC5-9F9E-723F54E66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1EBC8-7D7B-40C0-A02C-C11D7D472DA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2888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1B43B-86DE-48A6-8F0A-D71A294E387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17B6-24F9-4B74-B68D-4BE461BB1CD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8187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2E6E8-80A6-4CDF-AB4A-A952191BAD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6500C-FE93-4EB0-9F42-5937C26A2D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4475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8424E-4FF0-4438-B1CD-96F4391676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7A41F-0445-45B2-ACAB-F84B0735B45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33531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C284F-E1F8-4088-AC1F-B58CF4B135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7623D-5725-4BB5-9D1A-44DE301160D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1832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7AA15-BC9B-4A2E-8706-2806E66580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2DAE2-5A9D-46F1-B9FB-D478BF120E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257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DA30D-26CA-44D5-80F8-C2E986FAF7E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534A9-9BDF-43D1-9C0B-E24F2A734F6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2415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EACD7-D5D8-4B53-B178-6B0648DB7E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077C5-A3FE-44C1-B3C7-A7A1871D5FA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6687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CBC02-360C-4383-AB9B-9367E2FC497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FC4E3-A94E-4CAF-B2E4-A67D7449BC8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401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A445F-3BEA-423E-A5BE-FA77BE3395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345E9-449D-4CD8-A276-45F1EF87314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8492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C690E-CBCC-43A2-BF76-6EE9B58EA9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60250-C423-4C52-BCB9-8C2B590E56D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3288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1F2EF-FDF8-4BC5-9F9E-723F54E6691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1EBC8-7D7B-40C0-A02C-C11D7D472DA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25339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1B43B-86DE-48A6-8F0A-D71A294E387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17B6-24F9-4B74-B68D-4BE461BB1CD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1582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2E6E8-80A6-4CDF-AB4A-A952191BAD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6500C-FE93-4EB0-9F42-5937C26A2D2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05098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8424E-4FF0-4438-B1CD-96F4391676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7A41F-0445-45B2-ACAB-F84B0735B45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5846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C284F-E1F8-4088-AC1F-B58CF4B135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7623D-5725-4BB5-9D1A-44DE301160D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800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7AA15-BC9B-4A2E-8706-2806E66580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2DAE2-5A9D-46F1-B9FB-D478BF120EF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710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DF4551-AA4F-4717-80CF-EEF1DA5D7480}" type="datetimeFigureOut">
              <a:rPr lang="cs-CZ" smtClean="0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356CF6-B015-4EB0-9801-CBD50DDC8AE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DF4551-AA4F-4717-80CF-EEF1DA5D748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356CF6-B015-4EB0-9801-CBD50DDC8AE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73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DF4551-AA4F-4717-80CF-EEF1DA5D748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356CF6-B015-4EB0-9801-CBD50DDC8AE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745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3.png"/><Relationship Id="rId7" Type="http://schemas.openxmlformats.org/officeDocument/2006/relationships/slide" Target="slide8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5" Type="http://schemas.openxmlformats.org/officeDocument/2006/relationships/slide" Target="slide5.xml"/><Relationship Id="rId10" Type="http://schemas.openxmlformats.org/officeDocument/2006/relationships/slide" Target="slide12.xml"/><Relationship Id="rId4" Type="http://schemas.openxmlformats.org/officeDocument/2006/relationships/image" Target="../media/image3.wmf"/><Relationship Id="rId9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3" Type="http://schemas.openxmlformats.org/officeDocument/2006/relationships/image" Target="../media/image5.png"/><Relationship Id="rId7" Type="http://schemas.openxmlformats.org/officeDocument/2006/relationships/slide" Target="slide1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5.xml"/><Relationship Id="rId11" Type="http://schemas.openxmlformats.org/officeDocument/2006/relationships/slide" Target="slide2.xml"/><Relationship Id="rId5" Type="http://schemas.openxmlformats.org/officeDocument/2006/relationships/slide" Target="slide14.xml"/><Relationship Id="rId10" Type="http://schemas.openxmlformats.org/officeDocument/2006/relationships/slide" Target="slide19.xml"/><Relationship Id="rId4" Type="http://schemas.openxmlformats.org/officeDocument/2006/relationships/image" Target="../media/image4.wmf"/><Relationship Id="rId9" Type="http://schemas.openxmlformats.org/officeDocument/2006/relationships/slide" Target="slide1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slide" Target="slide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55" Type="http://schemas.openxmlformats.org/officeDocument/2006/relationships/image" Target="../media/image129.png"/><Relationship Id="rId34" Type="http://schemas.openxmlformats.org/officeDocument/2006/relationships/image" Target="../media/image23.png"/><Relationship Id="rId42" Type="http://schemas.openxmlformats.org/officeDocument/2006/relationships/image" Target="../media/image56.png"/><Relationship Id="rId50" Type="http://schemas.openxmlformats.org/officeDocument/2006/relationships/image" Target="../media/image64.png"/><Relationship Id="rId33" Type="http://schemas.openxmlformats.org/officeDocument/2006/relationships/image" Target="../media/image22.png"/><Relationship Id="rId38" Type="http://schemas.openxmlformats.org/officeDocument/2006/relationships/image" Target="../media/image52.png"/><Relationship Id="rId59" Type="http://schemas.openxmlformats.org/officeDocument/2006/relationships/image" Target="../media/image26.png"/><Relationship Id="rId2" Type="http://schemas.openxmlformats.org/officeDocument/2006/relationships/image" Target="../media/image8.png"/><Relationship Id="rId54" Type="http://schemas.openxmlformats.org/officeDocument/2006/relationships/image" Target="../media/image20.png"/><Relationship Id="rId41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32" Type="http://schemas.openxmlformats.org/officeDocument/2006/relationships/image" Target="../media/image21.png"/><Relationship Id="rId53" Type="http://schemas.openxmlformats.org/officeDocument/2006/relationships/image" Target="../media/image19.png"/><Relationship Id="rId37" Type="http://schemas.openxmlformats.org/officeDocument/2006/relationships/image" Target="../media/image51.png"/><Relationship Id="rId58" Type="http://schemas.openxmlformats.org/officeDocument/2006/relationships/image" Target="../media/image9.png"/><Relationship Id="rId36" Type="http://schemas.openxmlformats.org/officeDocument/2006/relationships/image" Target="../media/image25.png"/><Relationship Id="rId57" Type="http://schemas.openxmlformats.org/officeDocument/2006/relationships/image" Target="../media/image6.png"/><Relationship Id="rId61" Type="http://schemas.openxmlformats.org/officeDocument/2006/relationships/slide" Target="slide2.xml"/><Relationship Id="rId52" Type="http://schemas.openxmlformats.org/officeDocument/2006/relationships/image" Target="../media/image126.png"/><Relationship Id="rId60" Type="http://schemas.openxmlformats.org/officeDocument/2006/relationships/slide" Target="slide7.xml"/><Relationship Id="rId35" Type="http://schemas.openxmlformats.org/officeDocument/2006/relationships/image" Target="../media/image24.png"/><Relationship Id="rId56" Type="http://schemas.openxmlformats.org/officeDocument/2006/relationships/image" Target="../media/image130.png"/><Relationship Id="rId43" Type="http://schemas.openxmlformats.org/officeDocument/2006/relationships/image" Target="../media/image57.png"/></Relationships>
</file>

<file path=ppt/slides/_rels/slide7.xml.rels><?xml version="1.0" encoding="UTF-8" standalone="yes"?>
<Relationships xmlns="http://schemas.openxmlformats.org/package/2006/relationships"><Relationship Id="rId39" Type="http://schemas.openxmlformats.org/officeDocument/2006/relationships/image" Target="../media/image82.png"/><Relationship Id="rId51" Type="http://schemas.openxmlformats.org/officeDocument/2006/relationships/image" Target="../media/image132.png"/><Relationship Id="rId42" Type="http://schemas.openxmlformats.org/officeDocument/2006/relationships/image" Target="../media/image101.png"/><Relationship Id="rId47" Type="http://schemas.openxmlformats.org/officeDocument/2006/relationships/image" Target="../media/image910.png"/><Relationship Id="rId50" Type="http://schemas.openxmlformats.org/officeDocument/2006/relationships/image" Target="../media/image131.png"/><Relationship Id="rId38" Type="http://schemas.openxmlformats.org/officeDocument/2006/relationships/image" Target="../media/image261.png"/><Relationship Id="rId12" Type="http://schemas.openxmlformats.org/officeDocument/2006/relationships/image" Target="../media/image66.png"/><Relationship Id="rId33" Type="http://schemas.openxmlformats.org/officeDocument/2006/relationships/image" Target="../media/image76.png"/><Relationship Id="rId46" Type="http://schemas.openxmlformats.org/officeDocument/2006/relationships/image" Target="../media/image122.png"/><Relationship Id="rId29" Type="http://schemas.openxmlformats.org/officeDocument/2006/relationships/image" Target="../media/image72.png"/><Relationship Id="rId41" Type="http://schemas.openxmlformats.org/officeDocument/2006/relationships/image" Target="../media/image84.png"/><Relationship Id="rId54" Type="http://schemas.openxmlformats.org/officeDocument/2006/relationships/slide" Target="slide6.xml"/><Relationship Id="rId1" Type="http://schemas.openxmlformats.org/officeDocument/2006/relationships/slideLayout" Target="../slideLayouts/slideLayout2.xml"/><Relationship Id="rId37" Type="http://schemas.openxmlformats.org/officeDocument/2006/relationships/image" Target="../media/image80.png"/><Relationship Id="rId40" Type="http://schemas.openxmlformats.org/officeDocument/2006/relationships/image" Target="../media/image83.png"/><Relationship Id="rId32" Type="http://schemas.openxmlformats.org/officeDocument/2006/relationships/image" Target="../media/image75.png"/><Relationship Id="rId45" Type="http://schemas.openxmlformats.org/officeDocument/2006/relationships/image" Target="../media/image121.png"/><Relationship Id="rId53" Type="http://schemas.openxmlformats.org/officeDocument/2006/relationships/image" Target="../media/image134.png"/><Relationship Id="rId49" Type="http://schemas.openxmlformats.org/officeDocument/2006/relationships/image" Target="../media/image125.png"/><Relationship Id="rId44" Type="http://schemas.openxmlformats.org/officeDocument/2006/relationships/image" Target="../media/image103.png"/><Relationship Id="rId52" Type="http://schemas.openxmlformats.org/officeDocument/2006/relationships/image" Target="../media/image133.png"/><Relationship Id="rId30" Type="http://schemas.openxmlformats.org/officeDocument/2006/relationships/image" Target="../media/image73.png"/><Relationship Id="rId43" Type="http://schemas.openxmlformats.org/officeDocument/2006/relationships/image" Target="../media/image10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10" Type="http://schemas.openxmlformats.org/officeDocument/2006/relationships/slide" Target="slide2.xml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13" Type="http://schemas.openxmlformats.org/officeDocument/2006/relationships/image" Target="../media/image115.png"/><Relationship Id="rId18" Type="http://schemas.openxmlformats.org/officeDocument/2006/relationships/image" Target="../media/image119.png"/><Relationship Id="rId3" Type="http://schemas.openxmlformats.org/officeDocument/2006/relationships/image" Target="../media/image105.png"/><Relationship Id="rId7" Type="http://schemas.openxmlformats.org/officeDocument/2006/relationships/image" Target="../media/image109.png"/><Relationship Id="rId12" Type="http://schemas.openxmlformats.org/officeDocument/2006/relationships/image" Target="../media/image114.png"/><Relationship Id="rId17" Type="http://schemas.openxmlformats.org/officeDocument/2006/relationships/image" Target="../media/image116.png"/><Relationship Id="rId2" Type="http://schemas.openxmlformats.org/officeDocument/2006/relationships/image" Target="../media/image35.png"/><Relationship Id="rId16" Type="http://schemas.openxmlformats.org/officeDocument/2006/relationships/image" Target="../media/image118.png"/><Relationship Id="rId20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8.png"/><Relationship Id="rId11" Type="http://schemas.openxmlformats.org/officeDocument/2006/relationships/image" Target="../media/image113.png"/><Relationship Id="rId5" Type="http://schemas.openxmlformats.org/officeDocument/2006/relationships/image" Target="../media/image107.png"/><Relationship Id="rId15" Type="http://schemas.openxmlformats.org/officeDocument/2006/relationships/image" Target="../media/image117.png"/><Relationship Id="rId10" Type="http://schemas.openxmlformats.org/officeDocument/2006/relationships/image" Target="../media/image112.png"/><Relationship Id="rId19" Type="http://schemas.openxmlformats.org/officeDocument/2006/relationships/image" Target="../media/image120.png"/><Relationship Id="rId4" Type="http://schemas.openxmlformats.org/officeDocument/2006/relationships/image" Target="../media/image106.png"/><Relationship Id="rId9" Type="http://schemas.openxmlformats.org/officeDocument/2006/relationships/image" Target="../media/image111.png"/></Relationships>
</file>

<file path=ppt/slides/_rels/slide10.xml.rels><?xml version="1.0" encoding="UTF-8" standalone="yes"?>
<Relationships xmlns="http://schemas.openxmlformats.org/package/2006/relationships"><Relationship Id="rId18" Type="http://schemas.openxmlformats.org/officeDocument/2006/relationships/image" Target="../media/image158.png"/><Relationship Id="rId26" Type="http://schemas.openxmlformats.org/officeDocument/2006/relationships/image" Target="../media/image168.png"/><Relationship Id="rId3" Type="http://schemas.openxmlformats.org/officeDocument/2006/relationships/image" Target="../media/image153.png"/><Relationship Id="rId21" Type="http://schemas.openxmlformats.org/officeDocument/2006/relationships/image" Target="../media/image161.png"/><Relationship Id="rId17" Type="http://schemas.openxmlformats.org/officeDocument/2006/relationships/image" Target="../media/image165.png"/><Relationship Id="rId25" Type="http://schemas.openxmlformats.org/officeDocument/2006/relationships/image" Target="../media/image167.png"/><Relationship Id="rId2" Type="http://schemas.openxmlformats.org/officeDocument/2006/relationships/image" Target="../media/image36.png"/><Relationship Id="rId16" Type="http://schemas.openxmlformats.org/officeDocument/2006/relationships/image" Target="../media/image157.png"/><Relationship Id="rId20" Type="http://schemas.openxmlformats.org/officeDocument/2006/relationships/image" Target="../media/image160.png"/><Relationship Id="rId29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6.png"/><Relationship Id="rId24" Type="http://schemas.openxmlformats.org/officeDocument/2006/relationships/image" Target="../media/image166.png"/><Relationship Id="rId5" Type="http://schemas.openxmlformats.org/officeDocument/2006/relationships/image" Target="../media/image155.png"/><Relationship Id="rId15" Type="http://schemas.openxmlformats.org/officeDocument/2006/relationships/image" Target="../media/image163.png"/><Relationship Id="rId23" Type="http://schemas.openxmlformats.org/officeDocument/2006/relationships/image" Target="../media/image164.png"/><Relationship Id="rId28" Type="http://schemas.openxmlformats.org/officeDocument/2006/relationships/image" Target="../media/image170.png"/><Relationship Id="rId19" Type="http://schemas.openxmlformats.org/officeDocument/2006/relationships/image" Target="../media/image159.png"/><Relationship Id="rId4" Type="http://schemas.openxmlformats.org/officeDocument/2006/relationships/image" Target="../media/image154.png"/><Relationship Id="rId22" Type="http://schemas.openxmlformats.org/officeDocument/2006/relationships/image" Target="../media/image162.png"/><Relationship Id="rId27" Type="http://schemas.openxmlformats.org/officeDocument/2006/relationships/image" Target="../media/image16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5.png"/><Relationship Id="rId3" Type="http://schemas.openxmlformats.org/officeDocument/2006/relationships/image" Target="../media/image1700.png"/><Relationship Id="rId7" Type="http://schemas.openxmlformats.org/officeDocument/2006/relationships/image" Target="../media/image174.png"/><Relationship Id="rId2" Type="http://schemas.openxmlformats.org/officeDocument/2006/relationships/image" Target="../media/image169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3.png"/><Relationship Id="rId5" Type="http://schemas.openxmlformats.org/officeDocument/2006/relationships/image" Target="../media/image172.png"/><Relationship Id="rId10" Type="http://schemas.openxmlformats.org/officeDocument/2006/relationships/slide" Target="slide10.xml"/><Relationship Id="rId4" Type="http://schemas.openxmlformats.org/officeDocument/2006/relationships/image" Target="../media/image171.png"/><Relationship Id="rId9" Type="http://schemas.openxmlformats.org/officeDocument/2006/relationships/image" Target="../media/image17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00.png"/><Relationship Id="rId13" Type="http://schemas.openxmlformats.org/officeDocument/2006/relationships/image" Target="../media/image185.png"/><Relationship Id="rId3" Type="http://schemas.openxmlformats.org/officeDocument/2006/relationships/image" Target="../media/image178.png"/><Relationship Id="rId7" Type="http://schemas.openxmlformats.org/officeDocument/2006/relationships/image" Target="../media/image1790.png"/><Relationship Id="rId12" Type="http://schemas.openxmlformats.org/officeDocument/2006/relationships/image" Target="../media/image184.png"/><Relationship Id="rId17" Type="http://schemas.openxmlformats.org/officeDocument/2006/relationships/slide" Target="slide2.xml"/><Relationship Id="rId2" Type="http://schemas.openxmlformats.org/officeDocument/2006/relationships/image" Target="../media/image37.png"/><Relationship Id="rId16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0.png"/><Relationship Id="rId11" Type="http://schemas.openxmlformats.org/officeDocument/2006/relationships/image" Target="../media/image183.png"/><Relationship Id="rId5" Type="http://schemas.openxmlformats.org/officeDocument/2006/relationships/image" Target="../media/image1780.png"/><Relationship Id="rId15" Type="http://schemas.openxmlformats.org/officeDocument/2006/relationships/image" Target="../media/image187.png"/><Relationship Id="rId10" Type="http://schemas.openxmlformats.org/officeDocument/2006/relationships/image" Target="../media/image182.png"/><Relationship Id="rId4" Type="http://schemas.openxmlformats.org/officeDocument/2006/relationships/image" Target="../media/image179.png"/><Relationship Id="rId9" Type="http://schemas.openxmlformats.org/officeDocument/2006/relationships/image" Target="../media/image181.png"/><Relationship Id="rId14" Type="http://schemas.openxmlformats.org/officeDocument/2006/relationships/image" Target="../media/image18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70.png"/><Relationship Id="rId3" Type="http://schemas.openxmlformats.org/officeDocument/2006/relationships/image" Target="../media/image1700.png"/><Relationship Id="rId7" Type="http://schemas.openxmlformats.org/officeDocument/2006/relationships/image" Target="../media/image186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50.png"/><Relationship Id="rId5" Type="http://schemas.openxmlformats.org/officeDocument/2006/relationships/image" Target="../media/image1840.png"/><Relationship Id="rId10" Type="http://schemas.openxmlformats.org/officeDocument/2006/relationships/image" Target="../media/image188.png"/><Relationship Id="rId4" Type="http://schemas.openxmlformats.org/officeDocument/2006/relationships/image" Target="../media/image1830.png"/><Relationship Id="rId9" Type="http://schemas.openxmlformats.org/officeDocument/2006/relationships/slide" Target="slide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13" Type="http://schemas.openxmlformats.org/officeDocument/2006/relationships/image" Target="../media/image95.png"/><Relationship Id="rId18" Type="http://schemas.openxmlformats.org/officeDocument/2006/relationships/image" Target="../media/image100.png"/><Relationship Id="rId3" Type="http://schemas.openxmlformats.org/officeDocument/2006/relationships/image" Target="../media/image1110.png"/><Relationship Id="rId7" Type="http://schemas.openxmlformats.org/officeDocument/2006/relationships/image" Target="../media/image89.png"/><Relationship Id="rId12" Type="http://schemas.openxmlformats.org/officeDocument/2006/relationships/image" Target="../media/image94.png"/><Relationship Id="rId17" Type="http://schemas.openxmlformats.org/officeDocument/2006/relationships/image" Target="../media/image99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9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8.png"/><Relationship Id="rId11" Type="http://schemas.openxmlformats.org/officeDocument/2006/relationships/image" Target="../media/image93.png"/><Relationship Id="rId5" Type="http://schemas.openxmlformats.org/officeDocument/2006/relationships/image" Target="../media/image87.png"/><Relationship Id="rId15" Type="http://schemas.openxmlformats.org/officeDocument/2006/relationships/image" Target="../media/image97.png"/><Relationship Id="rId10" Type="http://schemas.openxmlformats.org/officeDocument/2006/relationships/image" Target="../media/image92.png"/><Relationship Id="rId19" Type="http://schemas.openxmlformats.org/officeDocument/2006/relationships/slide" Target="slide2.xml"/><Relationship Id="rId4" Type="http://schemas.openxmlformats.org/officeDocument/2006/relationships/image" Target="../media/image86.png"/><Relationship Id="rId9" Type="http://schemas.openxmlformats.org/officeDocument/2006/relationships/image" Target="../media/image91.png"/><Relationship Id="rId14" Type="http://schemas.openxmlformats.org/officeDocument/2006/relationships/image" Target="../media/image9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10.png"/><Relationship Id="rId13" Type="http://schemas.openxmlformats.org/officeDocument/2006/relationships/slide" Target="slide2.xml"/><Relationship Id="rId3" Type="http://schemas.openxmlformats.org/officeDocument/2006/relationships/image" Target="../media/image127.png"/><Relationship Id="rId7" Type="http://schemas.openxmlformats.org/officeDocument/2006/relationships/image" Target="../media/image1610.png"/><Relationship Id="rId12" Type="http://schemas.openxmlformats.org/officeDocument/2006/relationships/image" Target="../media/image26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10.png"/><Relationship Id="rId11" Type="http://schemas.openxmlformats.org/officeDocument/2006/relationships/image" Target="../media/image200.png"/><Relationship Id="rId5" Type="http://schemas.openxmlformats.org/officeDocument/2006/relationships/image" Target="../media/image148.png"/><Relationship Id="rId10" Type="http://schemas.openxmlformats.org/officeDocument/2006/relationships/image" Target="../media/image199.png"/><Relationship Id="rId4" Type="http://schemas.openxmlformats.org/officeDocument/2006/relationships/image" Target="../media/image1310.png"/><Relationship Id="rId9" Type="http://schemas.openxmlformats.org/officeDocument/2006/relationships/image" Target="../media/image181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13" Type="http://schemas.openxmlformats.org/officeDocument/2006/relationships/image" Target="../media/image71.png"/><Relationship Id="rId18" Type="http://schemas.openxmlformats.org/officeDocument/2006/relationships/image" Target="../media/image85.png"/><Relationship Id="rId3" Type="http://schemas.openxmlformats.org/officeDocument/2006/relationships/image" Target="../media/image350.png"/><Relationship Id="rId21" Type="http://schemas.openxmlformats.org/officeDocument/2006/relationships/image" Target="../media/image135.png"/><Relationship Id="rId7" Type="http://schemas.openxmlformats.org/officeDocument/2006/relationships/image" Target="../media/image62.png"/><Relationship Id="rId12" Type="http://schemas.openxmlformats.org/officeDocument/2006/relationships/image" Target="../media/image70.png"/><Relationship Id="rId17" Type="http://schemas.openxmlformats.org/officeDocument/2006/relationships/image" Target="../media/image370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78.png"/><Relationship Id="rId20" Type="http://schemas.openxmlformats.org/officeDocument/2006/relationships/image" Target="../media/image12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1.png"/><Relationship Id="rId11" Type="http://schemas.openxmlformats.org/officeDocument/2006/relationships/image" Target="../media/image69.png"/><Relationship Id="rId5" Type="http://schemas.openxmlformats.org/officeDocument/2006/relationships/image" Target="../media/image54.png"/><Relationship Id="rId15" Type="http://schemas.openxmlformats.org/officeDocument/2006/relationships/image" Target="../media/image38.png"/><Relationship Id="rId10" Type="http://schemas.openxmlformats.org/officeDocument/2006/relationships/image" Target="../media/image68.png"/><Relationship Id="rId19" Type="http://schemas.openxmlformats.org/officeDocument/2006/relationships/image" Target="../media/image104.png"/><Relationship Id="rId4" Type="http://schemas.openxmlformats.org/officeDocument/2006/relationships/image" Target="../media/image360.png"/><Relationship Id="rId9" Type="http://schemas.openxmlformats.org/officeDocument/2006/relationships/image" Target="../media/image67.png"/><Relationship Id="rId14" Type="http://schemas.openxmlformats.org/officeDocument/2006/relationships/image" Target="../media/image60.png"/><Relationship Id="rId22" Type="http://schemas.openxmlformats.org/officeDocument/2006/relationships/slide" Target="slide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0.png"/><Relationship Id="rId13" Type="http://schemas.openxmlformats.org/officeDocument/2006/relationships/image" Target="../media/image710.png"/><Relationship Id="rId3" Type="http://schemas.openxmlformats.org/officeDocument/2006/relationships/image" Target="../media/image380.png"/><Relationship Id="rId7" Type="http://schemas.openxmlformats.org/officeDocument/2006/relationships/image" Target="../media/image620.png"/><Relationship Id="rId12" Type="http://schemas.openxmlformats.org/officeDocument/2006/relationships/image" Target="../media/image700.png"/><Relationship Id="rId17" Type="http://schemas.openxmlformats.org/officeDocument/2006/relationships/slide" Target="slide2.xml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78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10.png"/><Relationship Id="rId11" Type="http://schemas.openxmlformats.org/officeDocument/2006/relationships/image" Target="../media/image690.png"/><Relationship Id="rId5" Type="http://schemas.openxmlformats.org/officeDocument/2006/relationships/image" Target="../media/image540.png"/><Relationship Id="rId15" Type="http://schemas.openxmlformats.org/officeDocument/2006/relationships/image" Target="../media/image770.png"/><Relationship Id="rId10" Type="http://schemas.openxmlformats.org/officeDocument/2006/relationships/image" Target="../media/image680.png"/><Relationship Id="rId4" Type="http://schemas.openxmlformats.org/officeDocument/2006/relationships/image" Target="../media/image530.png"/><Relationship Id="rId9" Type="http://schemas.openxmlformats.org/officeDocument/2006/relationships/image" Target="../media/image670.png"/><Relationship Id="rId14" Type="http://schemas.openxmlformats.org/officeDocument/2006/relationships/image" Target="../media/image740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6.png"/><Relationship Id="rId13" Type="http://schemas.openxmlformats.org/officeDocument/2006/relationships/image" Target="../media/image141.png"/><Relationship Id="rId18" Type="http://schemas.openxmlformats.org/officeDocument/2006/relationships/image" Target="../media/image146.png"/><Relationship Id="rId3" Type="http://schemas.openxmlformats.org/officeDocument/2006/relationships/image" Target="../media/image39.png"/><Relationship Id="rId7" Type="http://schemas.openxmlformats.org/officeDocument/2006/relationships/image" Target="../media/image1350.png"/><Relationship Id="rId12" Type="http://schemas.openxmlformats.org/officeDocument/2006/relationships/image" Target="../media/image140.png"/><Relationship Id="rId17" Type="http://schemas.openxmlformats.org/officeDocument/2006/relationships/image" Target="../media/image145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144.png"/><Relationship Id="rId20" Type="http://schemas.openxmlformats.org/officeDocument/2006/relationships/slide" Target="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240.png"/><Relationship Id="rId11" Type="http://schemas.openxmlformats.org/officeDocument/2006/relationships/image" Target="../media/image139.png"/><Relationship Id="rId5" Type="http://schemas.openxmlformats.org/officeDocument/2006/relationships/image" Target="../media/image1040.png"/><Relationship Id="rId15" Type="http://schemas.openxmlformats.org/officeDocument/2006/relationships/image" Target="../media/image143.png"/><Relationship Id="rId10" Type="http://schemas.openxmlformats.org/officeDocument/2006/relationships/image" Target="../media/image138.png"/><Relationship Id="rId19" Type="http://schemas.openxmlformats.org/officeDocument/2006/relationships/image" Target="../media/image147.png"/><Relationship Id="rId4" Type="http://schemas.openxmlformats.org/officeDocument/2006/relationships/image" Target="../media/image850.png"/><Relationship Id="rId9" Type="http://schemas.openxmlformats.org/officeDocument/2006/relationships/image" Target="../media/image137.png"/><Relationship Id="rId14" Type="http://schemas.openxmlformats.org/officeDocument/2006/relationships/image" Target="../media/image14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7.png"/><Relationship Id="rId13" Type="http://schemas.openxmlformats.org/officeDocument/2006/relationships/image" Target="../media/image193.png"/><Relationship Id="rId18" Type="http://schemas.openxmlformats.org/officeDocument/2006/relationships/image" Target="../media/image198.png"/><Relationship Id="rId3" Type="http://schemas.openxmlformats.org/officeDocument/2006/relationships/image" Target="../media/image40.png"/><Relationship Id="rId7" Type="http://schemas.openxmlformats.org/officeDocument/2006/relationships/image" Target="../media/image152.png"/><Relationship Id="rId12" Type="http://schemas.openxmlformats.org/officeDocument/2006/relationships/image" Target="../media/image192.png"/><Relationship Id="rId17" Type="http://schemas.openxmlformats.org/officeDocument/2006/relationships/image" Target="../media/image197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96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1.png"/><Relationship Id="rId11" Type="http://schemas.openxmlformats.org/officeDocument/2006/relationships/image" Target="../media/image191.png"/><Relationship Id="rId5" Type="http://schemas.openxmlformats.org/officeDocument/2006/relationships/image" Target="../media/image150.png"/><Relationship Id="rId15" Type="http://schemas.openxmlformats.org/officeDocument/2006/relationships/image" Target="../media/image195.png"/><Relationship Id="rId10" Type="http://schemas.openxmlformats.org/officeDocument/2006/relationships/image" Target="../media/image190.png"/><Relationship Id="rId19" Type="http://schemas.openxmlformats.org/officeDocument/2006/relationships/slide" Target="slide2.xml"/><Relationship Id="rId4" Type="http://schemas.openxmlformats.org/officeDocument/2006/relationships/image" Target="../media/image149.png"/><Relationship Id="rId9" Type="http://schemas.openxmlformats.org/officeDocument/2006/relationships/image" Target="../media/image189.png"/><Relationship Id="rId14" Type="http://schemas.openxmlformats.org/officeDocument/2006/relationships/image" Target="../media/image194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770963"/>
              </p:ext>
            </p:extLst>
          </p:nvPr>
        </p:nvGraphicFramePr>
        <p:xfrm>
          <a:off x="287337" y="2708920"/>
          <a:ext cx="8569325" cy="3711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Lenka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VY_32_INOVACE_1_ROVNICE_16</a:t>
                      </a:r>
                    </a:p>
                    <a:p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Jednoduché</a:t>
                      </a:r>
                      <a:r>
                        <a:rPr lang="cs-CZ" sz="1800" b="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exponenciální a logaritmické rovnice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Rovnice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 a obchodní akademie, 2.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prosinec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Početní řešení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jednoduchých exponenciálních a logaritmických rovnic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Příklady na procvičení, ve 4. ročníku k opakování učiva. Prezentace je určena jako podklad pro procvičování a opakování v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hodině, ale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 k samostudiu formou e-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learningu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828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929411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1475656" y="2060848"/>
            <a:ext cx="5112568" cy="1152128"/>
          </a:xfrm>
          <a:prstGeom prst="flowChartAlternateProces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Exponenciální rovnice</a:t>
            </a:r>
            <a:endParaRPr lang="cs-CZ" sz="2800" dirty="0"/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1491680" y="3700838"/>
            <a:ext cx="5112568" cy="1152128"/>
          </a:xfrm>
          <a:prstGeom prst="flowChartAlternateProces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Logaritmické rovnice</a:t>
            </a:r>
            <a:endParaRPr lang="cs-CZ" sz="2800" dirty="0"/>
          </a:p>
        </p:txBody>
      </p:sp>
      <p:sp>
        <p:nvSpPr>
          <p:cNvPr id="5" name="Tlačítko akce: Dopředu nebo Další 4">
            <a:hlinkClick r:id="rId3" action="ppaction://hlinksldjump" highlightClick="1"/>
          </p:cNvPr>
          <p:cNvSpPr/>
          <p:nvPr/>
        </p:nvSpPr>
        <p:spPr>
          <a:xfrm>
            <a:off x="7020272" y="2420888"/>
            <a:ext cx="648072" cy="504056"/>
          </a:xfrm>
          <a:prstGeom prst="actionButtonForwardNex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Dopředu nebo Další 15">
            <a:hlinkClick r:id="rId4" action="ppaction://hlinksldjump" highlightClick="1"/>
          </p:cNvPr>
          <p:cNvSpPr/>
          <p:nvPr/>
        </p:nvSpPr>
        <p:spPr>
          <a:xfrm>
            <a:off x="7026763" y="4024874"/>
            <a:ext cx="648072" cy="50405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875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08720"/>
                <a:ext cx="8301608" cy="576064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/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/>
                  <a:t>:</a:t>
                </a: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i="1">
                                <a:latin typeface="Cambria Math"/>
                              </a:rPr>
                              <m:t>1−</m:t>
                            </m:r>
                            <m:f>
                              <m:fPr>
                                <m:ctrlPr>
                                  <a:rPr lang="cs-CZ" sz="2400" i="1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400" i="1">
                                    <a:latin typeface="Cambria Math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sz="2400" i="1">
                                    <a:latin typeface="Cambria Math"/>
                                  </a:rPr>
                                  <m:t>9</m:t>
                                </m:r>
                              </m:den>
                            </m:f>
                          </m:e>
                        </m:d>
                      </m:e>
                      <m:sup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3−2</m:t>
                            </m:r>
                            <m:r>
                              <a:rPr lang="cs-CZ" sz="2400" i="1">
                                <a:latin typeface="Cambria Math"/>
                              </a:rPr>
                              <m:t>𝑥</m:t>
                            </m:r>
                          </m:den>
                        </m:f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400" i="1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400" i="1">
                                    <a:latin typeface="Cambria Math"/>
                                  </a:rPr>
                                  <m:t>9</m:t>
                                </m:r>
                              </m:num>
                              <m:den>
                                <m:r>
                                  <a:rPr lang="cs-CZ" sz="2400" i="1">
                                    <a:latin typeface="Cambria Math"/>
                                  </a:rPr>
                                  <m:t>4</m:t>
                                </m:r>
                              </m:den>
                            </m:f>
                          </m:e>
                        </m:d>
                      </m:e>
                      <m:sup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𝑥</m:t>
                            </m:r>
                            <m:r>
                              <a:rPr lang="cs-CZ" sz="2400" i="1">
                                <a:latin typeface="Cambria Math"/>
                              </a:rPr>
                              <m:t>−5</m:t>
                            </m:r>
                          </m:den>
                        </m:f>
                      </m:sup>
                    </m:sSup>
                  </m:oMath>
                </a14:m>
                <a:endParaRPr lang="cs-CZ" sz="2400" dirty="0" smtClean="0"/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</a:rPr>
                      <m:t>1</m:t>
                    </m:r>
                    <m:r>
                      <a:rPr lang="cs-CZ" sz="2400" i="1">
                        <a:latin typeface="Cambria Math"/>
                      </a:rPr>
                      <m:t>6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400" i="1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4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400" i="1">
                                    <a:latin typeface="Cambria Math"/>
                                    <a:ea typeface="Cambria Math"/>
                                  </a:rPr>
                                  <m:t>0,25</m:t>
                                </m:r>
                              </m:e>
                            </m:d>
                          </m:e>
                          <m:sup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5−</m:t>
                            </m:r>
                            <m:f>
                              <m:fPr>
                                <m:ctrlPr>
                                  <a:rPr lang="cs-CZ" sz="2400" i="1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400" i="1">
                                    <a:latin typeface="Cambria Math"/>
                                    <a:ea typeface="Cambria Math"/>
                                  </a:rPr>
                                  <m:t>𝑥</m:t>
                                </m:r>
                              </m:num>
                              <m:den>
                                <m:r>
                                  <a:rPr lang="cs-CZ" sz="2400" i="1">
                                    <a:latin typeface="Cambria Math"/>
                                    <a:ea typeface="Cambria Math"/>
                                  </a:rPr>
                                  <m:t>4</m:t>
                                </m:r>
                              </m:den>
                            </m:f>
                          </m:sup>
                        </m:sSup>
                      </m:e>
                    </m:rad>
                    <m:r>
                      <a:rPr lang="cs-CZ" sz="2400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e>
                      <m:sup>
                        <m:rad>
                          <m:radPr>
                            <m:degHide m:val="on"/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400" i="1">
                                <a:latin typeface="Cambria Math"/>
                              </a:rPr>
                              <m:t>𝑥</m:t>
                            </m:r>
                            <m:r>
                              <a:rPr lang="cs-CZ" sz="2400" i="1">
                                <a:latin typeface="Cambria Math"/>
                              </a:rPr>
                              <m:t>+1</m:t>
                            </m:r>
                          </m:e>
                        </m:rad>
                      </m:sup>
                    </m:sSup>
                  </m:oMath>
                </a14:m>
                <a:endParaRPr lang="cs-CZ" sz="2400" dirty="0"/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Cambria Math"/>
                </a:endParaRP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  <a:cs typeface="Arial" pitchFamily="34" charset="0"/>
                          </a:rPr>
                          <m:t>4</m:t>
                        </m:r>
                      </m:e>
                      <m:sup>
                        <m:r>
                          <a:rPr lang="cs-CZ" sz="2400" i="1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sup>
                    </m:sSup>
                    <m:r>
                      <a:rPr lang="cs-CZ" sz="2400" i="1">
                        <a:latin typeface="Cambria Math"/>
                        <a:ea typeface="Cambria Math"/>
                        <a:cs typeface="Arial" pitchFamily="34" charset="0"/>
                      </a:rPr>
                      <m:t>∙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  <a:cs typeface="Arial" pitchFamily="34" charset="0"/>
                          </a:rPr>
                          <m:t>25</m:t>
                        </m:r>
                      </m:e>
                      <m:sup>
                        <m:r>
                          <a:rPr lang="cs-CZ" sz="2400" i="1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sup>
                    </m:sSup>
                    <m:r>
                      <a:rPr lang="cs-CZ" sz="2400" i="1">
                        <a:latin typeface="Cambria Math"/>
                        <a:cs typeface="Arial" pitchFamily="34" charset="0"/>
                      </a:rPr>
                      <m:t>=0,01</m:t>
                    </m:r>
                    <m:r>
                      <a:rPr lang="cs-CZ" sz="2400" i="1">
                        <a:latin typeface="Cambria Math"/>
                        <a:ea typeface="Cambria Math"/>
                        <a:cs typeface="Arial" pitchFamily="34" charset="0"/>
                      </a:rPr>
                      <m:t>∙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i="1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cs-CZ" sz="2400" i="1">
                                    <a:latin typeface="Cambria Math"/>
                                    <a:ea typeface="Cambria Math"/>
                                    <a:cs typeface="Arial" pitchFamily="34" charset="0"/>
                                  </a:rPr>
                                </m:ctrlPr>
                              </m:sSupPr>
                              <m:e>
                                <m:r>
                                  <a:rPr lang="cs-CZ" sz="2400" i="1">
                                    <a:latin typeface="Cambria Math"/>
                                    <a:ea typeface="Cambria Math"/>
                                    <a:cs typeface="Arial" pitchFamily="34" charset="0"/>
                                  </a:rPr>
                                  <m:t>10</m:t>
                                </m:r>
                              </m:e>
                              <m:sup>
                                <m:r>
                                  <a:rPr lang="cs-CZ" sz="2400" i="1">
                                    <a:latin typeface="Cambria Math"/>
                                    <a:ea typeface="Cambria Math"/>
                                    <a:cs typeface="Arial" pitchFamily="34" charset="0"/>
                                  </a:rPr>
                                  <m:t>3</m:t>
                                </m:r>
                                <m:r>
                                  <a:rPr lang="cs-CZ" sz="2400" i="1">
                                    <a:latin typeface="Cambria Math"/>
                                    <a:ea typeface="Cambria Math"/>
                                    <a:cs typeface="Arial" pitchFamily="34" charset="0"/>
                                  </a:rPr>
                                  <m:t>𝑥</m:t>
                                </m:r>
                                <m:r>
                                  <a:rPr lang="cs-CZ" sz="2400" i="1">
                                    <a:latin typeface="Cambria Math"/>
                                    <a:ea typeface="Cambria Math"/>
                                    <a:cs typeface="Arial" pitchFamily="34" charset="0"/>
                                  </a:rPr>
                                  <m:t>−1</m:t>
                                </m:r>
                              </m:sup>
                            </m:sSup>
                          </m:e>
                        </m:d>
                      </m:e>
                      <m:sup>
                        <m: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 smtClean="0">
                  <a:latin typeface="Cambria Math"/>
                </a:endParaRP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Cambria Math"/>
                </a:endParaRP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solidFill>
                      <a:schemeClr val="tx1"/>
                    </a:solidFill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e>
                      <m:sup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+2</m:t>
                        </m:r>
                      </m:sup>
                    </m:sSup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+</m:t>
                    </m:r>
                    <m:sSup>
                      <m:sSup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4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∙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e>
                      <m:sup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+1</m:t>
                        </m:r>
                      </m:sup>
                    </m:sSup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sSup>
                      <m:sSup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5</m:t>
                        </m:r>
                      </m:e>
                      <m:sup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+2</m:t>
                        </m:r>
                      </m:sup>
                    </m:sSup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+2</m:t>
                    </m:r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∙</m:t>
                    </m:r>
                    <m:sSup>
                      <m:sSup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5</m:t>
                        </m:r>
                      </m:e>
                      <m:sup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+1</m:t>
                        </m:r>
                      </m:sup>
                    </m:sSup>
                  </m:oMath>
                </a14:m>
                <a:endParaRPr lang="cs-CZ" sz="2400" dirty="0" smtClean="0"/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/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>
                        <a:latin typeface="Cambria Math"/>
                        <a:cs typeface="Arial" pitchFamily="34" charset="0"/>
                      </a:rPr>
                      <m:t>3</m:t>
                    </m:r>
                    <m:r>
                      <a:rPr lang="cs-CZ" sz="2400" i="1">
                        <a:latin typeface="Cambria Math"/>
                        <a:ea typeface="Cambria Math"/>
                        <a:cs typeface="Arial" pitchFamily="34" charset="0"/>
                      </a:rPr>
                      <m:t>∙</m:t>
                    </m:r>
                    <m:d>
                      <m:dPr>
                        <m:ctrlP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400" i="1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9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2</m:t>
                            </m:r>
                            <m:r>
                              <a:rPr lang="cs-CZ" sz="2400" i="1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𝑥</m:t>
                            </m:r>
                          </m:sup>
                        </m:sSup>
                        <m: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+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e>
                    </m:d>
                    <m:r>
                      <a:rPr lang="cs-CZ" sz="2400" i="1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sSup>
                      <m:sSup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9</m:t>
                        </m:r>
                      </m:e>
                      <m:sup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+2</m:t>
                        </m:r>
                      </m:sup>
                    </m:sSup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+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9</m:t>
                        </m:r>
                      </m:e>
                      <m:sup>
                        <m: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−1</m:t>
                        </m:r>
                      </m:sup>
                    </m:sSup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ea typeface="Cambria Math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5</m:t>
                        </m:r>
                      </m:e>
                      <m:sup>
                        <m: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−1</m:t>
                        </m:r>
                      </m:sup>
                    </m:sSup>
                    <m:r>
                      <a:rPr lang="cs-CZ" sz="240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+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5</m:t>
                        </m:r>
                      </m:e>
                      <m:sup>
                        <m: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−1</m:t>
                        </m:r>
                      </m:sup>
                    </m:sSup>
                    <m:r>
                      <a:rPr lang="cs-CZ" sz="2400" i="1">
                        <a:latin typeface="Cambria Math"/>
                        <a:ea typeface="Cambria Math"/>
                        <a:cs typeface="Arial" pitchFamily="34" charset="0"/>
                      </a:rPr>
                      <m:t>=130</m:t>
                    </m:r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08720"/>
                <a:ext cx="8301608" cy="5760640"/>
              </a:xfrm>
              <a:blipFill rotWithShape="1">
                <a:blip r:embed="rId3"/>
                <a:stretch>
                  <a:fillRect l="-1175" t="-847" b="-17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634082"/>
          </a:xfrm>
        </p:spPr>
        <p:txBody>
          <a:bodyPr/>
          <a:lstStyle/>
          <a:p>
            <a:pPr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  <a:endParaRPr lang="cs-CZ" sz="2800" u="sng" dirty="0"/>
          </a:p>
        </p:txBody>
      </p:sp>
      <p:pic>
        <p:nvPicPr>
          <p:cNvPr id="11" name="Picture 5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762" y="4077687"/>
            <a:ext cx="1544070" cy="156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rId5" action="ppaction://hlinksldjump" highlightClick="1"/>
          </p:cNvPr>
          <p:cNvSpPr/>
          <p:nvPr/>
        </p:nvSpPr>
        <p:spPr>
          <a:xfrm>
            <a:off x="4195192" y="1772816"/>
            <a:ext cx="432048" cy="360040"/>
          </a:xfrm>
          <a:prstGeom prst="actionButtonForwardNex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rId6" action="ppaction://hlinksldjump" highlightClick="1"/>
          </p:cNvPr>
          <p:cNvSpPr/>
          <p:nvPr/>
        </p:nvSpPr>
        <p:spPr>
          <a:xfrm>
            <a:off x="4644008" y="2492896"/>
            <a:ext cx="432048" cy="360040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rId7" action="ppaction://hlinksldjump" highlightClick="1"/>
          </p:cNvPr>
          <p:cNvSpPr/>
          <p:nvPr/>
        </p:nvSpPr>
        <p:spPr>
          <a:xfrm>
            <a:off x="4724222" y="3573016"/>
            <a:ext cx="432048" cy="360040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předu nebo Další 14">
            <a:hlinkClick r:id="rId8" action="ppaction://hlinksldjump" highlightClick="1"/>
          </p:cNvPr>
          <p:cNvSpPr/>
          <p:nvPr/>
        </p:nvSpPr>
        <p:spPr>
          <a:xfrm>
            <a:off x="5580112" y="4414809"/>
            <a:ext cx="432048" cy="360040"/>
          </a:xfrm>
          <a:prstGeom prst="actionButtonForwardNex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Dopředu nebo Další 15">
            <a:hlinkClick r:id="rId9" action="ppaction://hlinksldjump" highlightClick="1"/>
          </p:cNvPr>
          <p:cNvSpPr/>
          <p:nvPr/>
        </p:nvSpPr>
        <p:spPr>
          <a:xfrm>
            <a:off x="5011719" y="5279520"/>
            <a:ext cx="432048" cy="360040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Dopředu nebo Další 16">
            <a:hlinkClick r:id="rId10" action="ppaction://hlinksldjump" highlightClick="1"/>
          </p:cNvPr>
          <p:cNvSpPr/>
          <p:nvPr/>
        </p:nvSpPr>
        <p:spPr>
          <a:xfrm>
            <a:off x="3995936" y="6165304"/>
            <a:ext cx="432048" cy="360040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69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706090"/>
          </a:xfrm>
        </p:spPr>
        <p:txBody>
          <a:bodyPr/>
          <a:lstStyle/>
          <a:p>
            <a:pPr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  <a:endParaRPr lang="cs-CZ" sz="28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08720"/>
                <a:ext cx="8301608" cy="576064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/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/>
                  <a:t>:</a:t>
                </a: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func>
                          <m:func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400" b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fName>
                          <m:e>
                            <m:d>
                              <m:dPr>
                                <m:ctrlPr>
                                  <a:rPr lang="cs-CZ" sz="2400" i="1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dPr>
                              <m:e>
                                <m:sSup>
                                  <m:sSupPr>
                                    <m:ctrlPr>
                                      <a:rPr lang="cs-CZ" sz="2400" i="1">
                                        <a:latin typeface="Cambria Math"/>
                                        <a:cs typeface="Arial" pitchFamily="34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2400" b="0" i="1">
                                        <a:latin typeface="Cambria Math"/>
                                        <a:cs typeface="Arial" pitchFamily="34" charset="0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sz="2400" b="0" i="1">
                                        <a:latin typeface="Cambria Math"/>
                                        <a:cs typeface="Arial" pitchFamily="34" charset="0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sz="2400" b="0" i="1">
                                    <a:latin typeface="Cambria Math"/>
                                    <a:cs typeface="Arial" pitchFamily="34" charset="0"/>
                                  </a:rPr>
                                  <m:t>+7</m:t>
                                </m:r>
                              </m:e>
                            </m:d>
                          </m:e>
                        </m:func>
                      </m:num>
                      <m:den>
                        <m:func>
                          <m:func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400" b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fName>
                          <m:e>
                            <m:d>
                              <m:dPr>
                                <m:ctrlPr>
                                  <a:rPr lang="cs-CZ" sz="2400" i="1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dPr>
                              <m:e>
                                <m:r>
                                  <a:rPr lang="cs-CZ" sz="2400" b="0" i="1">
                                    <a:latin typeface="Cambria Math"/>
                                    <a:cs typeface="Arial" pitchFamily="34" charset="0"/>
                                  </a:rPr>
                                  <m:t>𝑥</m:t>
                                </m:r>
                                <m:r>
                                  <a:rPr lang="cs-CZ" sz="2400" b="0" i="1">
                                    <a:latin typeface="Cambria Math"/>
                                    <a:cs typeface="Arial" pitchFamily="34" charset="0"/>
                                  </a:rPr>
                                  <m:t>+7</m:t>
                                </m:r>
                              </m:e>
                            </m:d>
                          </m:e>
                        </m:func>
                      </m:den>
                    </m:f>
                    <m:r>
                      <a:rPr lang="cs-CZ" sz="2400" b="0" i="1">
                        <a:latin typeface="Cambria Math"/>
                        <a:cs typeface="Arial" pitchFamily="34" charset="0"/>
                      </a:rPr>
                      <m:t>=2</m:t>
                    </m:r>
                  </m:oMath>
                </a14:m>
                <a:endParaRPr lang="cs-CZ" sz="2800" dirty="0"/>
              </a:p>
              <a:p>
                <a:pPr marL="457200" indent="-457200">
                  <a:buFont typeface="+mj-lt"/>
                  <a:buAutoNum type="arabicParenR"/>
                </a:pPr>
                <a:endParaRPr lang="cs-CZ" sz="2000" dirty="0" smtClean="0">
                  <a:latin typeface="Cambria Math"/>
                </a:endParaRP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b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4</m:t>
                            </m:r>
                          </m:sub>
                        </m:sSub>
                      </m:fName>
                      <m:e>
                        <m:sSup>
                          <m:sSup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e>
                          <m:sup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4</m:t>
                            </m:r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</m:sup>
                        </m:sSup>
                      </m:e>
                    </m:func>
                    <m:r>
                      <a:rPr lang="cs-CZ" sz="2400" b="0" i="1">
                        <a:latin typeface="Cambria Math"/>
                        <a:cs typeface="Arial" pitchFamily="34" charset="0"/>
                      </a:rPr>
                      <m:t>=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>
                            <a:latin typeface="Cambria Math"/>
                            <a:cs typeface="Arial" pitchFamily="34" charset="0"/>
                          </a:rPr>
                          <m:t>2</m:t>
                        </m:r>
                      </m:e>
                      <m:sup>
                        <m:func>
                          <m:func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400" i="1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400" b="0">
                                    <a:latin typeface="Cambria Math"/>
                                    <a:cs typeface="Arial" pitchFamily="34" charset="0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400" b="0" i="1">
                                    <a:latin typeface="Cambria Math"/>
                                    <a:cs typeface="Arial" pitchFamily="34" charset="0"/>
                                  </a:rPr>
                                  <m:t>2</m:t>
                                </m:r>
                              </m:sub>
                            </m:sSub>
                          </m:fName>
                          <m:e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4</m:t>
                            </m:r>
                          </m:e>
                        </m:func>
                      </m:sup>
                    </m:sSup>
                  </m:oMath>
                </a14:m>
                <a:endParaRPr lang="cs-CZ" sz="2400" dirty="0" smtClean="0"/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/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b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−1</m:t>
                            </m:r>
                          </m:sub>
                        </m:sSub>
                      </m:fName>
                      <m:e>
                        <m:r>
                          <a:rPr lang="cs-CZ" sz="2400" b="0" i="1">
                            <a:latin typeface="Cambria Math"/>
                            <a:cs typeface="Arial" pitchFamily="34" charset="0"/>
                          </a:rPr>
                          <m:t>3=2</m:t>
                        </m:r>
                      </m:e>
                    </m:func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a:rPr lang="cs-CZ" sz="2400" b="0">
                            <a:latin typeface="Cambria Math"/>
                            <a:cs typeface="Arial" pitchFamily="34" charset="0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cs-CZ" sz="2400" b="0">
                            <a:latin typeface="Cambria Math"/>
                            <a:cs typeface="Arial" pitchFamily="34" charset="0"/>
                          </a:rPr>
                          <m:t>log</m:t>
                        </m:r>
                      </m:fName>
                      <m:e>
                        <m:r>
                          <a:rPr lang="cs-CZ" sz="2400" b="0" i="1"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b="0" i="1">
                            <a:latin typeface="Cambria Math"/>
                            <a:cs typeface="Arial" pitchFamily="34" charset="0"/>
                          </a:rPr>
                          <m:t>−</m:t>
                        </m:r>
                        <m:func>
                          <m:func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400" b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fName>
                          <m:e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e>
                        </m:func>
                      </m:e>
                    </m:func>
                    <m:r>
                      <a:rPr lang="cs-CZ" sz="2400" b="0" i="1">
                        <a:latin typeface="Cambria Math"/>
                        <a:cs typeface="Arial" pitchFamily="34" charset="0"/>
                      </a:rPr>
                      <m:t>=</m:t>
                    </m:r>
                    <m:func>
                      <m:func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>
                            <a:latin typeface="Cambria Math"/>
                            <a:cs typeface="Arial" pitchFamily="34" charset="0"/>
                          </a:rPr>
                          <m:t>log</m:t>
                        </m:r>
                      </m:fName>
                      <m:e>
                        <m:d>
                          <m:d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−2</m:t>
                            </m:r>
                          </m:e>
                        </m:d>
                      </m:e>
                    </m:func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>
                            <a:latin typeface="Cambria Math"/>
                            <a:cs typeface="Arial" pitchFamily="34" charset="0"/>
                          </a:rPr>
                          <m:t>log</m:t>
                        </m:r>
                      </m:fName>
                      <m:e>
                        <m:rad>
                          <m:radPr>
                            <m:degHide m:val="on"/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−1</m:t>
                            </m:r>
                          </m:e>
                        </m:rad>
                      </m:e>
                    </m:func>
                    <m:r>
                      <a:rPr lang="cs-CZ" sz="2400" b="0" i="1">
                        <a:latin typeface="Cambria Math"/>
                        <a:cs typeface="Arial" pitchFamily="34" charset="0"/>
                      </a:rPr>
                      <m:t>=</m:t>
                    </m:r>
                    <m:func>
                      <m:func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>
                            <a:latin typeface="Cambria Math"/>
                            <a:cs typeface="Arial" pitchFamily="34" charset="0"/>
                          </a:rPr>
                          <m:t>log</m:t>
                        </m:r>
                      </m:fName>
                      <m:e>
                        <m:d>
                          <m:d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−2</m:t>
                            </m:r>
                          </m:e>
                        </m:d>
                      </m:e>
                    </m:func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b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>
                                <a:latin typeface="Cambria Math"/>
                                <a:cs typeface="Arial" pitchFamily="34" charset="0"/>
                              </a:rPr>
                              <m:t>4</m:t>
                            </m:r>
                          </m:sub>
                        </m:sSub>
                      </m:fName>
                      <m:e>
                        <m:func>
                          <m:func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400" i="1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400" b="0">
                                    <a:latin typeface="Cambria Math"/>
                                    <a:cs typeface="Arial" pitchFamily="34" charset="0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400" b="0" i="1">
                                    <a:latin typeface="Cambria Math"/>
                                    <a:cs typeface="Arial" pitchFamily="34" charset="0"/>
                                  </a:rPr>
                                  <m:t>3</m:t>
                                </m:r>
                              </m:sub>
                            </m:sSub>
                          </m:fName>
                          <m:e>
                            <m:func>
                              <m:funcPr>
                                <m:ctrlPr>
                                  <a:rPr lang="cs-CZ" sz="2400" i="1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funcPr>
                              <m:fName>
                                <m:sSub>
                                  <m:sSubPr>
                                    <m:ctrlPr>
                                      <a:rPr lang="cs-CZ" sz="2400" i="1">
                                        <a:latin typeface="Cambria Math"/>
                                        <a:cs typeface="Arial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cs-CZ" sz="2400" b="0">
                                        <a:latin typeface="Cambria Math"/>
                                        <a:cs typeface="Arial" pitchFamily="34" charset="0"/>
                                      </a:rPr>
                                      <m:t>log</m:t>
                                    </m:r>
                                  </m:e>
                                  <m:sub>
                                    <m:r>
                                      <a:rPr lang="cs-CZ" sz="2400" b="0" i="1">
                                        <a:latin typeface="Cambria Math"/>
                                        <a:cs typeface="Arial" pitchFamily="34" charset="0"/>
                                      </a:rPr>
                                      <m:t>2</m:t>
                                    </m:r>
                                  </m:sub>
                                </m:sSub>
                              </m:fName>
                              <m:e>
                                <m:r>
                                  <a:rPr lang="cs-CZ" sz="2400" b="0" i="1">
                                    <a:latin typeface="Cambria Math"/>
                                    <a:cs typeface="Arial" pitchFamily="34" charset="0"/>
                                  </a:rPr>
                                  <m:t>𝑥</m:t>
                                </m:r>
                              </m:e>
                            </m:func>
                          </m:e>
                        </m:func>
                      </m:e>
                    </m:func>
                    <m:r>
                      <a:rPr lang="cs-CZ" sz="2400" b="0" i="1">
                        <a:latin typeface="Cambria Math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0" i="1">
                            <a:latin typeface="Cambria Math"/>
                            <a:cs typeface="Arial" pitchFamily="34" charset="0"/>
                          </a:rPr>
                          <m:t>1</m:t>
                        </m:r>
                      </m:num>
                      <m:den>
                        <m:r>
                          <a:rPr lang="cs-CZ" sz="2400" b="0" i="1">
                            <a:latin typeface="Cambria Math"/>
                            <a:cs typeface="Arial" pitchFamily="34" charset="0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08720"/>
                <a:ext cx="8301608" cy="5760640"/>
              </a:xfrm>
              <a:blipFill rotWithShape="1">
                <a:blip r:embed="rId3"/>
                <a:stretch>
                  <a:fillRect l="-1175" t="-847" b="-13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6" descr="C:\Program Files\Microsoft Office\MEDIA\CAGCAT10\j0286068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40768"/>
            <a:ext cx="1512168" cy="226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lačítko akce: Dopředu nebo Další 15">
            <a:hlinkClick r:id="rId5" action="ppaction://hlinksldjump" highlightClick="1"/>
          </p:cNvPr>
          <p:cNvSpPr/>
          <p:nvPr/>
        </p:nvSpPr>
        <p:spPr>
          <a:xfrm>
            <a:off x="3203848" y="1556792"/>
            <a:ext cx="432048" cy="360040"/>
          </a:xfrm>
          <a:prstGeom prst="actionButtonForwardNex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Dopředu nebo Další 16">
            <a:hlinkClick r:id="rId6" action="ppaction://hlinksldjump" highlightClick="1"/>
          </p:cNvPr>
          <p:cNvSpPr/>
          <p:nvPr/>
        </p:nvSpPr>
        <p:spPr>
          <a:xfrm>
            <a:off x="3635896" y="2473788"/>
            <a:ext cx="432048" cy="360040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Dopředu nebo Další 17">
            <a:hlinkClick r:id="rId7" action="ppaction://hlinksldjump" highlightClick="1"/>
          </p:cNvPr>
          <p:cNvSpPr/>
          <p:nvPr/>
        </p:nvSpPr>
        <p:spPr>
          <a:xfrm>
            <a:off x="3203848" y="3426788"/>
            <a:ext cx="432048" cy="360040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Dopředu nebo Další 18">
            <a:hlinkClick r:id="rId8" action="ppaction://hlinksldjump" highlightClick="1"/>
          </p:cNvPr>
          <p:cNvSpPr/>
          <p:nvPr/>
        </p:nvSpPr>
        <p:spPr>
          <a:xfrm>
            <a:off x="5004048" y="4293096"/>
            <a:ext cx="432048" cy="360040"/>
          </a:xfrm>
          <a:prstGeom prst="actionButtonForwardNex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předu nebo Další 19">
            <a:hlinkClick r:id="rId9" action="ppaction://hlinksldjump" highlightClick="1"/>
          </p:cNvPr>
          <p:cNvSpPr/>
          <p:nvPr/>
        </p:nvSpPr>
        <p:spPr>
          <a:xfrm>
            <a:off x="4671432" y="5157192"/>
            <a:ext cx="432048" cy="360040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Dopředu nebo Další 20">
            <a:hlinkClick r:id="rId10" action="ppaction://hlinksldjump" highlightClick="1"/>
          </p:cNvPr>
          <p:cNvSpPr/>
          <p:nvPr/>
        </p:nvSpPr>
        <p:spPr>
          <a:xfrm>
            <a:off x="4239384" y="6165304"/>
            <a:ext cx="432048" cy="360040"/>
          </a:xfrm>
          <a:prstGeom prst="actionButtonForwardNex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rId11" action="ppaction://hlinksldjump" highlightClick="1"/>
          </p:cNvPr>
          <p:cNvSpPr/>
          <p:nvPr/>
        </p:nvSpPr>
        <p:spPr>
          <a:xfrm>
            <a:off x="6012160" y="5949280"/>
            <a:ext cx="2448272" cy="576064"/>
          </a:xfrm>
          <a:prstGeom prst="actionButtonBlank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Výběr  příkladů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4589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exponenciální a logaritmické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10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1)</a:t>
                </a:r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 Řešte v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0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2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2"/>
                <a:stretch>
                  <a:fillRect l="-9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se šipkou 24"/>
          <p:cNvCxnSpPr/>
          <p:nvPr/>
        </p:nvCxnSpPr>
        <p:spPr>
          <a:xfrm>
            <a:off x="1972569" y="3789040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993020" y="3588983"/>
                <a:ext cx="258994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3−</m:t>
                              </m:r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d>
                        </m:e>
                      </m:d>
                      <m:d>
                        <m:d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−5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3020" y="3588983"/>
                <a:ext cx="2589946" cy="400110"/>
              </a:xfrm>
              <a:prstGeom prst="rect">
                <a:avLst/>
              </a:prstGeom>
              <a:blipFill rotWithShape="1">
                <a:blip r:embed="rId3"/>
                <a:stretch>
                  <a:fillRect l="-5412" t="-121538" b="-1892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963768" y="3424836"/>
                <a:ext cx="2616344" cy="7284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3−2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3768" y="3424836"/>
                <a:ext cx="2616344" cy="7284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497489" y="5429704"/>
                <a:ext cx="1517210" cy="7380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7489" y="5429704"/>
                <a:ext cx="1517210" cy="73802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se šipkou 28"/>
          <p:cNvCxnSpPr/>
          <p:nvPr/>
        </p:nvCxnSpPr>
        <p:spPr>
          <a:xfrm>
            <a:off x="5384520" y="5809713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6635775" y="6237312"/>
            <a:ext cx="1304435" cy="7202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276819" y="1412775"/>
                <a:ext cx="3303293" cy="10405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200" b="0" i="1" smtClean="0">
                                  <a:latin typeface="Cambria Math"/>
                                </a:rPr>
                                <m:t>1−</m:t>
                              </m:r>
                              <m:f>
                                <m:fPr>
                                  <m:ctrlPr>
                                    <a:rPr lang="cs-CZ" sz="220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9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sz="22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</a:rPr>
                                <m:t>3−2</m:t>
                              </m:r>
                              <m:r>
                                <a:rPr lang="cs-CZ" sz="2200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9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200" b="0" i="1" smtClean="0">
                                  <a:latin typeface="Cambria Math"/>
                                </a:rPr>
                                <m:t>−5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6819" y="1412775"/>
                <a:ext cx="3303293" cy="104054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6760599" y="1697185"/>
                <a:ext cx="1925018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sz="22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≠5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0599" y="1697185"/>
                <a:ext cx="1925018" cy="72616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5841455" y="1844824"/>
            <a:ext cx="118762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/>
              <a:t>p</a:t>
            </a:r>
            <a:r>
              <a:rPr lang="cs-CZ" sz="2200" dirty="0" err="1" smtClean="0"/>
              <a:t>odm</a:t>
            </a:r>
            <a:r>
              <a:rPr lang="cs-CZ" sz="2200" dirty="0" smtClean="0"/>
              <a:t>.: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483768" y="2423346"/>
                <a:ext cx="3399878" cy="9218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  <m:t>9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sz="22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</a:rPr>
                                <m:t>3−2</m:t>
                              </m:r>
                              <m:r>
                                <a:rPr lang="cs-CZ" sz="2200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  <m:t>9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200" b="0" i="1" smtClean="0">
                                  <a:latin typeface="Cambria Math"/>
                                </a:rPr>
                                <m:t>−5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2423346"/>
                <a:ext cx="3399878" cy="92185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2298796" y="4335398"/>
                <a:ext cx="420895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2</m:t>
                      </m:r>
                      <m:d>
                        <m:dPr>
                          <m:ctrlPr>
                            <a:rPr lang="cs-CZ" sz="22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−5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=−3</m:t>
                      </m:r>
                      <m:d>
                        <m:dPr>
                          <m:ctrlPr>
                            <a:rPr lang="cs-CZ" sz="22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8796" y="4335398"/>
                <a:ext cx="4208951" cy="43088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2167464" y="4901991"/>
                <a:ext cx="420895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−10=−9+6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7464" y="4901991"/>
                <a:ext cx="4208951" cy="43088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3404214" y="5442688"/>
                <a:ext cx="1998116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4214" y="5442688"/>
                <a:ext cx="1998116" cy="72616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Ovál 48"/>
          <p:cNvSpPr/>
          <p:nvPr/>
        </p:nvSpPr>
        <p:spPr>
          <a:xfrm>
            <a:off x="3130736" y="2684148"/>
            <a:ext cx="273478" cy="66105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4427984" y="2684148"/>
            <a:ext cx="273478" cy="66105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Čárový popisek 2 50"/>
          <p:cNvSpPr/>
          <p:nvPr/>
        </p:nvSpPr>
        <p:spPr>
          <a:xfrm>
            <a:off x="6690918" y="3789040"/>
            <a:ext cx="1987077" cy="909114"/>
          </a:xfrm>
          <a:prstGeom prst="borderCallout2">
            <a:avLst>
              <a:gd name="adj1" fmla="val 100518"/>
              <a:gd name="adj2" fmla="val 57278"/>
              <a:gd name="adj3" fmla="val 127427"/>
              <a:gd name="adj4" fmla="val 24455"/>
              <a:gd name="adj5" fmla="val 179329"/>
              <a:gd name="adj6" fmla="val 37527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protože kořen splňuje podmínku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Volný tvar 51"/>
          <p:cNvSpPr/>
          <p:nvPr/>
        </p:nvSpPr>
        <p:spPr>
          <a:xfrm>
            <a:off x="7564646" y="2553082"/>
            <a:ext cx="316923" cy="1191744"/>
          </a:xfrm>
          <a:custGeom>
            <a:avLst/>
            <a:gdLst>
              <a:gd name="connsiteX0" fmla="*/ 727364 w 748145"/>
              <a:gd name="connsiteY0" fmla="*/ 3096491 h 3096491"/>
              <a:gd name="connsiteX1" fmla="*/ 748145 w 748145"/>
              <a:gd name="connsiteY1" fmla="*/ 623455 h 3096491"/>
              <a:gd name="connsiteX2" fmla="*/ 0 w 748145"/>
              <a:gd name="connsiteY2" fmla="*/ 0 h 3096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48145" h="3096491">
                <a:moveTo>
                  <a:pt x="727364" y="3096491"/>
                </a:moveTo>
                <a:lnTo>
                  <a:pt x="748145" y="623455"/>
                </a:lnTo>
                <a:lnTo>
                  <a:pt x="0" y="0"/>
                </a:lnTo>
              </a:path>
            </a:pathLst>
          </a:custGeom>
          <a:noFill/>
          <a:ln w="28575"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Začátek 1">
            <a:hlinkClick r:id="rId12" action="ppaction://hlinksldjump" highlightClick="1"/>
          </p:cNvPr>
          <p:cNvSpPr/>
          <p:nvPr/>
        </p:nvSpPr>
        <p:spPr>
          <a:xfrm>
            <a:off x="8316416" y="5798715"/>
            <a:ext cx="504056" cy="445799"/>
          </a:xfrm>
          <a:prstGeom prst="actionButtonBeginning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88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6" grpId="0"/>
      <p:bldP spid="27" grpId="0"/>
      <p:bldP spid="28" grpId="0"/>
      <p:bldP spid="41" grpId="0"/>
      <p:bldP spid="42" grpId="0"/>
      <p:bldP spid="5" grpId="0"/>
      <p:bldP spid="43" grpId="0"/>
      <p:bldP spid="44" grpId="0"/>
      <p:bldP spid="45" grpId="0"/>
      <p:bldP spid="46" grpId="0"/>
      <p:bldP spid="49" grpId="0" animBg="1"/>
      <p:bldP spid="49" grpId="1" animBg="1"/>
      <p:bldP spid="50" grpId="0" animBg="1"/>
      <p:bldP spid="50" grpId="1" animBg="1"/>
      <p:bldP spid="51" grpId="0" animBg="1"/>
      <p:bldP spid="51" grpId="1" animBg="1"/>
      <p:bldP spid="52" grpId="0" animBg="1"/>
      <p:bldP spid="5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10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Př. 2)</a:t>
                </a:r>
                <a:r>
                  <a:rPr lang="cs-CZ" sz="2000" b="1" dirty="0" smtClean="0"/>
                  <a:t> </a:t>
                </a:r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0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2"/>
                <a:stretch>
                  <a:fillRect l="-8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>
            <a:off x="755576" y="4785866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6250645" y="6349406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364076" y="4477159"/>
                <a:ext cx="2127804" cy="6174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−1=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</m:t>
                          </m:r>
                        </m:e>
                      </m:ra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076" y="4477159"/>
                <a:ext cx="2127804" cy="617413"/>
              </a:xfrm>
              <a:prstGeom prst="rect">
                <a:avLst/>
              </a:prstGeom>
              <a:blipFill rotWithShape="1">
                <a:blip r:embed="rId3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742128" y="6128226"/>
                <a:ext cx="130683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24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2128" y="6128226"/>
                <a:ext cx="1306832" cy="400110"/>
              </a:xfrm>
              <a:prstGeom prst="rect">
                <a:avLst/>
              </a:prstGeom>
              <a:blipFill rotWithShape="1">
                <a:blip r:embed="rId5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se šipkou 28"/>
          <p:cNvCxnSpPr/>
          <p:nvPr/>
        </p:nvCxnSpPr>
        <p:spPr>
          <a:xfrm>
            <a:off x="3484831" y="6406770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6854738" y="6562714"/>
            <a:ext cx="1061537" cy="3601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289856" y="1121061"/>
                <a:ext cx="3229878" cy="7186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16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0,25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5−</m:t>
                              </m:r>
                              <m:f>
                                <m:fPr>
                                  <m:ctrlP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𝑥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ad>
                            <m:radPr>
                              <m:degHide m:val="on"/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rad>
                        </m:sup>
                      </m:sSup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9856" y="1121061"/>
                <a:ext cx="3229878" cy="718658"/>
              </a:xfrm>
              <a:prstGeom prst="rect">
                <a:avLst/>
              </a:prstGeom>
              <a:blipFill rotWithShape="1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Čárový popisek 2 50"/>
          <p:cNvSpPr/>
          <p:nvPr/>
        </p:nvSpPr>
        <p:spPr>
          <a:xfrm>
            <a:off x="6313651" y="4658533"/>
            <a:ext cx="2274198" cy="909114"/>
          </a:xfrm>
          <a:prstGeom prst="borderCallout2">
            <a:avLst>
              <a:gd name="adj1" fmla="val 100518"/>
              <a:gd name="adj2" fmla="val 57278"/>
              <a:gd name="adj3" fmla="val 141669"/>
              <a:gd name="adj4" fmla="val 63595"/>
              <a:gd name="adj5" fmla="val 166465"/>
              <a:gd name="adj6" fmla="val 61136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protože kořen splňuje podmínku i zkoušku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Volný tvar 51"/>
          <p:cNvSpPr/>
          <p:nvPr/>
        </p:nvSpPr>
        <p:spPr>
          <a:xfrm>
            <a:off x="7937699" y="2470881"/>
            <a:ext cx="316923" cy="2172855"/>
          </a:xfrm>
          <a:custGeom>
            <a:avLst/>
            <a:gdLst>
              <a:gd name="connsiteX0" fmla="*/ 727364 w 748145"/>
              <a:gd name="connsiteY0" fmla="*/ 3096491 h 3096491"/>
              <a:gd name="connsiteX1" fmla="*/ 748145 w 748145"/>
              <a:gd name="connsiteY1" fmla="*/ 623455 h 3096491"/>
              <a:gd name="connsiteX2" fmla="*/ 0 w 748145"/>
              <a:gd name="connsiteY2" fmla="*/ 0 h 3096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48145" h="3096491">
                <a:moveTo>
                  <a:pt x="727364" y="3096491"/>
                </a:moveTo>
                <a:lnTo>
                  <a:pt x="748145" y="623455"/>
                </a:lnTo>
                <a:lnTo>
                  <a:pt x="0" y="0"/>
                </a:lnTo>
              </a:path>
            </a:pathLst>
          </a:custGeom>
          <a:noFill/>
          <a:ln w="28575"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6049145" y="1340768"/>
            <a:ext cx="118762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/>
              <a:t>p</a:t>
            </a:r>
            <a:r>
              <a:rPr lang="cs-CZ" sz="2000" dirty="0" err="1" smtClean="0"/>
              <a:t>odm</a:t>
            </a:r>
            <a:r>
              <a:rPr lang="cs-CZ" sz="2200" dirty="0" smtClean="0"/>
              <a:t>.: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859145" y="1355294"/>
                <a:ext cx="192501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+1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≥0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9145" y="1355294"/>
                <a:ext cx="1925018" cy="400110"/>
              </a:xfrm>
              <a:prstGeom prst="rect">
                <a:avLst/>
              </a:prstGeom>
              <a:blipFill rotWithShape="1">
                <a:blip r:embed="rId5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7450750" y="1764465"/>
                <a:ext cx="129771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</a:rPr>
                        <m:t>𝑥</m:t>
                      </m:r>
                      <m:r>
                        <a:rPr lang="cs-CZ" sz="2000" i="1">
                          <a:latin typeface="Cambria Math"/>
                        </a:rPr>
                        <m:t>≥−1</m:t>
                      </m:r>
                    </m:oMath>
                  </m:oMathPara>
                </a14:m>
                <a:endParaRPr lang="cs-CZ" sz="20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0750" y="1764465"/>
                <a:ext cx="1297714" cy="400110"/>
              </a:xfrm>
              <a:prstGeom prst="rect">
                <a:avLst/>
              </a:prstGeom>
              <a:blipFill rotWithShape="1">
                <a:blip r:embed="rId5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7084088" y="2070771"/>
                <a:ext cx="166437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</a:rPr>
                        <m:t>𝑥</m:t>
                      </m:r>
                      <m:r>
                        <a:rPr lang="cs-CZ" sz="2000" i="1">
                          <a:latin typeface="Cambria Math"/>
                        </a:rPr>
                        <m:t>∈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,</m:t>
                      </m:r>
                      <m:d>
                        <m:dPr>
                          <m:beg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∞</m:t>
                          </m:r>
                        </m:e>
                      </m:d>
                    </m:oMath>
                  </m:oMathPara>
                </a14:m>
                <a:endParaRPr lang="cs-CZ" sz="20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84088" y="2070771"/>
                <a:ext cx="1664375" cy="400110"/>
              </a:xfrm>
              <a:prstGeom prst="rect">
                <a:avLst/>
              </a:prstGeom>
              <a:blipFill rotWithShape="1">
                <a:blip r:embed="rId55"/>
                <a:stretch>
                  <a:fillRect t="-124615" r="-31868" b="-1969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2328705" y="1685793"/>
                <a:ext cx="3229878" cy="7186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sSup>
                                    <m:sSupPr>
                                      <m:ctrlPr>
                                        <a:rPr lang="cs-CZ" sz="20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000" i="1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e>
                                    <m:sup>
                                      <m:r>
                                        <a:rPr lang="cs-CZ" sz="2000" i="1">
                                          <a:latin typeface="Cambria Math"/>
                                          <a:ea typeface="Cambria Math"/>
                                        </a:rPr>
                                        <m:t>−2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5−</m:t>
                              </m:r>
                              <m:f>
                                <m:fPr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  <m:t>𝑥</m:t>
                                  </m:r>
                                </m:num>
                                <m:den>
                                  <m: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</m:sup>
                          </m:sSup>
                        </m:e>
                      </m:rad>
                      <m:r>
                        <a:rPr lang="cs-CZ" sz="2000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ad>
                            <m:radPr>
                              <m:degHide m:val="on"/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rad>
                        </m:sup>
                      </m:sSup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8705" y="1685793"/>
                <a:ext cx="3229878" cy="718658"/>
              </a:xfrm>
              <a:prstGeom prst="rect">
                <a:avLst/>
              </a:prstGeom>
              <a:blipFill rotWithShape="1">
                <a:blip r:embed="rId3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500128" y="2268470"/>
                <a:ext cx="3229878" cy="7186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  <m:t>𝑥</m:t>
                                  </m:r>
                                </m:num>
                                <m:den>
                                  <m: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−10</m:t>
                              </m:r>
                            </m:sup>
                          </m:sSup>
                        </m:e>
                      </m:rad>
                      <m:r>
                        <a:rPr lang="cs-CZ" sz="2000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ad>
                            <m:radPr>
                              <m:degHide m:val="on"/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rad>
                        </m:sup>
                      </m:sSup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0128" y="2268470"/>
                <a:ext cx="3229878" cy="718658"/>
              </a:xfrm>
              <a:prstGeom prst="rect">
                <a:avLst/>
              </a:prstGeom>
              <a:blipFill rotWithShape="1">
                <a:blip r:embed="rId3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2558614" y="2798872"/>
                <a:ext cx="3229878" cy="7186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  <m:t>𝑥</m:t>
                                  </m:r>
                                  <m: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  <m:t>−20</m:t>
                                  </m:r>
                                </m:num>
                                <m:den>
                                  <m: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e>
                      </m:rad>
                      <m:r>
                        <a:rPr lang="cs-CZ" sz="2000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ad>
                            <m:radPr>
                              <m:degHide m:val="on"/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rad>
                        </m:sup>
                      </m:sSup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8614" y="2798872"/>
                <a:ext cx="3229878" cy="718658"/>
              </a:xfrm>
              <a:prstGeom prst="rect">
                <a:avLst/>
              </a:prstGeom>
              <a:blipFill rotWithShape="1">
                <a:blip r:embed="rId3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2807880" y="3331881"/>
                <a:ext cx="2939973" cy="5391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−20</m:t>
                              </m:r>
                            </m:num>
                            <m:den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ad>
                            <m:radPr>
                              <m:degHide m:val="on"/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rad>
                        </m:sup>
                      </m:sSup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7880" y="3331881"/>
                <a:ext cx="2939973" cy="539122"/>
              </a:xfrm>
              <a:prstGeom prst="rect">
                <a:avLst/>
              </a:prstGeom>
              <a:blipFill rotWithShape="1">
                <a:blip r:embed="rId3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2807880" y="3685879"/>
                <a:ext cx="3100996" cy="5141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−5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ad>
                            <m:radPr>
                              <m:degHide m:val="on"/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rad>
                        </m:sup>
                      </m:sSup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7880" y="3685879"/>
                <a:ext cx="3100996" cy="514115"/>
              </a:xfrm>
              <a:prstGeom prst="rect">
                <a:avLst/>
              </a:prstGeom>
              <a:blipFill rotWithShape="1">
                <a:blip r:embed="rId3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3625961" y="4026636"/>
                <a:ext cx="1800200" cy="5141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2</m:t>
                          </m:r>
                        </m:e>
                        <m:sup>
                          <m:rad>
                            <m:radPr>
                              <m:degHide m:val="on"/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rad>
                        </m:sup>
                      </m:sSup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5961" y="4026636"/>
                <a:ext cx="1800200" cy="514115"/>
              </a:xfrm>
              <a:prstGeom prst="rect">
                <a:avLst/>
              </a:prstGeom>
              <a:blipFill rotWithShape="1">
                <a:blip r:embed="rId5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7" name="Ovál 56"/>
          <p:cNvSpPr/>
          <p:nvPr/>
        </p:nvSpPr>
        <p:spPr>
          <a:xfrm>
            <a:off x="4550005" y="4128948"/>
            <a:ext cx="273478" cy="433170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3670166" y="4115336"/>
            <a:ext cx="273478" cy="433170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3484831" y="4548506"/>
                <a:ext cx="75417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</m:d>
                    </m:oMath>
                  </m:oMathPara>
                </a14:m>
                <a:endParaRPr lang="cs-CZ" sz="20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4831" y="4548506"/>
                <a:ext cx="754171" cy="400110"/>
              </a:xfrm>
              <a:prstGeom prst="rect">
                <a:avLst/>
              </a:prstGeom>
              <a:blipFill rotWithShape="1">
                <a:blip r:embed="rId41"/>
                <a:stretch>
                  <a:fillRect l="-34959" t="-119697" b="-1848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3577994" y="4999549"/>
                <a:ext cx="754171" cy="4717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sSupPr>
                            <m:e/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sz="20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7994" y="4999549"/>
                <a:ext cx="754171" cy="471796"/>
              </a:xfrm>
              <a:prstGeom prst="rect">
                <a:avLst/>
              </a:prstGeom>
              <a:blipFill rotWithShape="1">
                <a:blip r:embed="rId42"/>
                <a:stretch>
                  <a:fillRect l="-60484" t="-138462" r="-11290" b="-211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1450190" y="4961876"/>
                <a:ext cx="2127804" cy="4364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−4=4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</m:t>
                          </m:r>
                        </m:e>
                      </m:ra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0190" y="4961876"/>
                <a:ext cx="2127804" cy="436402"/>
              </a:xfrm>
              <a:prstGeom prst="rect">
                <a:avLst/>
              </a:prstGeom>
              <a:blipFill rotWithShape="1">
                <a:blip r:embed="rId4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432284" y="5452114"/>
                <a:ext cx="371514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−8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+16=</m:t>
                      </m:r>
                      <m:r>
                        <a:rPr lang="cs-CZ" sz="2000" b="0" i="0" smtClean="0">
                          <a:latin typeface="Cambria Math"/>
                        </a:rPr>
                        <m:t>16</m:t>
                      </m:r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</a:rPr>
                        <m:t>x</m:t>
                      </m:r>
                      <m:r>
                        <a:rPr lang="cs-CZ" sz="2000" b="0" i="0" smtClean="0">
                          <a:latin typeface="Cambria Math"/>
                        </a:rPr>
                        <m:t>+16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284" y="5452114"/>
                <a:ext cx="3715144" cy="400110"/>
              </a:xfrm>
              <a:prstGeom prst="rect">
                <a:avLst/>
              </a:prstGeom>
              <a:blipFill rotWithShape="1">
                <a:blip r:embed="rId5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1719184" y="5821559"/>
                <a:ext cx="187948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−24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9184" y="5821559"/>
                <a:ext cx="1879485" cy="400110"/>
              </a:xfrm>
              <a:prstGeom prst="rect">
                <a:avLst/>
              </a:prstGeom>
              <a:blipFill rotWithShape="1">
                <a:blip r:embed="rId5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1750484" y="6207790"/>
                <a:ext cx="181688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−24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0484" y="6207790"/>
                <a:ext cx="1816887" cy="400110"/>
              </a:xfrm>
              <a:prstGeom prst="rect">
                <a:avLst/>
              </a:prstGeom>
              <a:blipFill rotWithShape="1">
                <a:blip r:embed="rId5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4050171" y="6151824"/>
                <a:ext cx="223858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=0  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∨ </m:t>
                      </m:r>
                      <m:sSub>
                        <m:sSubPr>
                          <m:ctrlPr>
                            <a:rPr lang="cs-CZ" sz="20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0" smtClean="0">
                          <a:latin typeface="Cambria Math"/>
                        </a:rPr>
                        <m:t>=24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0171" y="6151824"/>
                <a:ext cx="2238584" cy="400110"/>
              </a:xfrm>
              <a:prstGeom prst="rect">
                <a:avLst/>
              </a:prstGeom>
              <a:blipFill rotWithShape="1">
                <a:blip r:embed="rId59"/>
                <a:stretch>
                  <a:fillRect b="-30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lačítko akce: Vlastní 6">
            <a:hlinkClick r:id="rId60" action="ppaction://hlinksldjump" highlightClick="1"/>
          </p:cNvPr>
          <p:cNvSpPr/>
          <p:nvPr/>
        </p:nvSpPr>
        <p:spPr>
          <a:xfrm>
            <a:off x="4932039" y="5729177"/>
            <a:ext cx="1080121" cy="332181"/>
          </a:xfrm>
          <a:prstGeom prst="actionButtonBlank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zkouška</a:t>
            </a:r>
            <a:endParaRPr lang="cs-CZ" dirty="0"/>
          </a:p>
        </p:txBody>
      </p:sp>
      <p:sp>
        <p:nvSpPr>
          <p:cNvPr id="36" name="Tlačítko akce: Začátek 35">
            <a:hlinkClick r:id="rId61" action="ppaction://hlinksldjump" highlightClick="1"/>
          </p:cNvPr>
          <p:cNvSpPr/>
          <p:nvPr/>
        </p:nvSpPr>
        <p:spPr>
          <a:xfrm>
            <a:off x="8316416" y="5798715"/>
            <a:ext cx="504056" cy="445799"/>
          </a:xfrm>
          <a:prstGeom prst="actionButtonBeginning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05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7" grpId="0"/>
      <p:bldP spid="28" grpId="0"/>
      <p:bldP spid="34" grpId="0"/>
      <p:bldP spid="51" grpId="0" animBg="1"/>
      <p:bldP spid="51" grpId="1" animBg="1"/>
      <p:bldP spid="52" grpId="0" animBg="1"/>
      <p:bldP spid="52" grpId="1" animBg="1"/>
      <p:bldP spid="32" grpId="0"/>
      <p:bldP spid="35" grpId="0"/>
      <p:bldP spid="37" grpId="0"/>
      <p:bldP spid="38" grpId="0"/>
      <p:bldP spid="39" grpId="0"/>
      <p:bldP spid="40" grpId="0"/>
      <p:bldP spid="48" grpId="0"/>
      <p:bldP spid="53" grpId="0"/>
      <p:bldP spid="54" grpId="0"/>
      <p:bldP spid="55" grpId="0"/>
      <p:bldP spid="57" grpId="0" animBg="1"/>
      <p:bldP spid="57" grpId="1" animBg="1"/>
      <p:bldP spid="49" grpId="0" animBg="1"/>
      <p:bldP spid="49" grpId="1" animBg="1"/>
      <p:bldP spid="58" grpId="0"/>
      <p:bldP spid="59" grpId="0"/>
      <p:bldP spid="60" grpId="0"/>
      <p:bldP spid="61" grpId="0"/>
      <p:bldP spid="63" grpId="0"/>
      <p:bldP spid="64" grpId="0"/>
      <p:bldP spid="65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85972"/>
            <a:ext cx="8301608" cy="5339372"/>
          </a:xfrm>
        </p:spPr>
        <p:txBody>
          <a:bodyPr/>
          <a:lstStyle/>
          <a:p>
            <a:pPr marL="0" indent="0">
              <a:buNone/>
            </a:pPr>
            <a:endParaRPr lang="cs-CZ" sz="10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00B0F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166647" y="1121061"/>
                <a:ext cx="3229878" cy="7186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16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0,25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5−</m:t>
                              </m:r>
                              <m:f>
                                <m:fPr>
                                  <m:ctrlP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𝑥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ad>
                            <m:radPr>
                              <m:degHide m:val="on"/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rad>
                        </m:sup>
                      </m:sSup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6647" y="1121061"/>
                <a:ext cx="3229878" cy="718658"/>
              </a:xfrm>
              <a:prstGeom prst="rect">
                <a:avLst/>
              </a:prstGeom>
              <a:blipFill rotWithShape="1">
                <a:blip r:embed="rId3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5677012" y="1313521"/>
                <a:ext cx="166437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latin typeface="Cambria Math"/>
                        </a:rPr>
                        <m:t>𝑥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∈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,</m:t>
                      </m:r>
                      <m:d>
                        <m:dPr>
                          <m:begChr m:val=""/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∞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7012" y="1313521"/>
                <a:ext cx="1664375" cy="400110"/>
              </a:xfrm>
              <a:prstGeom prst="rect">
                <a:avLst/>
              </a:prstGeom>
              <a:blipFill rotWithShape="1">
                <a:blip r:embed="rId38"/>
                <a:stretch>
                  <a:fillRect t="-122727" r="-31868" b="-1924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2293364" y="1939974"/>
                <a:ext cx="2232697" cy="4698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16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0,25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5−</m:t>
                              </m:r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</m:sup>
                          </m:sSup>
                        </m:e>
                      </m:rad>
                      <m:r>
                        <a:rPr lang="cs-CZ" sz="2000" i="1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3364" y="1939974"/>
                <a:ext cx="2232697" cy="46987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2136694" y="2952265"/>
                <a:ext cx="1111552" cy="453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ad>
                            <m:radPr>
                              <m:degHide m:val="on"/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rad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6694" y="2952265"/>
                <a:ext cx="1111552" cy="453329"/>
              </a:xfrm>
              <a:prstGeom prst="rect">
                <a:avLst/>
              </a:prstGeom>
              <a:blipFill rotWithShape="1">
                <a:blip r:embed="rId3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1263074" y="2009736"/>
                <a:ext cx="104299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𝐿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3074" y="2009736"/>
                <a:ext cx="1042996" cy="400110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203013" y="1677324"/>
                <a:ext cx="2025172" cy="10016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200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000" b="0" i="1" smtClean="0">
                                          <a:latin typeface="Cambria Math"/>
                                          <a:ea typeface="Cambria Math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cs-CZ" sz="2000" b="0" i="1" smtClean="0">
                                          <a:latin typeface="Cambria Math"/>
                                          <a:ea typeface="Cambria Math"/>
                                        </a:rPr>
                                        <m:t>4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sup>
                          </m:sSup>
                        </m:e>
                      </m:rad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3013" y="1677324"/>
                <a:ext cx="2025172" cy="1001684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755576" y="2401935"/>
                <a:ext cx="2232697" cy="4793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−10</m:t>
                              </m:r>
                            </m:sup>
                          </m:sSup>
                        </m:e>
                      </m:rad>
                      <m:r>
                        <a:rPr lang="cs-CZ" sz="2000" i="1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401935"/>
                <a:ext cx="2232697" cy="479362"/>
              </a:xfrm>
              <a:prstGeom prst="rect">
                <a:avLst/>
              </a:prstGeom>
              <a:blipFill rotWithShape="1">
                <a:blip r:embed="rId4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588073" y="2478953"/>
                <a:ext cx="161493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−5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8073" y="2478953"/>
                <a:ext cx="1614939" cy="400110"/>
              </a:xfrm>
              <a:prstGeom prst="rect">
                <a:avLst/>
              </a:prstGeom>
              <a:blipFill rotWithShape="1">
                <a:blip r:embed="rId3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050171" y="2477553"/>
                <a:ext cx="63657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0171" y="2477553"/>
                <a:ext cx="636573" cy="400110"/>
              </a:xfrm>
              <a:prstGeom prst="rect">
                <a:avLst/>
              </a:prstGeom>
              <a:blipFill rotWithShape="1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1148711" y="2978875"/>
                <a:ext cx="127926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𝑃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8711" y="2978875"/>
                <a:ext cx="1279267" cy="400110"/>
              </a:xfrm>
              <a:prstGeom prst="rect">
                <a:avLst/>
              </a:prstGeom>
              <a:blipFill rotWithShape="1">
                <a:blip r:embed="rId4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3156074" y="2978874"/>
                <a:ext cx="42192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2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6074" y="2978874"/>
                <a:ext cx="421920" cy="400110"/>
              </a:xfrm>
              <a:prstGeom prst="rect">
                <a:avLst/>
              </a:prstGeom>
              <a:blipFill rotWithShape="1">
                <a:blip r:embed="rId4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4368457" y="2952265"/>
                <a:ext cx="157920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𝐿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</m:e>
                      </m:d>
                      <m:r>
                        <a:rPr lang="cs-CZ" sz="2000" i="1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𝑃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0</m:t>
                          </m:r>
                        </m:e>
                      </m:d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8457" y="2952265"/>
                <a:ext cx="1579202" cy="400110"/>
              </a:xfrm>
              <a:prstGeom prst="rect">
                <a:avLst/>
              </a:prstGeom>
              <a:blipFill rotWithShape="1">
                <a:blip r:embed="rId4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0" name="TextovéPole 49"/>
          <p:cNvSpPr txBox="1"/>
          <p:nvPr/>
        </p:nvSpPr>
        <p:spPr>
          <a:xfrm>
            <a:off x="351543" y="2009736"/>
            <a:ext cx="6200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latin typeface="Cambria Math"/>
                <a:ea typeface="Cambria Math"/>
              </a:rPr>
              <a:t>Zk</a:t>
            </a:r>
            <a:r>
              <a:rPr lang="cs-CZ" sz="2000" i="1" dirty="0" smtClean="0">
                <a:latin typeface="Cambria Math"/>
                <a:ea typeface="Cambria Math"/>
              </a:rPr>
              <a:t>.:</a:t>
            </a:r>
            <a:endParaRPr lang="cs-CZ" sz="2000" i="1" dirty="0">
              <a:latin typeface="Cambria Math"/>
              <a:ea typeface="Cambria Math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1350426" y="3717032"/>
                <a:ext cx="134204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𝐿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24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0426" y="3717032"/>
                <a:ext cx="1342044" cy="400110"/>
              </a:xfrm>
              <a:prstGeom prst="rect">
                <a:avLst/>
              </a:prstGeom>
              <a:blipFill rotWithShape="1">
                <a:blip r:embed="rId4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2427978" y="3501008"/>
                <a:ext cx="2461290" cy="7186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16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0,25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5−</m:t>
                              </m:r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24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</m:sup>
                          </m:sSup>
                        </m:e>
                      </m:rad>
                      <m:r>
                        <a:rPr lang="cs-CZ" sz="2000" i="1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7978" y="3501008"/>
                <a:ext cx="2461290" cy="718658"/>
              </a:xfrm>
              <a:prstGeom prst="rect">
                <a:avLst/>
              </a:prstGeom>
              <a:blipFill rotWithShape="1">
                <a:blip r:embed="rId4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4693793" y="3418935"/>
                <a:ext cx="1966439" cy="10016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0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200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000" b="0" i="1" smtClean="0">
                                          <a:latin typeface="Cambria Math"/>
                                          <a:ea typeface="Cambria Math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cs-CZ" sz="2000" b="0" i="1" smtClean="0">
                                          <a:latin typeface="Cambria Math"/>
                                          <a:ea typeface="Cambria Math"/>
                                        </a:rPr>
                                        <m:t>4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e>
                      </m:rad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3793" y="3418935"/>
                <a:ext cx="1966439" cy="1001684"/>
              </a:xfrm>
              <a:prstGeom prst="rect">
                <a:avLst/>
              </a:prstGeom>
              <a:blipFill rotWithShape="1">
                <a:blip r:embed="rId4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6444208" y="3677470"/>
                <a:ext cx="1339600" cy="4353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</m:rad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3677470"/>
                <a:ext cx="1339600" cy="435312"/>
              </a:xfrm>
              <a:prstGeom prst="rect">
                <a:avLst/>
              </a:prstGeom>
              <a:blipFill rotWithShape="1">
                <a:blip r:embed="rId4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7698149" y="3717032"/>
                <a:ext cx="54625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98149" y="3717032"/>
                <a:ext cx="546259" cy="400110"/>
              </a:xfrm>
              <a:prstGeom prst="rect">
                <a:avLst/>
              </a:prstGeom>
              <a:blipFill rotWithShape="1">
                <a:blip r:embed="rId5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1350426" y="4219666"/>
                <a:ext cx="127926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𝑃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24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0426" y="4219666"/>
                <a:ext cx="1279267" cy="400110"/>
              </a:xfrm>
              <a:prstGeom prst="rect">
                <a:avLst/>
              </a:prstGeom>
              <a:blipFill rotWithShape="1">
                <a:blip r:embed="rId4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2493400" y="4193056"/>
                <a:ext cx="1430527" cy="4537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ad>
                            <m:radPr>
                              <m:degHide m:val="on"/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24</m:t>
                              </m:r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rad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3400" y="4193056"/>
                <a:ext cx="1430527" cy="453714"/>
              </a:xfrm>
              <a:prstGeom prst="rect">
                <a:avLst/>
              </a:prstGeom>
              <a:blipFill rotWithShape="1">
                <a:blip r:embed="rId5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3787778" y="4220564"/>
                <a:ext cx="58068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7778" y="4220564"/>
                <a:ext cx="580680" cy="400110"/>
              </a:xfrm>
              <a:prstGeom prst="rect">
                <a:avLst/>
              </a:prstGeom>
              <a:blipFill rotWithShape="1">
                <a:blip r:embed="rId5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4345600" y="4646770"/>
                <a:ext cx="188258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𝐿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24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𝑃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24</m:t>
                          </m:r>
                        </m:e>
                      </m:d>
                    </m:oMath>
                  </m:oMathPara>
                </a14:m>
                <a:endParaRPr lang="cs-CZ" sz="20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5600" y="4646770"/>
                <a:ext cx="1882586" cy="400110"/>
              </a:xfrm>
              <a:prstGeom prst="rect">
                <a:avLst/>
              </a:prstGeom>
              <a:blipFill rotWithShape="1">
                <a:blip r:embed="rId5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lačítko akce: Návrat 1">
            <a:hlinkClick r:id="rId54" action="ppaction://hlinksldjump" highlightClick="1"/>
          </p:cNvPr>
          <p:cNvSpPr/>
          <p:nvPr/>
        </p:nvSpPr>
        <p:spPr>
          <a:xfrm>
            <a:off x="7596336" y="4846825"/>
            <a:ext cx="374942" cy="382375"/>
          </a:xfrm>
          <a:prstGeom prst="actionButtonRetur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43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8" grpId="0"/>
      <p:bldP spid="39" grpId="0"/>
      <p:bldP spid="48" grpId="0"/>
      <p:bldP spid="36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50" grpId="0"/>
      <p:bldP spid="56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4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1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400" b="1" dirty="0">
                    <a:latin typeface="Arial" pitchFamily="34" charset="0"/>
                    <a:cs typeface="Arial" pitchFamily="34" charset="0"/>
                  </a:rPr>
                  <a:t>3</a:t>
                </a: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)</a:t>
                </a:r>
                <a:r>
                  <a:rPr lang="cs-CZ" sz="2400" b="1" dirty="0" smtClean="0"/>
                  <a:t>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4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∙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25</m:t>
                        </m:r>
                      </m:e>
                      <m:sup>
                        <m:r>
                          <a:rPr lang="cs-CZ" sz="2400" i="1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=0,01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∙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cs-CZ" sz="2400" b="0" i="1" smtClean="0">
                                    <a:latin typeface="Cambria Math"/>
                                    <a:ea typeface="Cambria Math"/>
                                    <a:cs typeface="Arial" pitchFamily="34" charset="0"/>
                                  </a:rPr>
                                </m:ctrlPr>
                              </m:sSupPr>
                              <m:e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  <a:cs typeface="Arial" pitchFamily="34" charset="0"/>
                                  </a:rPr>
                                  <m:t>10</m:t>
                                </m:r>
                              </m:e>
                              <m:sup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  <a:cs typeface="Arial" pitchFamily="34" charset="0"/>
                                  </a:rPr>
                                  <m:t>3</m:t>
                                </m:r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  <a:cs typeface="Arial" pitchFamily="34" charset="0"/>
                                  </a:rPr>
                                  <m:t>𝑥</m:t>
                                </m:r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  <a:cs typeface="Arial" pitchFamily="34" charset="0"/>
                                  </a:rPr>
                                  <m:t>−1</m:t>
                                </m:r>
                              </m:sup>
                            </m:sSup>
                          </m:e>
                        </m:d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2"/>
                <a:stretch>
                  <a:fillRect l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913588" y="3518139"/>
                <a:ext cx="30619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−4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3588" y="3518139"/>
                <a:ext cx="3061963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se šipkou 24"/>
          <p:cNvCxnSpPr/>
          <p:nvPr/>
        </p:nvCxnSpPr>
        <p:spPr>
          <a:xfrm>
            <a:off x="2855267" y="4293096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588579" y="4062263"/>
                <a:ext cx="203526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2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=6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8579" y="4062263"/>
                <a:ext cx="2035265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829791" y="5040820"/>
                <a:ext cx="135671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US" sz="2400" b="0" i="1" smtClean="0">
                          <a:latin typeface="Cambria Math"/>
                          <a:ea typeface="Cambria Math"/>
                        </a:rPr>
                        <m:t>{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1</m:t>
                      </m:r>
                      <m:r>
                        <a:rPr lang="en-US" sz="2400" b="0" i="1" smtClean="0">
                          <a:latin typeface="Cambria Math"/>
                          <a:ea typeface="Cambria Math"/>
                        </a:rPr>
                        <m:t>}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9791" y="5040820"/>
                <a:ext cx="1356718" cy="461665"/>
              </a:xfrm>
              <a:prstGeom prst="rect">
                <a:avLst/>
              </a:prstGeom>
              <a:blipFill rotWithShape="1">
                <a:blip r:embed="rId5"/>
                <a:stretch>
                  <a:fillRect r="-448"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se šipkou 28"/>
          <p:cNvCxnSpPr/>
          <p:nvPr/>
        </p:nvCxnSpPr>
        <p:spPr>
          <a:xfrm>
            <a:off x="5174559" y="5258802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975551" y="5589240"/>
            <a:ext cx="1057061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vál 37"/>
          <p:cNvSpPr/>
          <p:nvPr/>
        </p:nvSpPr>
        <p:spPr>
          <a:xfrm>
            <a:off x="3493904" y="3539139"/>
            <a:ext cx="346522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517582" y="3518139"/>
            <a:ext cx="346522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417934" y="2564904"/>
                <a:ext cx="475252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  <m:t>100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cs typeface="Arial" pitchFamily="34" charset="0"/>
                        </a:rPr>
                        <m:t>=</m:t>
                      </m:r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  <m:t>10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  <m:t>−2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  <a:cs typeface="Arial" pitchFamily="34" charset="0"/>
                        </a:rPr>
                        <m:t>∙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10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6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−2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7934" y="2564904"/>
                <a:ext cx="4752528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141318" y="3035795"/>
                <a:ext cx="475252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2400" i="1"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i="1">
                                      <a:latin typeface="Cambria Math"/>
                                      <a:cs typeface="Arial" pitchFamily="34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sz="2400" i="1">
                                      <a:latin typeface="Cambria Math"/>
                                      <a:cs typeface="Arial" pitchFamily="34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sz="2400" i="1"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cs typeface="Arial" pitchFamily="34" charset="0"/>
                        </a:rPr>
                        <m:t>=</m:t>
                      </m:r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  <m:t>10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  <m:t>−2+6</m:t>
                          </m:r>
                          <m: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  <m:t>−2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1318" y="3035795"/>
                <a:ext cx="4752528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588579" y="4542457"/>
                <a:ext cx="142676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4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8579" y="4542457"/>
                <a:ext cx="1426765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324041" y="5004122"/>
                <a:ext cx="210434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4041" y="5004122"/>
                <a:ext cx="2104344" cy="46166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lačítko akce: Začátek 15">
            <a:hlinkClick r:id="rId10" action="ppaction://hlinksldjump" highlightClick="1"/>
          </p:cNvPr>
          <p:cNvSpPr/>
          <p:nvPr/>
        </p:nvSpPr>
        <p:spPr>
          <a:xfrm>
            <a:off x="8064388" y="5465787"/>
            <a:ext cx="504056" cy="445799"/>
          </a:xfrm>
          <a:prstGeom prst="actionButtonBeginning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559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4" grpId="0"/>
      <p:bldP spid="26" grpId="0"/>
      <p:bldP spid="28" grpId="0"/>
      <p:bldP spid="38" grpId="0" animBg="1"/>
      <p:bldP spid="38" grpId="1" animBg="1"/>
      <p:bldP spid="39" grpId="0" animBg="1"/>
      <p:bldP spid="39" grpId="1" animBg="1"/>
      <p:bldP spid="6" grpId="0"/>
      <p:bldP spid="33" grpId="0"/>
      <p:bldP spid="40" grpId="0"/>
      <p:bldP spid="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4)  </a:t>
                </a:r>
                <a:r>
                  <a:rPr lang="cs-CZ" sz="2200" b="1" dirty="0" smtClean="0"/>
                  <a:t> </a:t>
                </a: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: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3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+2</m:t>
                        </m:r>
                      </m:sup>
                    </m:sSup>
                    <m:r>
                      <a:rPr lang="cs-CZ" sz="22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+</m:t>
                    </m:r>
                    <m:sSup>
                      <m:sSupPr>
                        <m:ctrlPr>
                          <a:rPr lang="cs-CZ" sz="2200" b="0" i="1" smtClean="0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4</m:t>
                        </m:r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∙</m:t>
                        </m:r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e>
                      <m:sup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+1</m:t>
                        </m:r>
                      </m:sup>
                    </m:sSup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5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+2</m:t>
                        </m:r>
                      </m:sup>
                    </m:sSup>
                    <m:r>
                      <a:rPr lang="cs-CZ" sz="22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+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2</m:t>
                    </m:r>
                    <m:r>
                      <a:rPr lang="cs-CZ" sz="2200" i="1" smtClean="0">
                        <a:latin typeface="Cambria Math"/>
                        <a:ea typeface="Cambria Math"/>
                        <a:cs typeface="Arial" pitchFamily="34" charset="0"/>
                      </a:rPr>
                      <m:t>∙</m:t>
                    </m:r>
                    <m:sSup>
                      <m:sSupPr>
                        <m:ctrlPr>
                          <a:rPr lang="cs-CZ" sz="220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5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2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+1</m:t>
                        </m:r>
                      </m:sup>
                    </m:sSup>
                  </m:oMath>
                </a14:m>
                <a:endParaRPr lang="cs-CZ" sz="2200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12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2"/>
                <a:stretch>
                  <a:fillRect l="-9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530664" y="5949631"/>
                <a:ext cx="154764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US" sz="2200" b="0" i="1" smtClean="0">
                          <a:latin typeface="Cambria Math"/>
                          <a:ea typeface="Cambria Math"/>
                        </a:rPr>
                        <m:t>{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−1</m:t>
                      </m:r>
                      <m:r>
                        <a:rPr lang="en-US" sz="2200" b="0" i="1" smtClean="0">
                          <a:latin typeface="Cambria Math"/>
                          <a:ea typeface="Cambria Math"/>
                        </a:rPr>
                        <m:t>}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0664" y="5949631"/>
                <a:ext cx="1547649" cy="430887"/>
              </a:xfrm>
              <a:prstGeom prst="rect">
                <a:avLst/>
              </a:prstGeom>
              <a:blipFill rotWithShape="1">
                <a:blip r:embed="rId3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2" name="Přímá spojnice 31"/>
          <p:cNvCxnSpPr/>
          <p:nvPr/>
        </p:nvCxnSpPr>
        <p:spPr>
          <a:xfrm>
            <a:off x="5739518" y="6396117"/>
            <a:ext cx="1129940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866394" y="1968984"/>
                <a:ext cx="422489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+1</m:t>
                          </m:r>
                        </m:sup>
                      </m:sSup>
                      <m:d>
                        <m:d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3+4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+1</m:t>
                          </m:r>
                        </m:sup>
                      </m:sSup>
                      <m:d>
                        <m:d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5+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6394" y="1968984"/>
                <a:ext cx="4224890" cy="4308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534143" y="2355109"/>
                <a:ext cx="284805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sup>
                      </m:sSup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7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∙7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4143" y="2355109"/>
                <a:ext cx="2848055" cy="4308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5153578" y="2323028"/>
                <a:ext cx="75417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: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7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3578" y="2323028"/>
                <a:ext cx="754171" cy="430887"/>
              </a:xfrm>
              <a:prstGeom prst="rect">
                <a:avLst/>
              </a:prstGeom>
              <a:blipFill rotWithShape="1">
                <a:blip r:embed="rId6"/>
                <a:stretch>
                  <a:fillRect l="-41935" t="-123944" r="-7258" b="-191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843335" y="5517812"/>
                <a:ext cx="164199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200" i="1">
                    <a:latin typeface="Cambria Math"/>
                  </a:defRPr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</m:t>
                      </m:r>
                      <m:r>
                        <a:rPr lang="cs-CZ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335" y="5517812"/>
                <a:ext cx="1641990" cy="43088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6" name="Přímá spojnice se šipkou 45"/>
          <p:cNvCxnSpPr/>
          <p:nvPr/>
        </p:nvCxnSpPr>
        <p:spPr>
          <a:xfrm>
            <a:off x="1925643" y="5733256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4702287" y="6165074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Čárový popisek 2 48"/>
              <p:cNvSpPr/>
              <p:nvPr/>
            </p:nvSpPr>
            <p:spPr>
              <a:xfrm>
                <a:off x="5628674" y="2753915"/>
                <a:ext cx="3240360" cy="498122"/>
              </a:xfrm>
              <a:prstGeom prst="borderCallout2">
                <a:avLst>
                  <a:gd name="adj1" fmla="val 23453"/>
                  <a:gd name="adj2" fmla="val -1767"/>
                  <a:gd name="adj3" fmla="val -12133"/>
                  <a:gd name="adj4" fmla="val -11091"/>
                  <a:gd name="adj5" fmla="val -67342"/>
                  <a:gd name="adj6" fmla="val -11266"/>
                </a:avLst>
              </a:prstGeom>
              <a:ln>
                <a:solidFill>
                  <a:srgbClr val="92D050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∙</m:t>
                          </m:r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+1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:</m:t>
                      </m:r>
                      <m:sSup>
                        <m:sSupPr>
                          <m:ctrlP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  <m:t>+1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=2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∙1</m:t>
                      </m:r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=2</m:t>
                      </m:r>
                    </m:oMath>
                  </m:oMathPara>
                </a14:m>
                <a:endParaRPr lang="cs-CZ" sz="22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9" name="Čárový popisek 2 4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8674" y="2753915"/>
                <a:ext cx="3240360" cy="498122"/>
              </a:xfrm>
              <a:prstGeom prst="borderCallout2">
                <a:avLst>
                  <a:gd name="adj1" fmla="val 23453"/>
                  <a:gd name="adj2" fmla="val -1767"/>
                  <a:gd name="adj3" fmla="val -12133"/>
                  <a:gd name="adj4" fmla="val -11091"/>
                  <a:gd name="adj5" fmla="val -67342"/>
                  <a:gd name="adj6" fmla="val -11266"/>
                </a:avLst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rgbClr val="92D050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0" name="Ovál 49"/>
          <p:cNvSpPr/>
          <p:nvPr/>
        </p:nvSpPr>
        <p:spPr>
          <a:xfrm>
            <a:off x="4786615" y="2012884"/>
            <a:ext cx="252012" cy="343085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204370" y="2013292"/>
            <a:ext cx="284034" cy="366484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Čárový popisek 2 23"/>
              <p:cNvSpPr/>
              <p:nvPr/>
            </p:nvSpPr>
            <p:spPr>
              <a:xfrm>
                <a:off x="611560" y="2630771"/>
                <a:ext cx="2142851" cy="581664"/>
              </a:xfrm>
              <a:prstGeom prst="borderCallout2">
                <a:avLst>
                  <a:gd name="adj1" fmla="val 24936"/>
                  <a:gd name="adj2" fmla="val 99372"/>
                  <a:gd name="adj3" fmla="val 24805"/>
                  <a:gd name="adj4" fmla="val 111151"/>
                  <a:gd name="adj5" fmla="val -40297"/>
                  <a:gd name="adj6" fmla="val 117098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+2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:</m:t>
                      </m:r>
                      <m:sSup>
                        <m:sSupPr>
                          <m:ctrlP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e>
                        <m:sup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  <m:t>+1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200" b="0" i="0" smtClean="0">
                          <a:latin typeface="Cambria Math"/>
                          <a:cs typeface="Arial" pitchFamily="34" charset="0"/>
                        </a:rPr>
                        <m:t>3</m:t>
                      </m:r>
                    </m:oMath>
                  </m:oMathPara>
                </a14:m>
                <a:endParaRPr lang="cs-CZ" sz="22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Čárový popisek 2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630771"/>
                <a:ext cx="2142851" cy="581664"/>
              </a:xfrm>
              <a:prstGeom prst="borderCallout2">
                <a:avLst>
                  <a:gd name="adj1" fmla="val 24936"/>
                  <a:gd name="adj2" fmla="val 99372"/>
                  <a:gd name="adj3" fmla="val 24805"/>
                  <a:gd name="adj4" fmla="val 111151"/>
                  <a:gd name="adj5" fmla="val -40297"/>
                  <a:gd name="adj6" fmla="val 117098"/>
                </a:avLst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Čárový popisek 2 24"/>
              <p:cNvSpPr/>
              <p:nvPr/>
            </p:nvSpPr>
            <p:spPr>
              <a:xfrm>
                <a:off x="590515" y="3466614"/>
                <a:ext cx="3202102" cy="599755"/>
              </a:xfrm>
              <a:prstGeom prst="borderCallout2">
                <a:avLst>
                  <a:gd name="adj1" fmla="val 23142"/>
                  <a:gd name="adj2" fmla="val 99459"/>
                  <a:gd name="adj3" fmla="val -30064"/>
                  <a:gd name="adj4" fmla="val 110258"/>
                  <a:gd name="adj5" fmla="val -179311"/>
                  <a:gd name="adj6" fmla="val 97413"/>
                </a:avLst>
              </a:prstGeom>
              <a:ln>
                <a:solidFill>
                  <a:srgbClr val="92D050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∙3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+1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:</m:t>
                      </m:r>
                      <m:sSup>
                        <m:sSupPr>
                          <m:ctrlP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e>
                        <m:sup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  <m:t>+1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=4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∙1</m:t>
                      </m:r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=4</m:t>
                      </m:r>
                    </m:oMath>
                  </m:oMathPara>
                </a14:m>
                <a:endParaRPr lang="cs-CZ" sz="22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Čárový popisek 2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515" y="3466614"/>
                <a:ext cx="3202102" cy="599755"/>
              </a:xfrm>
              <a:prstGeom prst="borderCallout2">
                <a:avLst>
                  <a:gd name="adj1" fmla="val 23142"/>
                  <a:gd name="adj2" fmla="val 99459"/>
                  <a:gd name="adj3" fmla="val -30064"/>
                  <a:gd name="adj4" fmla="val 110258"/>
                  <a:gd name="adj5" fmla="val -179311"/>
                  <a:gd name="adj6" fmla="val 97413"/>
                </a:avLst>
              </a:prstGeom>
              <a:blipFill rotWithShape="1">
                <a:blip r:embed="rId10"/>
                <a:stretch>
                  <a:fillRect l="-172"/>
                </a:stretch>
              </a:blipFill>
              <a:ln>
                <a:solidFill>
                  <a:srgbClr val="92D050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6" name="Ovál 55"/>
          <p:cNvSpPr/>
          <p:nvPr/>
        </p:nvSpPr>
        <p:spPr>
          <a:xfrm>
            <a:off x="3419476" y="2005057"/>
            <a:ext cx="284034" cy="366484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2973509" y="2721139"/>
                <a:ext cx="189352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3509" y="2721139"/>
                <a:ext cx="1893529" cy="43088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5251588" y="2753915"/>
                <a:ext cx="75417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:</m:t>
                          </m:r>
                          <m:sSup>
                            <m:sSupPr>
                              <m:ctrlPr>
                                <a:rPr lang="cs-CZ" sz="220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200" b="0" i="1" smtClean="0"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r>
                                <a:rPr lang="cs-CZ" sz="22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200" b="0" i="1" smtClean="0">
                                  <a:latin typeface="Cambria Math"/>
                                </a:rPr>
                                <m:t>+1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1588" y="2753915"/>
                <a:ext cx="754171" cy="430887"/>
              </a:xfrm>
              <a:prstGeom prst="rect">
                <a:avLst/>
              </a:prstGeom>
              <a:blipFill rotWithShape="1">
                <a:blip r:embed="rId12"/>
                <a:stretch>
                  <a:fillRect l="-55645" t="-125714" r="-23387" b="-19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Ovál 57"/>
          <p:cNvSpPr/>
          <p:nvPr/>
        </p:nvSpPr>
        <p:spPr>
          <a:xfrm>
            <a:off x="3020789" y="2028456"/>
            <a:ext cx="252012" cy="343085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2774713" y="3129744"/>
                <a:ext cx="1893529" cy="7687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200" i="1">
                                  <a:latin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sz="2200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200" i="1">
                                  <a:latin typeface="Cambria Math"/>
                                </a:rPr>
                                <m:t>+1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200" i="1"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r>
                                <a:rPr lang="cs-CZ" sz="2200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200" i="1">
                                  <a:latin typeface="Cambria Math"/>
                                </a:rPr>
                                <m:t>+1</m:t>
                              </m:r>
                            </m:sup>
                          </m:sSup>
                        </m:den>
                      </m:f>
                      <m:r>
                        <a:rPr lang="cs-CZ" sz="22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4713" y="3129744"/>
                <a:ext cx="1893529" cy="76873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2530331" y="3766492"/>
                <a:ext cx="1893529" cy="9192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0331" y="3766492"/>
                <a:ext cx="1893529" cy="91922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2417084" y="4524027"/>
                <a:ext cx="2514157" cy="919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b="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i="1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200" i="1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0</m:t>
                          </m:r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7084" y="4524027"/>
                <a:ext cx="2514157" cy="9199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Ovál 43"/>
          <p:cNvSpPr/>
          <p:nvPr/>
        </p:nvSpPr>
        <p:spPr>
          <a:xfrm>
            <a:off x="2804483" y="4644985"/>
            <a:ext cx="346522" cy="718947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067944" y="4644984"/>
            <a:ext cx="346522" cy="718947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3361782" y="5949631"/>
                <a:ext cx="134050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200" i="1">
                    <a:latin typeface="Cambria Math"/>
                  </a:defRPr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1782" y="5949631"/>
                <a:ext cx="1340505" cy="43088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Čárový popisek 2 27"/>
              <p:cNvSpPr/>
              <p:nvPr/>
            </p:nvSpPr>
            <p:spPr>
              <a:xfrm>
                <a:off x="5819481" y="3777983"/>
                <a:ext cx="2858747" cy="976112"/>
              </a:xfrm>
              <a:prstGeom prst="borderCallout2">
                <a:avLst>
                  <a:gd name="adj1" fmla="val 24936"/>
                  <a:gd name="adj2" fmla="val -571"/>
                  <a:gd name="adj3" fmla="val 2747"/>
                  <a:gd name="adj4" fmla="val -18390"/>
                  <a:gd name="adj5" fmla="val -49646"/>
                  <a:gd name="adj6" fmla="val -12671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>
                    <a:cs typeface="Arial" pitchFamily="34" charset="0"/>
                  </a:rPr>
                  <a:t>p</a:t>
                </a:r>
                <a:r>
                  <a:rPr lang="cs-CZ" sz="2200" b="0" dirty="0" smtClean="0">
                    <a:cs typeface="Arial" pitchFamily="34" charset="0"/>
                  </a:rPr>
                  <a:t>rotože obě mocniny mají stejný exponent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  </m:t>
                    </m:r>
                  </m:oMath>
                </a14:m>
                <a:endParaRPr lang="cs-CZ" sz="22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Čárový popisek 2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9481" y="3777983"/>
                <a:ext cx="2858747" cy="976112"/>
              </a:xfrm>
              <a:prstGeom prst="borderCallout2">
                <a:avLst>
                  <a:gd name="adj1" fmla="val 24936"/>
                  <a:gd name="adj2" fmla="val -571"/>
                  <a:gd name="adj3" fmla="val 2747"/>
                  <a:gd name="adj4" fmla="val -18390"/>
                  <a:gd name="adj5" fmla="val -49646"/>
                  <a:gd name="adj6" fmla="val -12671"/>
                </a:avLst>
              </a:prstGeom>
              <a:blipFill rotWithShape="1">
                <a:blip r:embed="rId18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Ovál 28"/>
          <p:cNvSpPr/>
          <p:nvPr/>
        </p:nvSpPr>
        <p:spPr>
          <a:xfrm flipH="1">
            <a:off x="5382198" y="2703070"/>
            <a:ext cx="764216" cy="599811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Čárový popisek 2 47"/>
              <p:cNvSpPr/>
              <p:nvPr/>
            </p:nvSpPr>
            <p:spPr>
              <a:xfrm>
                <a:off x="5628674" y="3524650"/>
                <a:ext cx="2637587" cy="522192"/>
              </a:xfrm>
              <a:prstGeom prst="borderCallout2">
                <a:avLst>
                  <a:gd name="adj1" fmla="val 24936"/>
                  <a:gd name="adj2" fmla="val -571"/>
                  <a:gd name="adj3" fmla="val 2747"/>
                  <a:gd name="adj4" fmla="val -18390"/>
                  <a:gd name="adj5" fmla="val -219189"/>
                  <a:gd name="adj6" fmla="val -26840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+2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:</m:t>
                      </m:r>
                      <m:sSup>
                        <m:sSupPr>
                          <m:ctrlP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Arial" pitchFamily="34" charset="0"/>
                            </a:rPr>
                            <m:t>+1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=5</m:t>
                      </m:r>
                    </m:oMath>
                  </m:oMathPara>
                </a14:m>
                <a:endParaRPr lang="cs-CZ" sz="22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8" name="Čárový popisek 2 4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8674" y="3524650"/>
                <a:ext cx="2637587" cy="522192"/>
              </a:xfrm>
              <a:prstGeom prst="borderCallout2">
                <a:avLst>
                  <a:gd name="adj1" fmla="val 24936"/>
                  <a:gd name="adj2" fmla="val -571"/>
                  <a:gd name="adj3" fmla="val 2747"/>
                  <a:gd name="adj4" fmla="val -18390"/>
                  <a:gd name="adj5" fmla="val -219189"/>
                  <a:gd name="adj6" fmla="val -26840"/>
                </a:avLst>
              </a:prstGeom>
              <a:blipFill rotWithShape="1">
                <a:blip r:embed="rId19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lačítko akce: Začátek 29">
            <a:hlinkClick r:id="rId20" action="ppaction://hlinksldjump" highlightClick="1"/>
          </p:cNvPr>
          <p:cNvSpPr/>
          <p:nvPr/>
        </p:nvSpPr>
        <p:spPr>
          <a:xfrm>
            <a:off x="7815924" y="5798715"/>
            <a:ext cx="504056" cy="445799"/>
          </a:xfrm>
          <a:prstGeom prst="actionButtonBeginning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760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1" grpId="0"/>
      <p:bldP spid="5" grpId="0"/>
      <p:bldP spid="34" grpId="0"/>
      <p:bldP spid="40" grpId="0"/>
      <p:bldP spid="43" grpId="0"/>
      <p:bldP spid="49" grpId="0" animBg="1"/>
      <p:bldP spid="49" grpId="1" animBg="1"/>
      <p:bldP spid="50" grpId="0" animBg="1"/>
      <p:bldP spid="50" grpId="1" animBg="1"/>
      <p:bldP spid="51" grpId="0" animBg="1"/>
      <p:bldP spid="51" grpId="1" animBg="1"/>
      <p:bldP spid="24" grpId="0" animBg="1"/>
      <p:bldP spid="24" grpId="1" animBg="1"/>
      <p:bldP spid="25" grpId="0" animBg="1"/>
      <p:bldP spid="25" grpId="1" animBg="1"/>
      <p:bldP spid="56" grpId="0" animBg="1"/>
      <p:bldP spid="56" grpId="1" animBg="1"/>
      <p:bldP spid="52" grpId="0"/>
      <p:bldP spid="57" grpId="0"/>
      <p:bldP spid="58" grpId="0" animBg="1"/>
      <p:bldP spid="58" grpId="1" animBg="1"/>
      <p:bldP spid="59" grpId="0"/>
      <p:bldP spid="60" grpId="0"/>
      <p:bldP spid="61" grpId="0"/>
      <p:bldP spid="44" grpId="0" animBg="1"/>
      <p:bldP spid="44" grpId="1" animBg="1"/>
      <p:bldP spid="45" grpId="0" animBg="1"/>
      <p:bldP spid="45" grpId="1" animBg="1"/>
      <p:bldP spid="62" grpId="0"/>
      <p:bldP spid="28" grpId="0" animBg="1"/>
      <p:bldP spid="28" grpId="1" animBg="1"/>
      <p:bldP spid="29" grpId="0" animBg="1"/>
      <p:bldP spid="29" grpId="1" animBg="1"/>
      <p:bldP spid="48" grpId="0" animBg="1"/>
      <p:bldP spid="48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832" y="1185971"/>
                <a:ext cx="8301311" cy="5509505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400" b="1" dirty="0">
                    <a:latin typeface="Arial" pitchFamily="34" charset="0"/>
                    <a:cs typeface="Arial" pitchFamily="34" charset="0"/>
                  </a:rPr>
                  <a:t>5</a:t>
                </a: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)</a:t>
                </a:r>
                <a:r>
                  <a:rPr lang="cs-CZ" sz="2400" b="1" dirty="0" smtClean="0"/>
                  <a:t>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 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3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∙</m:t>
                    </m:r>
                    <m:d>
                      <m:dPr>
                        <m:ctrlP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4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9</m:t>
                            </m:r>
                          </m:e>
                          <m:sup>
                            <m:r>
                              <a:rPr lang="cs-CZ" sz="24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2</m:t>
                            </m:r>
                            <m:r>
                              <a:rPr lang="cs-CZ" sz="24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𝑥</m:t>
                            </m:r>
                          </m:sup>
                        </m:sSup>
                        <m: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+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e>
                    </m:d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9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+2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+</m:t>
                    </m:r>
                    <m:sSup>
                      <m:sSupPr>
                        <m:ctrlP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9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−1</m:t>
                        </m:r>
                      </m:sup>
                    </m:sSup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832" y="1185971"/>
                <a:ext cx="8301311" cy="5509505"/>
              </a:xfrm>
              <a:blipFill rotWithShape="1">
                <a:blip r:embed="rId2"/>
                <a:stretch>
                  <a:fillRect l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977063" y="4637067"/>
            <a:ext cx="1056453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332163" y="3885328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32419" y="5872501"/>
            <a:ext cx="477511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534096" y="5898301"/>
                <a:ext cx="1823897" cy="7261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US" sz="2200" b="0" i="1" smtClean="0">
                          <a:latin typeface="Cambria Math"/>
                          <a:ea typeface="Cambria Math"/>
                        </a:rPr>
                        <m:t>{</m:t>
                      </m:r>
                      <m:f>
                        <m:fPr>
                          <m:ctrlPr>
                            <a:rPr lang="cs-CZ" sz="22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i="1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2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</a:rPr>
                        <m:t>,</m:t>
                      </m:r>
                      <m:r>
                        <a:rPr lang="cs-CZ" sz="2200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2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i="1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2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US" sz="2200" b="0" i="1" smtClean="0">
                          <a:latin typeface="Cambria Math"/>
                          <a:ea typeface="Cambria Math"/>
                        </a:rPr>
                        <m:t>}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4096" y="5898301"/>
                <a:ext cx="1823897" cy="72616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se šipkou 28"/>
          <p:cNvCxnSpPr/>
          <p:nvPr/>
        </p:nvCxnSpPr>
        <p:spPr>
          <a:xfrm>
            <a:off x="4729266" y="6332395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5593675" y="6620861"/>
            <a:ext cx="1642621" cy="3602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Čárový popisek 2 34"/>
          <p:cNvSpPr/>
          <p:nvPr/>
        </p:nvSpPr>
        <p:spPr>
          <a:xfrm>
            <a:off x="5112567" y="4241116"/>
            <a:ext cx="2223570" cy="791902"/>
          </a:xfrm>
          <a:prstGeom prst="borderCallout2">
            <a:avLst>
              <a:gd name="adj1" fmla="val 29718"/>
              <a:gd name="adj2" fmla="val 100042"/>
              <a:gd name="adj3" fmla="val -21464"/>
              <a:gd name="adj4" fmla="val 108264"/>
              <a:gd name="adj5" fmla="val -46113"/>
              <a:gd name="adj6" fmla="val 89412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racíme se zpět k substituci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112567" y="3662419"/>
                <a:ext cx="1959292" cy="430887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>
                    <a:solidFill>
                      <a:schemeClr val="tx1"/>
                    </a:solidFill>
                  </a:rPr>
                  <a:t>s</a:t>
                </a:r>
                <a:r>
                  <a:rPr lang="cs-CZ" sz="2200" dirty="0" err="1" smtClean="0">
                    <a:solidFill>
                      <a:schemeClr val="tx1"/>
                    </a:solidFill>
                  </a:rPr>
                  <a:t>ubst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.: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200" b="0" i="0" smtClean="0">
                        <a:solidFill>
                          <a:schemeClr val="tx1"/>
                        </a:solidFill>
                        <a:latin typeface="Cambria Math"/>
                      </a:rPr>
                      <m:t>y</m:t>
                    </m:r>
                    <m:r>
                      <a:rPr lang="cs-CZ" sz="2200" b="0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9</m:t>
                        </m:r>
                      </m:e>
                      <m:sup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sup>
                    </m:sSup>
                  </m:oMath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2567" y="3662419"/>
                <a:ext cx="1959292" cy="430887"/>
              </a:xfrm>
              <a:prstGeom prst="rect">
                <a:avLst/>
              </a:prstGeom>
              <a:blipFill rotWithShape="1">
                <a:blip r:embed="rId4"/>
                <a:stretch>
                  <a:fillRect l="-3715" t="-5556" b="-27778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176283" y="4003903"/>
                <a:ext cx="314728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27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−730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+27=0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6283" y="4003903"/>
                <a:ext cx="3147281" cy="430887"/>
              </a:xfrm>
              <a:prstGeom prst="rect">
                <a:avLst/>
              </a:prstGeom>
              <a:blipFill rotWithShape="1">
                <a:blip r:embed="rId5"/>
                <a:stretch>
                  <a:fillRect b="-18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324383" y="5889503"/>
            <a:ext cx="438304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834641" y="5643312"/>
                <a:ext cx="124425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641" y="5643312"/>
                <a:ext cx="1244257" cy="43088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162446" y="2037398"/>
                <a:ext cx="3678508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3∙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+3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∙81+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2446" y="2037398"/>
                <a:ext cx="3678508" cy="726161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69346" y="2548114"/>
                <a:ext cx="429889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27∙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+27=729∙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346" y="2548114"/>
                <a:ext cx="4298894" cy="43088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5061466" y="2185034"/>
                <a:ext cx="75417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1466" y="2185034"/>
                <a:ext cx="754171" cy="430887"/>
              </a:xfrm>
              <a:prstGeom prst="rect">
                <a:avLst/>
              </a:prstGeom>
              <a:blipFill rotWithShape="1">
                <a:blip r:embed="rId17"/>
                <a:stretch>
                  <a:fillRect l="-42742" t="-123944" r="-6452" b="-191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636961" y="2855519"/>
                <a:ext cx="356804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27∙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+27=730∙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961" y="2855519"/>
                <a:ext cx="3568047" cy="43088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530679" y="3254921"/>
                <a:ext cx="364808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27∙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i="1">
                          <a:latin typeface="Cambria Math"/>
                          <a:ea typeface="Cambria Math"/>
                        </a:rPr>
                        <m:t>−730∙</m:t>
                      </m:r>
                      <m:sSup>
                        <m:sSupPr>
                          <m:ctrlPr>
                            <a:rPr lang="cs-CZ" sz="22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>
                              <a:latin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200" i="1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+27=0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679" y="3254921"/>
                <a:ext cx="3648080" cy="43088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229619" y="3669885"/>
                <a:ext cx="418952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27∙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22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2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9</m:t>
                                  </m:r>
                                </m:e>
                                <m:sup>
                                  <m:r>
                                    <a:rPr lang="cs-CZ" sz="22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𝑥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i="1">
                          <a:latin typeface="Cambria Math"/>
                          <a:ea typeface="Cambria Math"/>
                        </a:rPr>
                        <m:t>−730∙</m:t>
                      </m:r>
                      <m:sSup>
                        <m:sSupPr>
                          <m:ctrlPr>
                            <a:rPr lang="cs-CZ" sz="220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200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+27=0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619" y="3669885"/>
                <a:ext cx="4189527" cy="430887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lačítko akce: Vlastní 7">
            <a:hlinkClick r:id="" action="ppaction://hlinkshowjump?jump=nextslide" highlightClick="1"/>
          </p:cNvPr>
          <p:cNvSpPr/>
          <p:nvPr/>
        </p:nvSpPr>
        <p:spPr>
          <a:xfrm>
            <a:off x="5112902" y="3039477"/>
            <a:ext cx="2353511" cy="430887"/>
          </a:xfrm>
          <a:prstGeom prst="actionButtonBlank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/>
              <a:t>v</a:t>
            </a:r>
            <a:r>
              <a:rPr lang="cs-CZ" sz="2200" dirty="0" smtClean="0"/>
              <a:t>ýpočet kořenů KR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909930" y="4263402"/>
                <a:ext cx="3413634" cy="5709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200" b="0" i="1" smtClean="0">
                        <a:latin typeface="Cambria Math"/>
                      </a:rPr>
                      <m:t>=27     </m:t>
                    </m:r>
                    <m:r>
                      <a:rPr lang="cs-CZ" sz="2200" i="1">
                        <a:latin typeface="Cambria Math"/>
                        <a:ea typeface="Cambria Math"/>
                      </a:rPr>
                      <m:t>∨</m:t>
                    </m:r>
                  </m:oMath>
                </a14:m>
                <a:r>
                  <a:rPr lang="cs-CZ" sz="2200" dirty="0" smtClean="0"/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i="1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2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2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200" i="1">
                            <a:latin typeface="Cambria Math"/>
                          </a:rPr>
                          <m:t>27</m:t>
                        </m:r>
                      </m:den>
                    </m:f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9930" y="4263402"/>
                <a:ext cx="3413634" cy="570926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834641" y="4876585"/>
                <a:ext cx="149247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=27    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641" y="4876585"/>
                <a:ext cx="1492475" cy="430887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713125" y="4728468"/>
                <a:ext cx="1263938" cy="7271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i="1">
                              <a:latin typeface="Cambria Math"/>
                            </a:rPr>
                            <m:t>27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3125" y="4728468"/>
                <a:ext cx="1263938" cy="72712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831908" y="5295802"/>
                <a:ext cx="158619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    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1908" y="5295802"/>
                <a:ext cx="1586191" cy="430887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909930" y="5969315"/>
                <a:ext cx="1244257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9930" y="5969315"/>
                <a:ext cx="1244257" cy="726161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2539508" y="5295803"/>
                <a:ext cx="194464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    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9508" y="5295803"/>
                <a:ext cx="1944645" cy="430887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2852802" y="5969316"/>
                <a:ext cx="1244257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2802" y="5969316"/>
                <a:ext cx="1244257" cy="726161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2775710" y="5643312"/>
                <a:ext cx="124425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=−3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5710" y="5643312"/>
                <a:ext cx="1244257" cy="430887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Ovál 62"/>
          <p:cNvSpPr/>
          <p:nvPr/>
        </p:nvSpPr>
        <p:spPr>
          <a:xfrm>
            <a:off x="2616747" y="5342487"/>
            <a:ext cx="346522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3449769" y="5342487"/>
            <a:ext cx="346522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815924" y="5320513"/>
            <a:ext cx="346522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1588364" y="5331142"/>
            <a:ext cx="346522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4019968" y="3769184"/>
            <a:ext cx="3961638" cy="1443210"/>
          </a:xfrm>
          <a:custGeom>
            <a:avLst/>
            <a:gdLst>
              <a:gd name="connsiteX0" fmla="*/ 2952520 w 3778785"/>
              <a:gd name="connsiteY0" fmla="*/ 0 h 1443210"/>
              <a:gd name="connsiteX1" fmla="*/ 3778785 w 3778785"/>
              <a:gd name="connsiteY1" fmla="*/ 0 h 1443210"/>
              <a:gd name="connsiteX2" fmla="*/ 3778785 w 3778785"/>
              <a:gd name="connsiteY2" fmla="*/ 1421176 h 1443210"/>
              <a:gd name="connsiteX3" fmla="*/ 0 w 3778785"/>
              <a:gd name="connsiteY3" fmla="*/ 1443210 h 1443210"/>
              <a:gd name="connsiteX4" fmla="*/ 0 w 3778785"/>
              <a:gd name="connsiteY4" fmla="*/ 1443210 h 1443210"/>
              <a:gd name="connsiteX5" fmla="*/ 0 w 3778785"/>
              <a:gd name="connsiteY5" fmla="*/ 1443210 h 14432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8785" h="1443210">
                <a:moveTo>
                  <a:pt x="2952520" y="0"/>
                </a:moveTo>
                <a:lnTo>
                  <a:pt x="3778785" y="0"/>
                </a:lnTo>
                <a:lnTo>
                  <a:pt x="3778785" y="1421176"/>
                </a:lnTo>
                <a:lnTo>
                  <a:pt x="0" y="1443210"/>
                </a:lnTo>
                <a:lnTo>
                  <a:pt x="0" y="1443210"/>
                </a:lnTo>
                <a:lnTo>
                  <a:pt x="0" y="1443210"/>
                </a:lnTo>
              </a:path>
            </a:pathLst>
          </a:custGeom>
          <a:noFill/>
          <a:ln w="19050">
            <a:solidFill>
              <a:srgbClr val="990033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lačítko akce: Začátek 41">
            <a:hlinkClick r:id="rId29" action="ppaction://hlinksldjump" highlightClick="1"/>
          </p:cNvPr>
          <p:cNvSpPr/>
          <p:nvPr/>
        </p:nvSpPr>
        <p:spPr>
          <a:xfrm>
            <a:off x="8081860" y="5815582"/>
            <a:ext cx="504056" cy="445799"/>
          </a:xfrm>
          <a:prstGeom prst="actionButtonBeginning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165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8" grpId="0"/>
      <p:bldP spid="35" grpId="0" animBg="1"/>
      <p:bldP spid="35" grpId="1" animBg="1"/>
      <p:bldP spid="5" grpId="0" animBg="1"/>
      <p:bldP spid="40" grpId="0"/>
      <p:bldP spid="53" grpId="0"/>
      <p:bldP spid="32" grpId="0"/>
      <p:bldP spid="33" grpId="0"/>
      <p:bldP spid="45" grpId="0"/>
      <p:bldP spid="46" grpId="0"/>
      <p:bldP spid="51" grpId="0"/>
      <p:bldP spid="52" grpId="0"/>
      <p:bldP spid="8" grpId="0" animBg="1"/>
      <p:bldP spid="36" grpId="0"/>
      <p:bldP spid="39" grpId="0"/>
      <p:bldP spid="41" grpId="0"/>
      <p:bldP spid="55" grpId="0"/>
      <p:bldP spid="57" grpId="0"/>
      <p:bldP spid="58" grpId="0"/>
      <p:bldP spid="59" grpId="0"/>
      <p:bldP spid="61" grpId="0"/>
      <p:bldP spid="63" grpId="0" animBg="1"/>
      <p:bldP spid="63" grpId="1" animBg="1"/>
      <p:bldP spid="64" grpId="0" animBg="1"/>
      <p:bldP spid="64" grpId="1" animBg="1"/>
      <p:bldP spid="38" grpId="0" animBg="1"/>
      <p:bldP spid="38" grpId="1" animBg="1"/>
      <p:bldP spid="37" grpId="0" animBg="1"/>
      <p:bldP spid="37" grpId="1" animBg="1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85972"/>
            <a:ext cx="8301608" cy="5339372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00B0F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935235" y="1627104"/>
                <a:ext cx="314728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27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−730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+27=0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5235" y="1627104"/>
                <a:ext cx="3147281" cy="430887"/>
              </a:xfrm>
              <a:prstGeom prst="rect">
                <a:avLst/>
              </a:prstGeom>
              <a:blipFill rotWithShape="1">
                <a:blip r:embed="rId2"/>
                <a:stretch>
                  <a:fillRect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7" name="Přímá spojnice se šipkou 46"/>
          <p:cNvCxnSpPr>
            <a:stCxn id="56" idx="3"/>
          </p:cNvCxnSpPr>
          <p:nvPr/>
        </p:nvCxnSpPr>
        <p:spPr>
          <a:xfrm flipV="1">
            <a:off x="3350293" y="4238969"/>
            <a:ext cx="713942" cy="172985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>
            <a:stCxn id="56" idx="3"/>
          </p:cNvCxnSpPr>
          <p:nvPr/>
        </p:nvCxnSpPr>
        <p:spPr>
          <a:xfrm>
            <a:off x="3350293" y="4411954"/>
            <a:ext cx="690507" cy="364202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767749" y="2088593"/>
                <a:ext cx="3268353" cy="8168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749" y="2088593"/>
                <a:ext cx="3268353" cy="81689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851920" y="2088593"/>
                <a:ext cx="4536504" cy="8324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730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sz="22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sz="2200" i="1">
                                          <a:latin typeface="Cambria Math"/>
                                          <a:ea typeface="Cambria Math"/>
                                        </a:rPr>
                                        <m:t>−</m:t>
                                      </m:r>
                                      <m:r>
                                        <a:rPr lang="cs-CZ" sz="2200" b="0" i="1" smtClean="0">
                                          <a:latin typeface="Cambria Math"/>
                                          <a:ea typeface="Cambria Math"/>
                                        </a:rPr>
                                        <m:t>73</m:t>
                                      </m:r>
                                      <m:r>
                                        <a:rPr lang="cs-CZ" sz="2200" i="1">
                                          <a:latin typeface="Cambria Math"/>
                                          <a:ea typeface="Cambria Math"/>
                                        </a:rPr>
                                        <m:t>0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−4∙27∙27</m:t>
                              </m:r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∙27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2088593"/>
                <a:ext cx="4536504" cy="83240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755576" y="3077969"/>
                <a:ext cx="4536504" cy="8039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730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532 900−2916</m:t>
                              </m:r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54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3077969"/>
                <a:ext cx="4536504" cy="80393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4468847" y="3077969"/>
                <a:ext cx="3077375" cy="8039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730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529 984</m:t>
                              </m:r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54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8847" y="3077969"/>
                <a:ext cx="3077375" cy="80393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1134713" y="4047751"/>
                <a:ext cx="2215580" cy="7284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730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±728</m:t>
                          </m:r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54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4713" y="4047751"/>
                <a:ext cx="2215580" cy="72840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3685499" y="3887759"/>
                <a:ext cx="220133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=27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5499" y="3887759"/>
                <a:ext cx="2201338" cy="430887"/>
              </a:xfrm>
              <a:prstGeom prst="rect">
                <a:avLst/>
              </a:prstGeom>
              <a:blipFill rotWithShape="1">
                <a:blip r:embed="rId8"/>
                <a:stretch>
                  <a:fillRect b="-1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4082516" y="4438191"/>
                <a:ext cx="1485375" cy="7271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27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2516" y="4438191"/>
                <a:ext cx="1485375" cy="72712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lačítko akce: Návrat 5">
            <a:hlinkClick r:id="rId10" action="ppaction://hlinksldjump" highlightClick="1"/>
          </p:cNvPr>
          <p:cNvSpPr/>
          <p:nvPr/>
        </p:nvSpPr>
        <p:spPr>
          <a:xfrm>
            <a:off x="6444208" y="4438107"/>
            <a:ext cx="576064" cy="575069"/>
          </a:xfrm>
          <a:prstGeom prst="actionButtonRetur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313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36" grpId="0"/>
      <p:bldP spid="39" grpId="0"/>
      <p:bldP spid="41" grpId="0"/>
      <p:bldP spid="55" grpId="0"/>
      <p:bldP spid="56" grpId="0"/>
      <p:bldP spid="57" grpId="0"/>
      <p:bldP spid="5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832" y="1185971"/>
                <a:ext cx="8301311" cy="5509505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400" b="1" dirty="0">
                    <a:latin typeface="Arial" pitchFamily="34" charset="0"/>
                    <a:cs typeface="Arial" pitchFamily="34" charset="0"/>
                  </a:rPr>
                  <a:t>6</a:t>
                </a: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)</a:t>
                </a:r>
                <a:r>
                  <a:rPr lang="cs-CZ" sz="2400" b="1" dirty="0" smtClean="0"/>
                  <a:t>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5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−1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+</m:t>
                    </m:r>
                    <m:sSup>
                      <m:sSupPr>
                        <m:ctrlP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5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−1</m:t>
                        </m:r>
                      </m:sup>
                    </m:sSup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=130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832" y="1185971"/>
                <a:ext cx="8301311" cy="5509505"/>
              </a:xfrm>
              <a:blipFill rotWithShape="1">
                <a:blip r:embed="rId2"/>
                <a:stretch>
                  <a:fillRect l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4419146" y="4399910"/>
            <a:ext cx="589456" cy="7504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419145" y="3414617"/>
            <a:ext cx="521517" cy="7466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642825" y="5824138"/>
            <a:ext cx="477511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428741" y="5511245"/>
                <a:ext cx="1259704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US" sz="2200" b="0" i="1" smtClean="0">
                          <a:latin typeface="Cambria Math"/>
                          <a:ea typeface="Cambria Math"/>
                        </a:rPr>
                        <m:t>{</m:t>
                      </m:r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  <m:r>
                        <a:rPr lang="en-US" sz="2200" b="0" i="1" smtClean="0">
                          <a:latin typeface="Cambria Math"/>
                          <a:ea typeface="Cambria Math"/>
                        </a:rPr>
                        <m:t>}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8741" y="5511245"/>
                <a:ext cx="1259704" cy="430887"/>
              </a:xfrm>
              <a:prstGeom prst="rect">
                <a:avLst/>
              </a:prstGeom>
              <a:blipFill rotWithShape="1">
                <a:blip r:embed="rId3"/>
                <a:stretch>
                  <a:fillRect r="-485"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se šipkou 28"/>
          <p:cNvCxnSpPr/>
          <p:nvPr/>
        </p:nvCxnSpPr>
        <p:spPr>
          <a:xfrm>
            <a:off x="4375653" y="5726689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5530396" y="5970435"/>
            <a:ext cx="1056393" cy="1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Čárový popisek 2 34"/>
          <p:cNvSpPr/>
          <p:nvPr/>
        </p:nvSpPr>
        <p:spPr>
          <a:xfrm>
            <a:off x="5112567" y="3951534"/>
            <a:ext cx="2223570" cy="791902"/>
          </a:xfrm>
          <a:prstGeom prst="borderCallout2">
            <a:avLst>
              <a:gd name="adj1" fmla="val 29718"/>
              <a:gd name="adj2" fmla="val 100042"/>
              <a:gd name="adj3" fmla="val -21464"/>
              <a:gd name="adj4" fmla="val 108264"/>
              <a:gd name="adj5" fmla="val -38782"/>
              <a:gd name="adj6" fmla="val 63302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racíme se zpět k substituci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112566" y="3196625"/>
                <a:ext cx="1959292" cy="430887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>
                    <a:solidFill>
                      <a:schemeClr val="tx1"/>
                    </a:solidFill>
                  </a:rPr>
                  <a:t>s</a:t>
                </a:r>
                <a:r>
                  <a:rPr lang="cs-CZ" sz="2200" dirty="0" err="1" smtClean="0">
                    <a:solidFill>
                      <a:schemeClr val="tx1"/>
                    </a:solidFill>
                  </a:rPr>
                  <a:t>ubst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.: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200" b="0" i="0" smtClean="0">
                        <a:solidFill>
                          <a:schemeClr val="tx1"/>
                        </a:solidFill>
                        <a:latin typeface="Cambria Math"/>
                      </a:rPr>
                      <m:t>y</m:t>
                    </m:r>
                    <m:r>
                      <a:rPr lang="cs-CZ" sz="2200" b="0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e>
                      <m:sup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sup>
                    </m:sSup>
                  </m:oMath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2566" y="3196625"/>
                <a:ext cx="1959292" cy="430887"/>
              </a:xfrm>
              <a:prstGeom prst="rect">
                <a:avLst/>
              </a:prstGeom>
              <a:blipFill rotWithShape="1">
                <a:blip r:embed="rId4"/>
                <a:stretch>
                  <a:fillRect l="-3715" t="-5479" b="-26027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934886" y="3627512"/>
                <a:ext cx="260922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−650=0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4886" y="3627512"/>
                <a:ext cx="2609228" cy="430887"/>
              </a:xfrm>
              <a:prstGeom prst="rect">
                <a:avLst/>
              </a:prstGeom>
              <a:blipFill rotWithShape="1">
                <a:blip r:embed="rId5"/>
                <a:stretch>
                  <a:fillRect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789035" y="5384172"/>
            <a:ext cx="438304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1156630" y="5591033"/>
                <a:ext cx="124425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6630" y="5591033"/>
                <a:ext cx="1244257" cy="43088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761625" y="2037398"/>
                <a:ext cx="3079328" cy="7283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22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=130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1625" y="2037398"/>
                <a:ext cx="3079328" cy="72834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714118" y="2765739"/>
                <a:ext cx="270502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−650=0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4118" y="2765739"/>
                <a:ext cx="2705028" cy="4308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5061466" y="2185034"/>
                <a:ext cx="75417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1466" y="2185034"/>
                <a:ext cx="754171" cy="430887"/>
              </a:xfrm>
              <a:prstGeom prst="rect">
                <a:avLst/>
              </a:prstGeom>
              <a:blipFill rotWithShape="1">
                <a:blip r:embed="rId9"/>
                <a:stretch>
                  <a:fillRect l="-42742" t="-123944" r="-6452" b="-191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1344338" y="3196626"/>
                <a:ext cx="323786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22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2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5</m:t>
                                  </m:r>
                                </m:e>
                                <m:sup>
                                  <m:r>
                                    <a:rPr lang="cs-CZ" sz="22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𝑥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20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200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−650=0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4338" y="3196626"/>
                <a:ext cx="3237861" cy="43088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1156630" y="4206180"/>
                <a:ext cx="341363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200" b="0" i="1" smtClean="0">
                        <a:latin typeface="Cambria Math"/>
                      </a:rPr>
                      <m:t>=25     </m:t>
                    </m:r>
                    <m:r>
                      <a:rPr lang="cs-CZ" sz="2200" i="1">
                        <a:latin typeface="Cambria Math"/>
                        <a:ea typeface="Cambria Math"/>
                      </a:rPr>
                      <m:t>∨</m:t>
                    </m:r>
                  </m:oMath>
                </a14:m>
                <a:r>
                  <a:rPr lang="cs-CZ" sz="2200" dirty="0" smtClean="0"/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i="1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2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200" i="1">
                        <a:latin typeface="Cambria Math"/>
                      </a:rPr>
                      <m:t>=</m:t>
                    </m:r>
                    <m:r>
                      <a:rPr lang="cs-CZ" sz="2200" b="0" i="1" smtClean="0">
                        <a:latin typeface="Cambria Math"/>
                      </a:rPr>
                      <m:t>−26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6630" y="4206180"/>
                <a:ext cx="3413634" cy="430887"/>
              </a:xfrm>
              <a:prstGeom prst="rect">
                <a:avLst/>
              </a:prstGeom>
              <a:blipFill rotWithShape="1">
                <a:blip r:embed="rId11"/>
                <a:stretch>
                  <a:fillRect l="-357"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081878" y="4700874"/>
                <a:ext cx="148974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=25   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1878" y="4700874"/>
                <a:ext cx="1489742" cy="43088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1114674" y="5148257"/>
                <a:ext cx="158619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    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4674" y="5148257"/>
                <a:ext cx="1586191" cy="43088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2735258" y="4717370"/>
                <a:ext cx="194464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=−26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5258" y="4717370"/>
                <a:ext cx="1944645" cy="43088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Ovál 37"/>
          <p:cNvSpPr/>
          <p:nvPr/>
        </p:nvSpPr>
        <p:spPr>
          <a:xfrm>
            <a:off x="1197357" y="5160163"/>
            <a:ext cx="346522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1826749" y="5163311"/>
            <a:ext cx="346522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4419146" y="3422083"/>
            <a:ext cx="3562460" cy="1510730"/>
          </a:xfrm>
          <a:custGeom>
            <a:avLst/>
            <a:gdLst>
              <a:gd name="connsiteX0" fmla="*/ 2952520 w 3778785"/>
              <a:gd name="connsiteY0" fmla="*/ 0 h 1443210"/>
              <a:gd name="connsiteX1" fmla="*/ 3778785 w 3778785"/>
              <a:gd name="connsiteY1" fmla="*/ 0 h 1443210"/>
              <a:gd name="connsiteX2" fmla="*/ 3778785 w 3778785"/>
              <a:gd name="connsiteY2" fmla="*/ 1421176 h 1443210"/>
              <a:gd name="connsiteX3" fmla="*/ 0 w 3778785"/>
              <a:gd name="connsiteY3" fmla="*/ 1443210 h 1443210"/>
              <a:gd name="connsiteX4" fmla="*/ 0 w 3778785"/>
              <a:gd name="connsiteY4" fmla="*/ 1443210 h 1443210"/>
              <a:gd name="connsiteX5" fmla="*/ 0 w 3778785"/>
              <a:gd name="connsiteY5" fmla="*/ 1443210 h 14432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8785" h="1443210">
                <a:moveTo>
                  <a:pt x="2952520" y="0"/>
                </a:moveTo>
                <a:lnTo>
                  <a:pt x="3778785" y="0"/>
                </a:lnTo>
                <a:lnTo>
                  <a:pt x="3778785" y="1421176"/>
                </a:lnTo>
                <a:lnTo>
                  <a:pt x="0" y="1443210"/>
                </a:lnTo>
                <a:lnTo>
                  <a:pt x="0" y="1443210"/>
                </a:lnTo>
                <a:lnTo>
                  <a:pt x="0" y="1443210"/>
                </a:lnTo>
              </a:path>
            </a:pathLst>
          </a:custGeom>
          <a:noFill/>
          <a:ln w="19050">
            <a:solidFill>
              <a:srgbClr val="990033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435709" y="5080357"/>
                <a:ext cx="543739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200" b="0" i="1" smtClean="0">
                          <a:latin typeface="Cambria Math"/>
                          <a:ea typeface="Cambria Math"/>
                        </a:rPr>
                        <m:t>{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US" sz="2200" b="0" i="1" smtClean="0">
                          <a:latin typeface="Cambria Math"/>
                          <a:ea typeface="Cambria Math"/>
                        </a:rPr>
                        <m:t>}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5709" y="5080357"/>
                <a:ext cx="543739" cy="430887"/>
              </a:xfrm>
              <a:prstGeom prst="rect">
                <a:avLst/>
              </a:prstGeom>
              <a:blipFill rotWithShape="1">
                <a:blip r:embed="rId15"/>
                <a:stretch>
                  <a:fillRect r="-1124"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lačítko akce: Vlastní 14">
            <a:hlinkClick r:id="rId16" action="ppaction://hlinksldjump" highlightClick="1"/>
          </p:cNvPr>
          <p:cNvSpPr/>
          <p:nvPr/>
        </p:nvSpPr>
        <p:spPr>
          <a:xfrm>
            <a:off x="5906942" y="2550295"/>
            <a:ext cx="2329831" cy="430887"/>
          </a:xfrm>
          <a:prstGeom prst="actionButtonBlank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/>
              <a:t>v</a:t>
            </a:r>
            <a:r>
              <a:rPr lang="cs-CZ" sz="2200" dirty="0" smtClean="0"/>
              <a:t>ýpočet kořenů KR</a:t>
            </a:r>
            <a:endParaRPr lang="cs-CZ" sz="2200" dirty="0"/>
          </a:p>
        </p:txBody>
      </p:sp>
      <p:sp>
        <p:nvSpPr>
          <p:cNvPr id="31" name="Tlačítko akce: Začátek 30">
            <a:hlinkClick r:id="rId17" action="ppaction://hlinksldjump" highlightClick="1"/>
          </p:cNvPr>
          <p:cNvSpPr/>
          <p:nvPr/>
        </p:nvSpPr>
        <p:spPr>
          <a:xfrm>
            <a:off x="7814592" y="5601238"/>
            <a:ext cx="504056" cy="445799"/>
          </a:xfrm>
          <a:prstGeom prst="actionButtonBeginning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761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8" grpId="0"/>
      <p:bldP spid="35" grpId="0" animBg="1"/>
      <p:bldP spid="35" grpId="1" animBg="1"/>
      <p:bldP spid="5" grpId="0" animBg="1"/>
      <p:bldP spid="40" grpId="0"/>
      <p:bldP spid="53" grpId="0"/>
      <p:bldP spid="32" grpId="0"/>
      <p:bldP spid="33" grpId="0"/>
      <p:bldP spid="45" grpId="0"/>
      <p:bldP spid="52" grpId="0"/>
      <p:bldP spid="36" grpId="0"/>
      <p:bldP spid="39" grpId="0"/>
      <p:bldP spid="55" grpId="0"/>
      <p:bldP spid="58" grpId="0"/>
      <p:bldP spid="38" grpId="0" animBg="1"/>
      <p:bldP spid="38" grpId="1" animBg="1"/>
      <p:bldP spid="37" grpId="0" animBg="1"/>
      <p:bldP spid="37" grpId="1" animBg="1"/>
      <p:bldP spid="21" grpId="0" animBg="1"/>
      <p:bldP spid="34" grpId="0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85972"/>
            <a:ext cx="8301608" cy="5339372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00B0F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7" name="Přímá spojnice se šipkou 46"/>
          <p:cNvCxnSpPr/>
          <p:nvPr/>
        </p:nvCxnSpPr>
        <p:spPr>
          <a:xfrm flipV="1">
            <a:off x="5592709" y="3422328"/>
            <a:ext cx="713942" cy="86494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>
            <a:endCxn id="58" idx="1"/>
          </p:cNvCxnSpPr>
          <p:nvPr/>
        </p:nvCxnSpPr>
        <p:spPr>
          <a:xfrm>
            <a:off x="5574349" y="3517705"/>
            <a:ext cx="703235" cy="286772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767749" y="2088593"/>
                <a:ext cx="3268353" cy="8168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749" y="2088593"/>
                <a:ext cx="3268353" cy="81689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851920" y="2088593"/>
                <a:ext cx="4536504" cy="833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−1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200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e>
                                <m:sup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−4∙1∙</m:t>
                              </m:r>
                              <m:d>
                                <m:dPr>
                                  <m:ctrlP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−650</m:t>
                                  </m:r>
                                </m:e>
                              </m:d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∙1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2088593"/>
                <a:ext cx="4536504" cy="8333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260605" y="3077969"/>
                <a:ext cx="2879346" cy="8039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−1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1+2600</m:t>
                              </m:r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0605" y="3077969"/>
                <a:ext cx="2879346" cy="80393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4082516" y="3115735"/>
                <a:ext cx="1651325" cy="7284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−1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±51</m:t>
                          </m:r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2516" y="3115735"/>
                <a:ext cx="1651325" cy="7284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5919603" y="3148820"/>
                <a:ext cx="196476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=25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9603" y="3148820"/>
                <a:ext cx="1964765" cy="430887"/>
              </a:xfrm>
              <a:prstGeom prst="rect">
                <a:avLst/>
              </a:prstGeom>
              <a:blipFill rotWithShape="1">
                <a:blip r:embed="rId7"/>
                <a:stretch>
                  <a:fillRect b="-1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6277584" y="3589033"/>
                <a:ext cx="148537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=−26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7584" y="3589033"/>
                <a:ext cx="1485375" cy="430887"/>
              </a:xfrm>
              <a:prstGeom prst="rect">
                <a:avLst/>
              </a:prstGeom>
              <a:blipFill rotWithShape="1">
                <a:blip r:embed="rId8"/>
                <a:stretch>
                  <a:fillRect b="-1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lačítko akce: Návrat 5">
            <a:hlinkClick r:id="rId9" action="ppaction://hlinksldjump" highlightClick="1"/>
          </p:cNvPr>
          <p:cNvSpPr/>
          <p:nvPr/>
        </p:nvSpPr>
        <p:spPr>
          <a:xfrm>
            <a:off x="6444208" y="4438107"/>
            <a:ext cx="576064" cy="575069"/>
          </a:xfrm>
          <a:prstGeom prst="actionButtonRetur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260605" y="1484784"/>
                <a:ext cx="260922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−650=0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0605" y="1484784"/>
                <a:ext cx="2609228" cy="430887"/>
              </a:xfrm>
              <a:prstGeom prst="rect">
                <a:avLst/>
              </a:prstGeom>
              <a:blipFill rotWithShape="1">
                <a:blip r:embed="rId10"/>
                <a:stretch>
                  <a:fillRect b="-1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08171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9" grpId="0"/>
      <p:bldP spid="41" grpId="0"/>
      <p:bldP spid="55" grpId="0"/>
      <p:bldP spid="57" grpId="0"/>
      <p:bldP spid="58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1)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b="1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func>
                          <m:funcPr>
                            <m:ctrlPr>
                              <a:rPr lang="cs-CZ" sz="2200" b="1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fName>
                          <m:e>
                            <m:d>
                              <m:dPr>
                                <m:ctrlP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dPr>
                              <m:e>
                                <m:sSup>
                                  <m:sSupPr>
                                    <m:ctrlPr>
                                      <a:rPr lang="cs-CZ" sz="2200" b="0" i="1" smtClean="0">
                                        <a:latin typeface="Cambria Math"/>
                                        <a:cs typeface="Arial" pitchFamily="34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2200" b="0" i="1" smtClean="0">
                                        <a:latin typeface="Cambria Math"/>
                                        <a:cs typeface="Arial" pitchFamily="34" charset="0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sz="2200" b="0" i="1" smtClean="0">
                                        <a:latin typeface="Cambria Math"/>
                                        <a:cs typeface="Arial" pitchFamily="34" charset="0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+7</m:t>
                                </m:r>
                              </m:e>
                            </m:d>
                          </m:e>
                        </m:func>
                      </m:num>
                      <m:den>
                        <m:func>
                          <m:funcPr>
                            <m:ctrlPr>
                              <a:rPr lang="cs-CZ" sz="2200" b="1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fName>
                          <m:e>
                            <m:d>
                              <m:dPr>
                                <m:ctrlP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dPr>
                              <m:e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𝑥</m:t>
                                </m:r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+7</m:t>
                                </m:r>
                              </m:e>
                            </m:d>
                          </m:e>
                        </m:func>
                      </m:den>
                    </m:f>
                    <m:r>
                      <a:rPr lang="cs-CZ" sz="2200" b="1" i="1" smtClean="0"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2</m:t>
                    </m:r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3"/>
                <a:stretch>
                  <a:fillRect l="-1175" t="-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>
            <a:off x="694808" y="3470069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038266" y="4549344"/>
                <a:ext cx="1453668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𝒦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={−3}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8266" y="4549344"/>
                <a:ext cx="1453668" cy="430887"/>
              </a:xfrm>
              <a:prstGeom prst="rect">
                <a:avLst/>
              </a:prstGeom>
              <a:blipFill rotWithShape="1">
                <a:blip r:embed="rId4"/>
                <a:stretch>
                  <a:fillRect r="-418"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4201976" y="4980231"/>
            <a:ext cx="1126247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281884" y="4748308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3234675" y="1743942"/>
            <a:ext cx="11034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>
                <a:solidFill>
                  <a:prstClr val="black"/>
                </a:solidFill>
              </a:rPr>
              <a:t>p</a:t>
            </a:r>
            <a:r>
              <a:rPr lang="cs-CZ" sz="2200" dirty="0" err="1" smtClean="0">
                <a:solidFill>
                  <a:prstClr val="black"/>
                </a:solidFill>
              </a:rPr>
              <a:t>odm</a:t>
            </a:r>
            <a:r>
              <a:rPr lang="cs-CZ" sz="2400" dirty="0" smtClean="0">
                <a:solidFill>
                  <a:prstClr val="black"/>
                </a:solidFill>
              </a:rPr>
              <a:t>.:</a:t>
            </a:r>
            <a:endParaRPr lang="cs-CZ" sz="2400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4091176" y="1784199"/>
                <a:ext cx="154740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+7</m:t>
                      </m:r>
                      <m:r>
                        <a:rPr lang="cs-CZ" sz="20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0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0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1176" y="1784199"/>
                <a:ext cx="1547401" cy="4001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5616635" y="3429630"/>
                <a:ext cx="300567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00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000" i="1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0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sz="2000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7</m:t>
                        </m:r>
                        <m:r>
                          <a:rPr lang="cs-CZ" sz="20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, </m:t>
                        </m:r>
                        <m:r>
                          <a:rPr lang="cs-CZ" sz="2000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−6</m:t>
                        </m:r>
                      </m:e>
                    </m:d>
                    <m:r>
                      <a:rPr lang="cs-CZ" sz="200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∪</m:t>
                    </m:r>
                    <m:d>
                      <m:dPr>
                        <m:ctrlPr>
                          <a:rPr lang="cs-CZ" sz="20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000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−6</m:t>
                        </m:r>
                        <m:r>
                          <a:rPr lang="cs-CZ" sz="20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, ∞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prstClr val="black"/>
                    </a:solidFill>
                  </a:rPr>
                  <a:t>           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6635" y="3429630"/>
                <a:ext cx="3005670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opisek se šipkou doleva 5"/>
          <p:cNvSpPr/>
          <p:nvPr/>
        </p:nvSpPr>
        <p:spPr>
          <a:xfrm>
            <a:off x="5473577" y="4555868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s</a:t>
            </a:r>
            <a:r>
              <a:rPr lang="cs-CZ" dirty="0" smtClean="0">
                <a:solidFill>
                  <a:prstClr val="black"/>
                </a:solidFill>
              </a:rPr>
              <a:t>plňuje </a:t>
            </a:r>
            <a:r>
              <a:rPr lang="cs-CZ" dirty="0" err="1" smtClean="0">
                <a:solidFill>
                  <a:prstClr val="black"/>
                </a:solidFill>
              </a:rPr>
              <a:t>podm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113304" y="1774719"/>
                <a:ext cx="221446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∧ </m:t>
                      </m:r>
                      <m:r>
                        <a:rPr lang="cs-CZ" sz="20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+7&gt;0</m:t>
                      </m:r>
                    </m:oMath>
                  </m:oMathPara>
                </a14:m>
                <a:endParaRPr lang="cs-CZ" sz="20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3304" y="1774719"/>
                <a:ext cx="2214460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1197957" y="3254626"/>
                <a:ext cx="251274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+7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+7</m:t>
                              </m:r>
                            </m:e>
                          </m:d>
                        </m:e>
                        <m:sup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7957" y="3254626"/>
                <a:ext cx="2512747" cy="4308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504519" y="2383647"/>
                <a:ext cx="419927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d>
                            <m:d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+7</m:t>
                              </m:r>
                            </m:e>
                          </m:d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=2</m:t>
                          </m:r>
                          <m:func>
                            <m:func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log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𝑥</m:t>
                                  </m:r>
                                  <m: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+7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519" y="2383647"/>
                <a:ext cx="4199275" cy="430887"/>
              </a:xfrm>
              <a:prstGeom prst="rect">
                <a:avLst/>
              </a:prstGeom>
              <a:blipFill rotWithShape="1">
                <a:blip r:embed="rId9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829656" y="1774719"/>
                <a:ext cx="220152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∧ </m:t>
                      </m:r>
                      <m:func>
                        <m:funcPr>
                          <m:ctrlPr>
                            <a:rPr lang="cs-CZ" sz="2000" i="1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i="1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log</m:t>
                          </m:r>
                        </m:fName>
                        <m:e>
                          <m:d>
                            <m:dPr>
                              <m:ctrlPr>
                                <a:rPr lang="cs-CZ" sz="2000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000" i="1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+7</m:t>
                              </m:r>
                            </m:e>
                          </m:d>
                        </m:e>
                      </m:func>
                      <m:r>
                        <a:rPr lang="cs-CZ" sz="20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sz="20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29656" y="1774719"/>
                <a:ext cx="2201520" cy="400110"/>
              </a:xfrm>
              <a:prstGeom prst="rect">
                <a:avLst/>
              </a:prstGeom>
              <a:blipFill rotWithShape="1">
                <a:blip r:embed="rId10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4607684" y="2091625"/>
            <a:ext cx="7737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vždy</a:t>
            </a:r>
            <a:endParaRPr lang="cs-CZ" sz="2000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220072" y="2090045"/>
                <a:ext cx="221446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&gt;−7</m:t>
                      </m:r>
                    </m:oMath>
                  </m:oMathPara>
                </a14:m>
                <a:endParaRPr lang="cs-CZ" sz="20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2090045"/>
                <a:ext cx="2214460" cy="40011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7152809" y="2253096"/>
                <a:ext cx="206617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+7≠</m:t>
                      </m:r>
                      <m:sSup>
                        <m:sSupPr>
                          <m:ctrlPr>
                            <a:rPr lang="cs-CZ" sz="200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00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0</m:t>
                          </m:r>
                        </m:sup>
                      </m:sSup>
                    </m:oMath>
                  </m:oMathPara>
                </a14:m>
                <a:endParaRPr lang="cs-CZ" sz="20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2809" y="2253096"/>
                <a:ext cx="2066178" cy="40011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7097261" y="2669931"/>
                <a:ext cx="177301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+7≠1</m:t>
                      </m:r>
                    </m:oMath>
                  </m:oMathPara>
                </a14:m>
                <a:endParaRPr lang="cs-CZ" sz="20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7261" y="2669931"/>
                <a:ext cx="1773010" cy="40011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7407196" y="3070041"/>
                <a:ext cx="155740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≠−6</m:t>
                      </m:r>
                    </m:oMath>
                  </m:oMathPara>
                </a14:m>
                <a:endParaRPr lang="cs-CZ" sz="20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7196" y="3070041"/>
                <a:ext cx="1557404" cy="40011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04519" y="2811281"/>
                <a:ext cx="419927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d>
                            <m:d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+7</m:t>
                              </m:r>
                            </m:e>
                          </m:d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=</m:t>
                          </m:r>
                          <m:func>
                            <m:func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log</m:t>
                              </m:r>
                            </m:fName>
                            <m:e>
                              <m:sSup>
                                <m:sSupPr>
                                  <m:ctrlP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sz="2200" i="1" smtClean="0">
                                          <a:solidFill>
                                            <a:prstClr val="black"/>
                                          </a:solidFill>
                                          <a:latin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sz="2200" i="1" smtClean="0">
                                          <a:solidFill>
                                            <a:prstClr val="black"/>
                                          </a:solidFill>
                                          <a:latin typeface="Cambria Math"/>
                                        </a:rPr>
                                        <m:t>𝑥</m:t>
                                      </m:r>
                                      <m:r>
                                        <a:rPr lang="cs-CZ" sz="2200" i="1" smtClean="0">
                                          <a:solidFill>
                                            <a:prstClr val="black"/>
                                          </a:solidFill>
                                          <a:latin typeface="Cambria Math"/>
                                        </a:rPr>
                                        <m:t>+7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func>
                        </m:e>
                      </m:func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519" y="2811281"/>
                <a:ext cx="4199275" cy="430887"/>
              </a:xfrm>
              <a:prstGeom prst="rect">
                <a:avLst/>
              </a:prstGeom>
              <a:blipFill rotWithShape="1">
                <a:blip r:embed="rId15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999058" y="3640119"/>
                <a:ext cx="356325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+7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+14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+49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058" y="3640119"/>
                <a:ext cx="3563253" cy="43088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510130" y="4084005"/>
                <a:ext cx="172454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14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−42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0130" y="4084005"/>
                <a:ext cx="1724544" cy="43088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557340" y="4532865"/>
                <a:ext cx="172454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7340" y="4532865"/>
                <a:ext cx="1724544" cy="43088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Ovál 62"/>
          <p:cNvSpPr/>
          <p:nvPr/>
        </p:nvSpPr>
        <p:spPr>
          <a:xfrm>
            <a:off x="906856" y="2834963"/>
            <a:ext cx="634554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2628453" y="2834963"/>
            <a:ext cx="634554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blouk 38"/>
          <p:cNvSpPr/>
          <p:nvPr/>
        </p:nvSpPr>
        <p:spPr>
          <a:xfrm rot="6828521">
            <a:off x="7535304" y="978503"/>
            <a:ext cx="989659" cy="1602622"/>
          </a:xfrm>
          <a:prstGeom prst="arc">
            <a:avLst>
              <a:gd name="adj1" fmla="val 16405653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40" name="Oblouk 39"/>
          <p:cNvSpPr/>
          <p:nvPr/>
        </p:nvSpPr>
        <p:spPr>
          <a:xfrm rot="20166334">
            <a:off x="8126924" y="1548543"/>
            <a:ext cx="585175" cy="721026"/>
          </a:xfrm>
          <a:prstGeom prst="arc">
            <a:avLst>
              <a:gd name="adj1" fmla="val 13372541"/>
              <a:gd name="adj2" fmla="val 0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36" name="Tlačítko akce: Začátek 35">
            <a:hlinkClick r:id="rId19" action="ppaction://hlinksldjump" highlightClick="1"/>
          </p:cNvPr>
          <p:cNvSpPr/>
          <p:nvPr/>
        </p:nvSpPr>
        <p:spPr>
          <a:xfrm>
            <a:off x="7983766" y="5592682"/>
            <a:ext cx="504056" cy="445799"/>
          </a:xfrm>
          <a:prstGeom prst="actionButtonBeginning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17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9" grpId="0"/>
      <p:bldP spid="42" grpId="0"/>
      <p:bldP spid="43" grpId="0"/>
      <p:bldP spid="44" grpId="0"/>
      <p:bldP spid="6" grpId="0" animBg="1"/>
      <p:bldP spid="35" grpId="0"/>
      <p:bldP spid="56" grpId="0"/>
      <p:bldP spid="52" grpId="0"/>
      <p:bldP spid="26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7" grpId="0"/>
      <p:bldP spid="38" grpId="0"/>
      <p:bldP spid="63" grpId="0" animBg="1"/>
      <p:bldP spid="63" grpId="1" animBg="1"/>
      <p:bldP spid="62" grpId="0" animBg="1"/>
      <p:bldP spid="62" grpId="1" animBg="1"/>
      <p:bldP spid="39" grpId="0" animBg="1"/>
      <p:bldP spid="4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2</a:t>
                </a: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)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2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4</m:t>
                            </m:r>
                          </m:sub>
                        </m:sSub>
                      </m:fName>
                      <m:e>
                        <m:sSup>
                          <m:sSupPr>
                            <m:ctrlPr>
                              <a:rPr lang="cs-CZ" sz="22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4</m:t>
                            </m:r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</m:sup>
                        </m:sSup>
                      </m:e>
                    </m:func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sSup>
                      <m:sSup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2</m:t>
                        </m:r>
                      </m:e>
                      <m:sup>
                        <m:func>
                          <m:funcPr>
                            <m:ctrlPr>
                              <a:rPr lang="cs-CZ" sz="22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200" i="1" smtClean="0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200" b="0" i="0" smtClean="0">
                                    <a:latin typeface="Cambria Math"/>
                                    <a:cs typeface="Arial" pitchFamily="34" charset="0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2</m:t>
                                </m:r>
                              </m:sub>
                            </m:sSub>
                          </m:fName>
                          <m:e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4</m:t>
                            </m:r>
                          </m:e>
                        </m:func>
                      </m:sup>
                    </m:sSup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3"/>
                <a:stretch>
                  <a:fillRect l="-1175" t="-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>
            <a:off x="1431295" y="3431616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038266" y="4549344"/>
                <a:ext cx="1243674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𝒦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={2}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8266" y="4549344"/>
                <a:ext cx="1243674" cy="430887"/>
              </a:xfrm>
              <a:prstGeom prst="rect">
                <a:avLst/>
              </a:prstGeom>
              <a:blipFill rotWithShape="1">
                <a:blip r:embed="rId4"/>
                <a:stretch>
                  <a:fillRect r="-980"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4201976" y="4980231"/>
            <a:ext cx="874080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388945" y="4748308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4901297" y="1628800"/>
            <a:ext cx="11034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 smtClean="0">
                <a:solidFill>
                  <a:prstClr val="black"/>
                </a:solidFill>
              </a:rPr>
              <a:t>podm</a:t>
            </a:r>
            <a:r>
              <a:rPr lang="cs-CZ" sz="2400" dirty="0" smtClean="0">
                <a:solidFill>
                  <a:prstClr val="black"/>
                </a:solidFill>
              </a:rPr>
              <a:t>.:</a:t>
            </a:r>
            <a:endParaRPr lang="cs-CZ" sz="2400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6005105" y="1659577"/>
                <a:ext cx="154740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4</m:t>
                          </m:r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5105" y="1659577"/>
                <a:ext cx="1547401" cy="4308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6135052" y="2521352"/>
                <a:ext cx="1152128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ℛ</m:t>
                      </m:r>
                    </m:oMath>
                  </m:oMathPara>
                </a14:m>
                <a:endParaRPr lang="cs-CZ" sz="2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5052" y="2521352"/>
                <a:ext cx="1152128" cy="43088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opisek se šipkou doleva 5"/>
          <p:cNvSpPr/>
          <p:nvPr/>
        </p:nvSpPr>
        <p:spPr>
          <a:xfrm>
            <a:off x="5473577" y="4555868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s</a:t>
            </a:r>
            <a:r>
              <a:rPr lang="cs-CZ" dirty="0" smtClean="0">
                <a:solidFill>
                  <a:prstClr val="black"/>
                </a:solidFill>
              </a:rPr>
              <a:t>plňuje </a:t>
            </a:r>
            <a:r>
              <a:rPr lang="cs-CZ" dirty="0" err="1" smtClean="0">
                <a:solidFill>
                  <a:prstClr val="black"/>
                </a:solidFill>
              </a:rPr>
              <a:t>podm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681046" y="2090465"/>
                <a:ext cx="4199275" cy="4460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4</m:t>
                              </m:r>
                            </m:sub>
                          </m:sSub>
                        </m:fName>
                        <m:e>
                          <m:sSup>
                            <m:sSup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4</m:t>
                              </m:r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𝑥</m:t>
                              </m:r>
                            </m:sup>
                          </m:sSup>
                        </m:e>
                      </m:func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=</m:t>
                      </m:r>
                      <m:sSup>
                        <m:sSupPr>
                          <m:ctrlPr>
                            <a:rPr lang="cs-CZ" sz="2200" i="1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i="1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046" y="2090465"/>
                <a:ext cx="4199275" cy="446020"/>
              </a:xfrm>
              <a:prstGeom prst="rect">
                <a:avLst/>
              </a:prstGeom>
              <a:blipFill rotWithShape="1">
                <a:blip r:embed="rId7"/>
                <a:stretch>
                  <a:fillRect b="-150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6391955" y="2090465"/>
            <a:ext cx="7737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prstClr val="black"/>
                </a:solidFill>
              </a:rPr>
              <a:t>vždy</a:t>
            </a:r>
            <a:endParaRPr lang="cs-CZ" sz="2200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295690" y="4532865"/>
                <a:ext cx="98619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5690" y="4532865"/>
                <a:ext cx="986194" cy="4308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1638497" y="2548426"/>
                <a:ext cx="218179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4</m:t>
                              </m:r>
                            </m:sub>
                          </m:sSub>
                        </m:fName>
                        <m:e>
                          <m:sSup>
                            <m:sSup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4</m:t>
                              </m:r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𝑥</m:t>
                              </m:r>
                            </m:sup>
                          </m:sSup>
                        </m:e>
                      </m:func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=4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8497" y="2548426"/>
                <a:ext cx="2181795" cy="430887"/>
              </a:xfrm>
              <a:prstGeom prst="rect">
                <a:avLst/>
              </a:prstGeom>
              <a:blipFill rotWithShape="1">
                <a:blip r:embed="rId9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Oblouk 40"/>
          <p:cNvSpPr/>
          <p:nvPr/>
        </p:nvSpPr>
        <p:spPr>
          <a:xfrm rot="10625601">
            <a:off x="2466259" y="2700434"/>
            <a:ext cx="885405" cy="492950"/>
          </a:xfrm>
          <a:prstGeom prst="arc">
            <a:avLst>
              <a:gd name="adj1" fmla="val 10521294"/>
              <a:gd name="adj2" fmla="val 21625"/>
            </a:avLst>
          </a:prstGeom>
          <a:ln w="1905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louk 44"/>
          <p:cNvSpPr/>
          <p:nvPr/>
        </p:nvSpPr>
        <p:spPr>
          <a:xfrm rot="21398863">
            <a:off x="2732348" y="2396565"/>
            <a:ext cx="638264" cy="645688"/>
          </a:xfrm>
          <a:prstGeom prst="arc">
            <a:avLst>
              <a:gd name="adj1" fmla="val 12755686"/>
              <a:gd name="adj2" fmla="val 21349474"/>
            </a:avLst>
          </a:prstGeom>
          <a:ln w="1905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1708589" y="3216173"/>
                <a:ext cx="218179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=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8589" y="3216173"/>
                <a:ext cx="2181795" cy="43088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1680628" y="3625483"/>
                <a:ext cx="218179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=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8</m:t>
                          </m:r>
                        </m:sup>
                      </m:sSup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0628" y="3625483"/>
                <a:ext cx="2181795" cy="43088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Ovál 62"/>
          <p:cNvSpPr/>
          <p:nvPr/>
        </p:nvSpPr>
        <p:spPr>
          <a:xfrm>
            <a:off x="2137052" y="3625483"/>
            <a:ext cx="317277" cy="441409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2891757" y="3635178"/>
            <a:ext cx="317277" cy="441409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49" name="Přímá spojnice se šipkou 48"/>
          <p:cNvCxnSpPr/>
          <p:nvPr/>
        </p:nvCxnSpPr>
        <p:spPr>
          <a:xfrm>
            <a:off x="1398938" y="4221088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2076379" y="4061823"/>
                <a:ext cx="128721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4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8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6379" y="4061823"/>
                <a:ext cx="1287214" cy="43088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lačítko akce: Začátek 23">
            <a:hlinkClick r:id="rId13" action="ppaction://hlinksldjump" highlightClick="1"/>
          </p:cNvPr>
          <p:cNvSpPr/>
          <p:nvPr/>
        </p:nvSpPr>
        <p:spPr>
          <a:xfrm>
            <a:off x="8081860" y="5815582"/>
            <a:ext cx="504056" cy="445799"/>
          </a:xfrm>
          <a:prstGeom prst="actionButtonBeginning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62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9" grpId="0"/>
      <p:bldP spid="42" grpId="0"/>
      <p:bldP spid="43" grpId="0"/>
      <p:bldP spid="44" grpId="0"/>
      <p:bldP spid="6" grpId="0" animBg="1"/>
      <p:bldP spid="52" grpId="0"/>
      <p:bldP spid="28" grpId="0"/>
      <p:bldP spid="38" grpId="0"/>
      <p:bldP spid="36" grpId="0"/>
      <p:bldP spid="41" grpId="0" animBg="1"/>
      <p:bldP spid="45" grpId="0" animBg="1"/>
      <p:bldP spid="46" grpId="0"/>
      <p:bldP spid="47" grpId="0"/>
      <p:bldP spid="63" grpId="0" animBg="1"/>
      <p:bldP spid="63" grpId="1" animBg="1"/>
      <p:bldP spid="48" grpId="0" animBg="1"/>
      <p:bldP spid="48" grpId="1" animBg="1"/>
      <p:bldP spid="5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3</a:t>
                </a: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)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2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−1</m:t>
                            </m:r>
                          </m:sub>
                        </m:sSub>
                      </m:fName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3=2</m:t>
                        </m:r>
                      </m:e>
                    </m:func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3"/>
                <a:stretch>
                  <a:fillRect l="-1175" t="-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>
            <a:off x="898675" y="3000729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765395" y="6116079"/>
                <a:ext cx="1919885" cy="4712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𝒦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={1+</m:t>
                      </m:r>
                      <m:rad>
                        <m:radPr>
                          <m:degHide m:val="on"/>
                          <m:ctrlP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3</m:t>
                          </m:r>
                        </m:e>
                      </m:rad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}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5395" y="6116079"/>
                <a:ext cx="1919885" cy="47121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V="1">
            <a:off x="4895862" y="6605612"/>
            <a:ext cx="1658950" cy="604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209034" y="6375718"/>
            <a:ext cx="1074934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4067945" y="1612505"/>
            <a:ext cx="11034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 smtClean="0">
                <a:solidFill>
                  <a:prstClr val="black"/>
                </a:solidFill>
              </a:rPr>
              <a:t>podm</a:t>
            </a:r>
            <a:r>
              <a:rPr lang="cs-CZ" sz="2400" dirty="0" smtClean="0">
                <a:solidFill>
                  <a:prstClr val="black"/>
                </a:solidFill>
              </a:rPr>
              <a:t>.:</a:t>
            </a:r>
            <a:endParaRPr lang="cs-CZ" sz="2400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163715" y="1646182"/>
                <a:ext cx="154740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−1&gt;0</m:t>
                      </m:r>
                    </m:oMath>
                  </m:oMathPara>
                </a14:m>
                <a:endParaRPr lang="cs-CZ" sz="2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3715" y="1646182"/>
                <a:ext cx="1547401" cy="4308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opisek se šipkou doleva 5"/>
          <p:cNvSpPr/>
          <p:nvPr/>
        </p:nvSpPr>
        <p:spPr>
          <a:xfrm>
            <a:off x="6753990" y="6116079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s</a:t>
            </a:r>
            <a:r>
              <a:rPr lang="cs-CZ" dirty="0" smtClean="0">
                <a:solidFill>
                  <a:prstClr val="black"/>
                </a:solidFill>
              </a:rPr>
              <a:t>plňuje </a:t>
            </a:r>
            <a:r>
              <a:rPr lang="cs-CZ" dirty="0" err="1" smtClean="0">
                <a:solidFill>
                  <a:prstClr val="black"/>
                </a:solidFill>
              </a:rPr>
              <a:t>podm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1027239" y="2163012"/>
                <a:ext cx="218179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b="0" i="1" smtClean="0">
                                  <a:latin typeface="Cambria Math"/>
                                  <a:cs typeface="Arial" pitchFamily="34" charset="0"/>
                                </a:rPr>
                                <m:t>𝑥</m:t>
                              </m:r>
                              <m:r>
                                <a:rPr lang="cs-CZ" sz="2200" b="0" i="1" smtClean="0">
                                  <a:latin typeface="Cambria Math"/>
                                  <a:cs typeface="Arial" pitchFamily="34" charset="0"/>
                                </a:rPr>
                                <m:t>−1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e>
                      </m:func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=2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7239" y="2163012"/>
                <a:ext cx="2181795" cy="430887"/>
              </a:xfrm>
              <a:prstGeom prst="rect">
                <a:avLst/>
              </a:prstGeom>
              <a:blipFill rotWithShape="1">
                <a:blip r:embed="rId6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Oblouk 40"/>
          <p:cNvSpPr/>
          <p:nvPr/>
        </p:nvSpPr>
        <p:spPr>
          <a:xfrm rot="10625601">
            <a:off x="1862435" y="2328040"/>
            <a:ext cx="885405" cy="492950"/>
          </a:xfrm>
          <a:prstGeom prst="arc">
            <a:avLst>
              <a:gd name="adj1" fmla="val 10521294"/>
              <a:gd name="adj2" fmla="val 21625"/>
            </a:avLst>
          </a:prstGeom>
          <a:ln w="1905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louk 44"/>
          <p:cNvSpPr/>
          <p:nvPr/>
        </p:nvSpPr>
        <p:spPr>
          <a:xfrm rot="21398863">
            <a:off x="2296061" y="2053610"/>
            <a:ext cx="569804" cy="645688"/>
          </a:xfrm>
          <a:prstGeom prst="arc">
            <a:avLst>
              <a:gd name="adj1" fmla="val 12755686"/>
              <a:gd name="adj2" fmla="val 19542620"/>
            </a:avLst>
          </a:prstGeom>
          <a:ln w="1905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1399129" y="2785286"/>
                <a:ext cx="218179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b="0" i="1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200" b="0" i="1" smtClean="0">
                                  <a:latin typeface="Cambria Math"/>
                                  <a:cs typeface="Arial" pitchFamily="34" charset="0"/>
                                </a:rPr>
                                <m:t>𝑥</m:t>
                              </m:r>
                              <m:r>
                                <a:rPr lang="cs-CZ" sz="2200" b="0" i="1" smtClean="0">
                                  <a:latin typeface="Cambria Math"/>
                                  <a:cs typeface="Arial" pitchFamily="34" charset="0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=3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9129" y="2785286"/>
                <a:ext cx="2181795" cy="43088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214239" y="3174603"/>
                <a:ext cx="218179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−2</m:t>
                      </m:r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+1=3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4239" y="3174603"/>
                <a:ext cx="2181795" cy="4308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259632" y="3582623"/>
                <a:ext cx="218179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−2</m:t>
                      </m:r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−2=0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3582623"/>
                <a:ext cx="2181795" cy="43088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74236" y="3996301"/>
                <a:ext cx="3268353" cy="8168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236" y="3996301"/>
                <a:ext cx="3268353" cy="81689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605760" y="3996301"/>
                <a:ext cx="4350616" cy="8301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sz="22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sz="22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−2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−4∙1∙</m:t>
                              </m:r>
                              <m:d>
                                <m:dPr>
                                  <m:ctrlP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5760" y="3996301"/>
                <a:ext cx="4350616" cy="8301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785796" y="4813191"/>
                <a:ext cx="1973973" cy="8301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12</m:t>
                              </m:r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5796" y="4813191"/>
                <a:ext cx="1973973" cy="8301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490027" y="4813191"/>
                <a:ext cx="1577918" cy="8301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±2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0027" y="4813191"/>
                <a:ext cx="1577918" cy="830164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930111" y="4813191"/>
                <a:ext cx="1920971" cy="8043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1</m:t>
                              </m:r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±</m:t>
                              </m:r>
                              <m:rad>
                                <m:radPr>
                                  <m:degHide m:val="on"/>
                                  <m:ctrlP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e>
                              </m:rad>
                            </m:e>
                          </m: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0111" y="4813191"/>
                <a:ext cx="1920971" cy="80432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681389" y="4992853"/>
                <a:ext cx="1457706" cy="4708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±</m:t>
                      </m:r>
                      <m:rad>
                        <m:radPr>
                          <m:degHide m:val="on"/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1389" y="4992853"/>
                <a:ext cx="1457706" cy="47083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944308" y="5643355"/>
                <a:ext cx="1857017" cy="4708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=1−</m:t>
                      </m:r>
                      <m:rad>
                        <m:radPr>
                          <m:degHide m:val="on"/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4308" y="5643355"/>
                <a:ext cx="1857017" cy="47083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985865" y="6114190"/>
                <a:ext cx="1773904" cy="4708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=1+</m:t>
                      </m:r>
                      <m:rad>
                        <m:radPr>
                          <m:degHide m:val="on"/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5865" y="6114190"/>
                <a:ext cx="1773904" cy="47083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678349" y="1606615"/>
                <a:ext cx="198256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∧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 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−1≠1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8349" y="1606615"/>
                <a:ext cx="1982569" cy="43088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5438088" y="1947568"/>
                <a:ext cx="154740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1</m:t>
                      </m:r>
                    </m:oMath>
                  </m:oMathPara>
                </a14:m>
                <a:endParaRPr lang="cs-CZ" sz="2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8088" y="1947568"/>
                <a:ext cx="1547401" cy="43088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7524327" y="2037502"/>
                <a:ext cx="113659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≠2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4327" y="2037502"/>
                <a:ext cx="1136591" cy="430887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5681389" y="2468389"/>
                <a:ext cx="3005670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20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20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200" i="1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1</m:t>
                        </m:r>
                        <m:r>
                          <a:rPr lang="cs-CZ" sz="22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, </m:t>
                        </m:r>
                        <m:r>
                          <a:rPr lang="cs-CZ" sz="2200" b="0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e>
                    </m:d>
                    <m:r>
                      <a:rPr lang="cs-CZ" sz="220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∪</m:t>
                    </m:r>
                    <m:d>
                      <m:dPr>
                        <m:ctrlPr>
                          <a:rPr lang="cs-CZ" sz="22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22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, ∞</m:t>
                        </m:r>
                      </m:e>
                    </m:d>
                  </m:oMath>
                </a14:m>
                <a:r>
                  <a:rPr lang="cs-CZ" sz="2200" dirty="0" smtClean="0">
                    <a:solidFill>
                      <a:prstClr val="black"/>
                    </a:solidFill>
                  </a:rPr>
                  <a:t>           </a:t>
                </a:r>
                <a:endParaRPr lang="cs-CZ" sz="2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1389" y="2468389"/>
                <a:ext cx="3005670" cy="430887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Popisek se šipkou doleva 50"/>
          <p:cNvSpPr/>
          <p:nvPr/>
        </p:nvSpPr>
        <p:spPr>
          <a:xfrm>
            <a:off x="2657716" y="5693865"/>
            <a:ext cx="1846416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nesplňuje </a:t>
            </a:r>
            <a:r>
              <a:rPr lang="cs-CZ" dirty="0" err="1" smtClean="0">
                <a:solidFill>
                  <a:prstClr val="black"/>
                </a:solidFill>
              </a:rPr>
              <a:t>podm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8" name="Tlačítko akce: Začátek 37">
            <a:hlinkClick r:id="rId22" action="ppaction://hlinksldjump" highlightClick="1"/>
          </p:cNvPr>
          <p:cNvSpPr/>
          <p:nvPr/>
        </p:nvSpPr>
        <p:spPr>
          <a:xfrm>
            <a:off x="8050364" y="5363685"/>
            <a:ext cx="504056" cy="445799"/>
          </a:xfrm>
          <a:prstGeom prst="actionButtonBeginning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563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9" grpId="0"/>
      <p:bldP spid="42" grpId="0"/>
      <p:bldP spid="43" grpId="0"/>
      <p:bldP spid="6" grpId="0" animBg="1"/>
      <p:bldP spid="36" grpId="0"/>
      <p:bldP spid="41" grpId="0" animBg="1"/>
      <p:bldP spid="45" grpId="0" animBg="1"/>
      <p:bldP spid="46" grpId="0"/>
      <p:bldP spid="24" grpId="0"/>
      <p:bldP spid="25" grpId="0"/>
      <p:bldP spid="26" grpId="0"/>
      <p:bldP spid="27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7" grpId="0"/>
      <p:bldP spid="39" grpId="0"/>
      <p:bldP spid="40" grpId="0"/>
      <p:bldP spid="5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4</a:t>
                </a: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)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a:rPr lang="cs-CZ" sz="2200" b="0" i="0" smtClean="0">
                            <a:latin typeface="Cambria Math"/>
                            <a:cs typeface="Arial" pitchFamily="34" charset="0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  <a:cs typeface="Arial" pitchFamily="34" charset="0"/>
                          </a:rPr>
                          <m:t>log</m:t>
                        </m:r>
                      </m:fName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−</m:t>
                        </m:r>
                        <m:func>
                          <m:funcPr>
                            <m:ctrlP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fName>
                          <m:e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e>
                        </m:func>
                      </m:e>
                    </m:func>
                    <m:r>
                      <a:rPr lang="cs-CZ" sz="2200" b="1" i="1" smtClean="0">
                        <a:latin typeface="Cambria Math"/>
                        <a:cs typeface="Arial" pitchFamily="34" charset="0"/>
                      </a:rPr>
                      <m:t>=</m:t>
                    </m:r>
                    <m:func>
                      <m:func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  <a:cs typeface="Arial" pitchFamily="34" charset="0"/>
                          </a:rPr>
                          <m:t>log</m:t>
                        </m:r>
                      </m:fName>
                      <m:e>
                        <m:d>
                          <m:dPr>
                            <m:ctrlPr>
                              <a:rPr lang="cs-CZ" sz="22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2200" i="1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  <m:r>
                              <a:rPr lang="cs-CZ" sz="2200" i="1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  <m:r>
                              <a:rPr lang="cs-CZ" sz="2200" i="1">
                                <a:latin typeface="Cambria Math"/>
                                <a:cs typeface="Arial" pitchFamily="34" charset="0"/>
                              </a:rPr>
                              <m:t>−2</m:t>
                            </m:r>
                          </m:e>
                        </m:d>
                      </m:e>
                    </m:func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3"/>
                <a:stretch>
                  <a:fillRect l="-1175" t="-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>
            <a:off x="1691680" y="3717032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777265" y="5264670"/>
                <a:ext cx="1243674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𝒦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={2}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7265" y="5264670"/>
                <a:ext cx="1243674" cy="430887"/>
              </a:xfrm>
              <a:prstGeom prst="rect">
                <a:avLst/>
              </a:prstGeom>
              <a:blipFill rotWithShape="1">
                <a:blip r:embed="rId4"/>
                <a:stretch>
                  <a:fillRect r="-490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4894082" y="5716035"/>
            <a:ext cx="974062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857730" y="5500591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6071186" y="1599233"/>
            <a:ext cx="11034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>
                <a:solidFill>
                  <a:prstClr val="black"/>
                </a:solidFill>
              </a:rPr>
              <a:t>p</a:t>
            </a:r>
            <a:r>
              <a:rPr lang="cs-CZ" sz="2200" dirty="0" err="1" smtClean="0">
                <a:solidFill>
                  <a:prstClr val="black"/>
                </a:solidFill>
              </a:rPr>
              <a:t>odm</a:t>
            </a:r>
            <a:r>
              <a:rPr lang="cs-CZ" sz="2400" dirty="0" smtClean="0">
                <a:solidFill>
                  <a:prstClr val="black"/>
                </a:solidFill>
              </a:rPr>
              <a:t>.:</a:t>
            </a:r>
            <a:endParaRPr lang="cs-CZ" sz="2400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7365222" y="2867394"/>
                <a:ext cx="1599267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20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20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200" i="1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1</m:t>
                        </m:r>
                        <m:r>
                          <a:rPr lang="cs-CZ" sz="22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, ∞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prstClr val="black"/>
                    </a:solidFill>
                  </a:rPr>
                  <a:t>           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65222" y="2867394"/>
                <a:ext cx="1599267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opisek se šipkou doleva 5"/>
          <p:cNvSpPr/>
          <p:nvPr/>
        </p:nvSpPr>
        <p:spPr>
          <a:xfrm>
            <a:off x="6018027" y="5285148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s</a:t>
            </a:r>
            <a:r>
              <a:rPr lang="cs-CZ" dirty="0" smtClean="0">
                <a:solidFill>
                  <a:prstClr val="black"/>
                </a:solidFill>
              </a:rPr>
              <a:t>plňuje </a:t>
            </a:r>
            <a:r>
              <a:rPr lang="cs-CZ" dirty="0" err="1" smtClean="0">
                <a:solidFill>
                  <a:prstClr val="black"/>
                </a:solidFill>
              </a:rPr>
              <a:t>podm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976617" y="2083382"/>
                <a:ext cx="198256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∧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 2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−2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6617" y="2083382"/>
                <a:ext cx="1982569" cy="43088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2419612" y="3254626"/>
                <a:ext cx="2019024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9612" y="3254626"/>
                <a:ext cx="2019024" cy="76944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998107" y="2194240"/>
                <a:ext cx="419927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sSup>
                            <m:sSup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−</m:t>
                          </m:r>
                          <m:func>
                            <m:func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fName>
                            <m:e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e>
                          </m:func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=</m:t>
                          </m:r>
                          <m:func>
                            <m:func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  <m:t>2</m:t>
                                  </m:r>
                                  <m: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  <m:t>𝑥</m:t>
                                  </m:r>
                                  <m: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  <m:t>−2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8107" y="2194240"/>
                <a:ext cx="4199275" cy="430887"/>
              </a:xfrm>
              <a:prstGeom prst="rect">
                <a:avLst/>
              </a:prstGeom>
              <a:blipFill rotWithShape="1">
                <a:blip r:embed="rId8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868144" y="2082785"/>
                <a:ext cx="115212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2082785"/>
                <a:ext cx="1152128" cy="43088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123728" y="2565602"/>
                <a:ext cx="2770354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func>
                            <m:func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i="0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log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cs-CZ" sz="2200" i="1" smtClean="0">
                                          <a:solidFill>
                                            <a:prstClr val="black"/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200" i="1" smtClean="0">
                                          <a:solidFill>
                                            <a:prstClr val="black"/>
                                          </a:solidFill>
                                          <a:latin typeface="Cambria Math"/>
                                        </a:rPr>
                                        <m:t>𝑥</m:t>
                                      </m:r>
                                    </m:e>
                                    <m:sup>
                                      <m:r>
                                        <a:rPr lang="cs-CZ" sz="2200" i="1" smtClean="0">
                                          <a:solidFill>
                                            <a:prstClr val="black"/>
                                          </a:solidFill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func>
                        </m:fName>
                        <m:e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=</m:t>
                          </m:r>
                          <m:func>
                            <m:func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  <m:t>2</m:t>
                                  </m:r>
                                  <m: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  <m:t>𝑥</m:t>
                                  </m:r>
                                  <m: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  <m:t>−2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2565602"/>
                <a:ext cx="2770354" cy="76944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2566852" y="4024067"/>
                <a:ext cx="172454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4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6852" y="4024067"/>
                <a:ext cx="1724544" cy="43088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625294" y="5285148"/>
                <a:ext cx="113266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5294" y="5285148"/>
                <a:ext cx="1132668" cy="43088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Ovál 62"/>
          <p:cNvSpPr/>
          <p:nvPr/>
        </p:nvSpPr>
        <p:spPr>
          <a:xfrm>
            <a:off x="2102335" y="2819942"/>
            <a:ext cx="634554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3191628" y="2819942"/>
            <a:ext cx="634554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7886329" y="2471134"/>
                <a:ext cx="107285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1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86329" y="2471134"/>
                <a:ext cx="1072857" cy="43088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777265" y="3501586"/>
                <a:ext cx="75417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7265" y="3501586"/>
                <a:ext cx="754171" cy="430887"/>
              </a:xfrm>
              <a:prstGeom prst="rect">
                <a:avLst/>
              </a:prstGeom>
              <a:blipFill rotWithShape="1">
                <a:blip r:embed="rId14"/>
                <a:stretch>
                  <a:fillRect l="-43902" t="-123944" r="-6504" b="-191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1424623" y="4454954"/>
                <a:ext cx="226533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−4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+4=0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4623" y="4454954"/>
                <a:ext cx="2265335" cy="43088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1592395" y="4839988"/>
                <a:ext cx="226533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2395" y="4839988"/>
                <a:ext cx="2265335" cy="43088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lačítko akce: Začátek 23">
            <a:hlinkClick r:id="rId17" action="ppaction://hlinksldjump" highlightClick="1"/>
          </p:cNvPr>
          <p:cNvSpPr/>
          <p:nvPr/>
        </p:nvSpPr>
        <p:spPr>
          <a:xfrm>
            <a:off x="8081860" y="5472657"/>
            <a:ext cx="504056" cy="445799"/>
          </a:xfrm>
          <a:prstGeom prst="actionButtonBeginning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88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9" grpId="0"/>
      <p:bldP spid="42" grpId="0"/>
      <p:bldP spid="44" grpId="0"/>
      <p:bldP spid="6" grpId="0" animBg="1"/>
      <p:bldP spid="35" grpId="0"/>
      <p:bldP spid="56" grpId="0"/>
      <p:bldP spid="52" grpId="0"/>
      <p:bldP spid="29" grpId="0"/>
      <p:bldP spid="33" grpId="0"/>
      <p:bldP spid="37" grpId="0"/>
      <p:bldP spid="38" grpId="0"/>
      <p:bldP spid="63" grpId="0" animBg="1"/>
      <p:bldP spid="63" grpId="1" animBg="1"/>
      <p:bldP spid="62" grpId="0" animBg="1"/>
      <p:bldP spid="62" grpId="1" animBg="1"/>
      <p:bldP spid="36" grpId="0"/>
      <p:bldP spid="41" grpId="0"/>
      <p:bldP spid="45" grpId="0"/>
      <p:bldP spid="4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5</a:t>
                </a: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)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  <a:cs typeface="Arial" pitchFamily="34" charset="0"/>
                          </a:rPr>
                          <m:t>log</m:t>
                        </m:r>
                      </m:fName>
                      <m:e>
                        <m:rad>
                          <m:radPr>
                            <m:degHide m:val="on"/>
                            <m:ctrlPr>
                              <a:rPr lang="cs-CZ" sz="22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−1</m:t>
                            </m:r>
                          </m:e>
                        </m:rad>
                      </m:e>
                    </m:func>
                    <m:r>
                      <a:rPr lang="cs-CZ" sz="2200" b="1" i="1" smtClean="0">
                        <a:latin typeface="Cambria Math"/>
                        <a:cs typeface="Arial" pitchFamily="34" charset="0"/>
                      </a:rPr>
                      <m:t>=</m:t>
                    </m:r>
                    <m:func>
                      <m:func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  <a:cs typeface="Arial" pitchFamily="34" charset="0"/>
                          </a:rPr>
                          <m:t>log</m:t>
                        </m:r>
                      </m:fName>
                      <m:e>
                        <m:d>
                          <m:dPr>
                            <m:ctrlPr>
                              <a:rPr lang="cs-CZ" sz="22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2200" i="1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  <m:r>
                              <a:rPr lang="cs-CZ" sz="2200" i="1">
                                <a:latin typeface="Cambria Math"/>
                                <a:cs typeface="Arial" pitchFamily="34" charset="0"/>
                              </a:rPr>
                              <m:t>−2</m:t>
                            </m:r>
                          </m:e>
                        </m:d>
                      </m:e>
                    </m:func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3"/>
                <a:stretch>
                  <a:fillRect l="-1175" t="-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>
            <a:off x="899592" y="4060867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740895" y="5877271"/>
                <a:ext cx="1243674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𝒦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={5}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0895" y="5877271"/>
                <a:ext cx="1243674" cy="430887"/>
              </a:xfrm>
              <a:prstGeom prst="rect">
                <a:avLst/>
              </a:prstGeom>
              <a:blipFill rotWithShape="1">
                <a:blip r:embed="rId4"/>
                <a:stretch>
                  <a:fillRect r="-490"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3831944" y="6317457"/>
            <a:ext cx="1062137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838428" y="6102339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6071186" y="1506525"/>
            <a:ext cx="11034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>
                <a:solidFill>
                  <a:prstClr val="black"/>
                </a:solidFill>
              </a:rPr>
              <a:t>p</a:t>
            </a:r>
            <a:r>
              <a:rPr lang="cs-CZ" sz="2200" dirty="0" err="1" smtClean="0">
                <a:solidFill>
                  <a:prstClr val="black"/>
                </a:solidFill>
              </a:rPr>
              <a:t>odm</a:t>
            </a:r>
            <a:r>
              <a:rPr lang="cs-CZ" sz="2400" dirty="0" smtClean="0">
                <a:solidFill>
                  <a:prstClr val="black"/>
                </a:solidFill>
              </a:rPr>
              <a:t>.:</a:t>
            </a:r>
            <a:endParaRPr lang="cs-CZ" sz="2400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6582319" y="3625261"/>
                <a:ext cx="1599267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20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20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200" i="1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22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, ∞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prstClr val="black"/>
                    </a:solidFill>
                  </a:rPr>
                  <a:t>           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2319" y="3625261"/>
                <a:ext cx="1599267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opisek se šipkou doleva 5"/>
          <p:cNvSpPr/>
          <p:nvPr/>
        </p:nvSpPr>
        <p:spPr>
          <a:xfrm>
            <a:off x="5068910" y="5852557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splňuje </a:t>
            </a:r>
            <a:r>
              <a:rPr lang="cs-CZ" dirty="0" err="1" smtClean="0">
                <a:solidFill>
                  <a:prstClr val="black"/>
                </a:solidFill>
              </a:rPr>
              <a:t>podm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909910" y="2060898"/>
                <a:ext cx="198256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∧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 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−2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9910" y="2060898"/>
                <a:ext cx="1982569" cy="43088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899592" y="2098672"/>
                <a:ext cx="3877673" cy="6008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sSup>
                            <m:sSup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𝑥</m:t>
                                  </m:r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−1</m:t>
                                  </m:r>
                                </m:e>
                              </m:d>
                            </m:e>
                            <m:sup>
                              <m:f>
                                <m:fPr>
                                  <m:ctrlP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=</m:t>
                          </m:r>
                          <m:func>
                            <m:func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  <m:t>𝑥</m:t>
                                  </m:r>
                                  <m: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  <m:t>−2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2098672"/>
                <a:ext cx="3877673" cy="60080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197382" y="2040923"/>
                <a:ext cx="1822891" cy="4708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ad>
                        <m:radPr>
                          <m:degHide m:val="on"/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rad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7382" y="2040923"/>
                <a:ext cx="1822891" cy="47083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827584" y="3334951"/>
                <a:ext cx="424132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func>
                            <m:func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i="0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log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𝑥</m:t>
                                  </m:r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−1</m:t>
                                  </m:r>
                                </m:e>
                              </m:d>
                            </m:e>
                          </m:func>
                        </m:fName>
                        <m:e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=</m:t>
                          </m:r>
                          <m:func>
                            <m:func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fName>
                            <m:e>
                              <m:sSup>
                                <m:sSupPr>
                                  <m:ctrlPr>
                                    <a:rPr lang="cs-CZ" sz="2200" i="1" smtClean="0"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sz="2200" i="1" smtClean="0">
                                          <a:latin typeface="Cambria Math"/>
                                          <a:cs typeface="Arial" pitchFamily="34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sz="2200" b="0" i="1" smtClean="0">
                                          <a:latin typeface="Cambria Math"/>
                                          <a:cs typeface="Arial" pitchFamily="34" charset="0"/>
                                        </a:rPr>
                                        <m:t>𝑥</m:t>
                                      </m:r>
                                      <m:r>
                                        <a:rPr lang="cs-CZ" sz="2200" b="0" i="1" smtClean="0">
                                          <a:latin typeface="Cambria Math"/>
                                          <a:cs typeface="Arial" pitchFamily="34" charset="0"/>
                                        </a:rPr>
                                        <m:t>−2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sz="2200" b="0" i="1" smtClean="0">
                                      <a:latin typeface="Cambria Math"/>
                                      <a:cs typeface="Arial" pitchFamily="34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func>
                        </m:e>
                      </m:func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334951"/>
                <a:ext cx="4241326" cy="430887"/>
              </a:xfrm>
              <a:prstGeom prst="rect">
                <a:avLst/>
              </a:prstGeom>
              <a:blipFill rotWithShape="1">
                <a:blip r:embed="rId9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Ovál 62"/>
          <p:cNvSpPr/>
          <p:nvPr/>
        </p:nvSpPr>
        <p:spPr>
          <a:xfrm>
            <a:off x="1243462" y="3334951"/>
            <a:ext cx="634554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2997716" y="3356359"/>
            <a:ext cx="634554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7784050" y="2471134"/>
                <a:ext cx="107285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2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84050" y="2471134"/>
                <a:ext cx="1072857" cy="43088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516996" y="2847453"/>
                <a:ext cx="75417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6996" y="2847453"/>
                <a:ext cx="754171" cy="430887"/>
              </a:xfrm>
              <a:prstGeom prst="rect">
                <a:avLst/>
              </a:prstGeom>
              <a:blipFill rotWithShape="1">
                <a:blip r:embed="rId11"/>
                <a:stretch>
                  <a:fillRect l="-43548" t="-123944" r="-5645" b="-191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1781394" y="3845424"/>
                <a:ext cx="299587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−1=</m:t>
                      </m:r>
                      <m:sSup>
                        <m:sSup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−4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+4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1394" y="3845424"/>
                <a:ext cx="2995871" cy="43088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305148" y="2435179"/>
                <a:ext cx="182289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−1&gt;0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5148" y="2435179"/>
                <a:ext cx="1822891" cy="43088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018027" y="2797532"/>
                <a:ext cx="1072857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f>
                        <m:f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8027" y="2797532"/>
                <a:ext cx="1072857" cy="726161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942623" y="2699815"/>
                <a:ext cx="3629378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f>
                            <m:f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m:rPr>
                              <m:sty m:val="p"/>
                            </m:rPr>
                            <a:rPr lang="cs-CZ" sz="2200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d>
                            <m:d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=</m:t>
                          </m:r>
                          <m:func>
                            <m:func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  <m:t>𝑥</m:t>
                                  </m:r>
                                  <m:r>
                                    <a:rPr lang="cs-CZ" sz="2200" i="1">
                                      <a:latin typeface="Cambria Math"/>
                                      <a:cs typeface="Arial" pitchFamily="34" charset="0"/>
                                    </a:rPr>
                                    <m:t>−2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2623" y="2699815"/>
                <a:ext cx="3629378" cy="726161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836073" y="4309829"/>
                <a:ext cx="299587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−6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+5=0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6073" y="4309829"/>
                <a:ext cx="2995871" cy="43088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745024" y="4775648"/>
                <a:ext cx="299587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−1</m:t>
                          </m:r>
                        </m:e>
                      </m:d>
                      <m:d>
                        <m:dPr>
                          <m:ctrlP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−5</m:t>
                          </m:r>
                        </m:e>
                      </m:d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024" y="4775648"/>
                <a:ext cx="2995871" cy="43088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189034" y="5206535"/>
                <a:ext cx="150416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9034" y="5206535"/>
                <a:ext cx="1504161" cy="430887"/>
              </a:xfrm>
              <a:prstGeom prst="rect">
                <a:avLst/>
              </a:prstGeom>
              <a:blipFill rotWithShape="1">
                <a:blip r:embed="rId18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331640" y="5877272"/>
                <a:ext cx="129614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5877272"/>
                <a:ext cx="1296144" cy="430887"/>
              </a:xfrm>
              <a:prstGeom prst="rect">
                <a:avLst/>
              </a:prstGeom>
              <a:blipFill rotWithShape="1">
                <a:blip r:embed="rId19"/>
                <a:stretch>
                  <a:fillRect b="-28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Popisek se šipkou doleva 33"/>
          <p:cNvSpPr/>
          <p:nvPr/>
        </p:nvSpPr>
        <p:spPr>
          <a:xfrm>
            <a:off x="2617418" y="5193998"/>
            <a:ext cx="1846416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nesplňuje </a:t>
            </a:r>
            <a:r>
              <a:rPr lang="cs-CZ" dirty="0" err="1" smtClean="0">
                <a:solidFill>
                  <a:prstClr val="black"/>
                </a:solidFill>
              </a:rPr>
              <a:t>podm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7" name="Tlačítko akce: Začátek 36">
            <a:hlinkClick r:id="rId20" action="ppaction://hlinksldjump" highlightClick="1"/>
          </p:cNvPr>
          <p:cNvSpPr/>
          <p:nvPr/>
        </p:nvSpPr>
        <p:spPr>
          <a:xfrm>
            <a:off x="8049086" y="5592682"/>
            <a:ext cx="504056" cy="445799"/>
          </a:xfrm>
          <a:prstGeom prst="actionButtonBeginning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768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9" grpId="0"/>
      <p:bldP spid="42" grpId="0"/>
      <p:bldP spid="44" grpId="0"/>
      <p:bldP spid="6" grpId="0" animBg="1"/>
      <p:bldP spid="35" grpId="0"/>
      <p:bldP spid="52" grpId="0"/>
      <p:bldP spid="29" grpId="0"/>
      <p:bldP spid="33" grpId="0"/>
      <p:bldP spid="63" grpId="0" animBg="1"/>
      <p:bldP spid="63" grpId="1" animBg="1"/>
      <p:bldP spid="62" grpId="0" animBg="1"/>
      <p:bldP spid="62" grpId="1" animBg="1"/>
      <p:bldP spid="36" grpId="0"/>
      <p:bldP spid="41" grpId="0"/>
      <p:bldP spid="45" grpId="0"/>
      <p:bldP spid="24" grpId="0"/>
      <p:bldP spid="26" grpId="0"/>
      <p:bldP spid="27" grpId="0"/>
      <p:bldP spid="28" grpId="0"/>
      <p:bldP spid="30" grpId="0"/>
      <p:bldP spid="31" grpId="0"/>
      <p:bldP spid="32" grpId="0"/>
      <p:bldP spid="3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6</a:t>
                </a: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) 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2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4</m:t>
                            </m:r>
                          </m:sub>
                        </m:sSub>
                      </m:fName>
                      <m:e>
                        <m:func>
                          <m:funcPr>
                            <m:ctrlPr>
                              <a:rPr lang="cs-CZ" sz="22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200" i="1" smtClean="0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200" b="0" i="0" smtClean="0">
                                    <a:latin typeface="Cambria Math"/>
                                    <a:cs typeface="Arial" pitchFamily="34" charset="0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3</m:t>
                                </m:r>
                              </m:sub>
                            </m:sSub>
                          </m:fName>
                          <m:e>
                            <m:func>
                              <m:funcPr>
                                <m:ctrlPr>
                                  <a:rPr lang="cs-CZ" sz="2200" i="1" smtClean="0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funcPr>
                              <m:fName>
                                <m:sSub>
                                  <m:sSubPr>
                                    <m:ctrlPr>
                                      <a:rPr lang="cs-CZ" sz="2200" i="1" smtClean="0">
                                        <a:latin typeface="Cambria Math"/>
                                        <a:cs typeface="Arial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cs-CZ" sz="2200" b="0" i="0" smtClean="0">
                                        <a:latin typeface="Cambria Math"/>
                                        <a:cs typeface="Arial" pitchFamily="34" charset="0"/>
                                      </a:rPr>
                                      <m:t>log</m:t>
                                    </m:r>
                                  </m:e>
                                  <m:sub>
                                    <m:r>
                                      <a:rPr lang="cs-CZ" sz="2200" b="0" i="1" smtClean="0">
                                        <a:latin typeface="Cambria Math"/>
                                        <a:cs typeface="Arial" pitchFamily="34" charset="0"/>
                                      </a:rPr>
                                      <m:t>2</m:t>
                                    </m:r>
                                  </m:sub>
                                </m:sSub>
                              </m:fName>
                              <m:e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𝑥</m:t>
                                </m:r>
                              </m:e>
                            </m:func>
                          </m:e>
                        </m:func>
                      </m:e>
                    </m:func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1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3"/>
                <a:stretch>
                  <a:fillRect l="-1175" t="-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1403649" y="3360059"/>
                <a:ext cx="295232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 i="0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func>
                            <m:func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cs-CZ" sz="2200" i="0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func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func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9" y="3360059"/>
                <a:ext cx="2952328" cy="430887"/>
              </a:xfrm>
              <a:prstGeom prst="rect">
                <a:avLst/>
              </a:prstGeom>
              <a:blipFill rotWithShape="1">
                <a:blip r:embed="rId4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u="sng" dirty="0">
                <a:latin typeface="Arial" pitchFamily="34" charset="0"/>
                <a:cs typeface="Arial" pitchFamily="34" charset="0"/>
              </a:rPr>
              <a:t>Jednoduché exponenciální a logaritmické rovnice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948840" y="2996952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42268" y="5894228"/>
                <a:ext cx="1369221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𝒦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={</m:t>
                      </m:r>
                      <m:sSup>
                        <m:sSupPr>
                          <m:ctrlPr>
                            <a:rPr lang="cs-CZ" sz="2200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200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9</m:t>
                          </m:r>
                        </m:sup>
                      </m:sSup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}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2268" y="5894228"/>
                <a:ext cx="1369221" cy="430887"/>
              </a:xfrm>
              <a:prstGeom prst="rect">
                <a:avLst/>
              </a:prstGeom>
              <a:blipFill rotWithShape="1">
                <a:blip r:embed="rId5"/>
                <a:stretch>
                  <a:fillRect r="-889"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3725858" y="6359224"/>
            <a:ext cx="1126247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875390" y="6111996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5922362" y="1209263"/>
            <a:ext cx="11034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>
                <a:solidFill>
                  <a:prstClr val="black"/>
                </a:solidFill>
              </a:rPr>
              <a:t>p</a:t>
            </a:r>
            <a:r>
              <a:rPr lang="cs-CZ" sz="2200" dirty="0" err="1" smtClean="0">
                <a:solidFill>
                  <a:prstClr val="black"/>
                </a:solidFill>
              </a:rPr>
              <a:t>odm</a:t>
            </a:r>
            <a:r>
              <a:rPr lang="cs-CZ" sz="2400" dirty="0" smtClean="0">
                <a:solidFill>
                  <a:prstClr val="black"/>
                </a:solidFill>
              </a:rPr>
              <a:t>.:</a:t>
            </a:r>
            <a:endParaRPr lang="cs-CZ" sz="2400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6419621" y="5279906"/>
                <a:ext cx="1351552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00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000" i="1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0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2000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, ∞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prstClr val="black"/>
                    </a:solidFill>
                  </a:rPr>
                  <a:t>           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9621" y="5279906"/>
                <a:ext cx="1351552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opisek se šipkou doleva 5"/>
          <p:cNvSpPr/>
          <p:nvPr/>
        </p:nvSpPr>
        <p:spPr>
          <a:xfrm>
            <a:off x="5080085" y="5864814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s</a:t>
            </a:r>
            <a:r>
              <a:rPr lang="cs-CZ" dirty="0" smtClean="0">
                <a:solidFill>
                  <a:prstClr val="black"/>
                </a:solidFill>
              </a:rPr>
              <a:t>plňuje </a:t>
            </a:r>
            <a:r>
              <a:rPr lang="cs-CZ" dirty="0" err="1" smtClean="0">
                <a:solidFill>
                  <a:prstClr val="black"/>
                </a:solidFill>
              </a:rPr>
              <a:t>podm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339782" y="4619582"/>
                <a:ext cx="145170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sz="20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9782" y="4619582"/>
                <a:ext cx="1451702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1416774" y="2579974"/>
                <a:ext cx="2952328" cy="6008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 i="0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func>
                            <m:func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cs-CZ" sz="2200" i="0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func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=</m:t>
                          </m:r>
                          <m:sSup>
                            <m:sSupPr>
                              <m:ctrlP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4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e>
                      </m:func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6774" y="2579974"/>
                <a:ext cx="2952328" cy="60080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188994" y="3281358"/>
                <a:ext cx="75266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∧ </m:t>
                      </m:r>
                    </m:oMath>
                  </m:oMathPara>
                </a14:m>
                <a:endParaRPr lang="cs-CZ" sz="20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8994" y="3281358"/>
                <a:ext cx="752666" cy="40011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386198" y="5310684"/>
                <a:ext cx="172454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9</m:t>
                          </m:r>
                        </m:sup>
                      </m:sSup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6198" y="5310684"/>
                <a:ext cx="1724544" cy="43088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Ovál 62"/>
          <p:cNvSpPr/>
          <p:nvPr/>
        </p:nvSpPr>
        <p:spPr>
          <a:xfrm>
            <a:off x="1902923" y="1719912"/>
            <a:ext cx="1385484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 flipH="1">
            <a:off x="1763688" y="1909927"/>
            <a:ext cx="216024" cy="229648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Oblouk 1"/>
          <p:cNvSpPr/>
          <p:nvPr/>
        </p:nvSpPr>
        <p:spPr>
          <a:xfrm rot="10625601">
            <a:off x="1893859" y="1845579"/>
            <a:ext cx="1630548" cy="645688"/>
          </a:xfrm>
          <a:prstGeom prst="arc">
            <a:avLst>
              <a:gd name="adj1" fmla="val 11001288"/>
              <a:gd name="adj2" fmla="val 0"/>
            </a:avLst>
          </a:prstGeom>
          <a:ln w="1905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ouk 35"/>
          <p:cNvSpPr/>
          <p:nvPr/>
        </p:nvSpPr>
        <p:spPr>
          <a:xfrm rot="21398863">
            <a:off x="2548730" y="1315803"/>
            <a:ext cx="1078542" cy="645688"/>
          </a:xfrm>
          <a:prstGeom prst="arc">
            <a:avLst>
              <a:gd name="adj1" fmla="val 10919324"/>
              <a:gd name="adj2" fmla="val 0"/>
            </a:avLst>
          </a:prstGeom>
          <a:ln w="1905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 flipH="1">
            <a:off x="2314750" y="3545638"/>
            <a:ext cx="216024" cy="22964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" name="Oblouk 44"/>
          <p:cNvSpPr/>
          <p:nvPr/>
        </p:nvSpPr>
        <p:spPr>
          <a:xfrm rot="10625601">
            <a:off x="2472700" y="3503812"/>
            <a:ext cx="1174379" cy="645688"/>
          </a:xfrm>
          <a:prstGeom prst="arc">
            <a:avLst>
              <a:gd name="adj1" fmla="val 11001288"/>
              <a:gd name="adj2" fmla="val 21625"/>
            </a:avLst>
          </a:prstGeom>
          <a:ln w="1905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louk 46"/>
          <p:cNvSpPr/>
          <p:nvPr/>
        </p:nvSpPr>
        <p:spPr>
          <a:xfrm rot="21398863">
            <a:off x="2836703" y="3147307"/>
            <a:ext cx="890360" cy="645688"/>
          </a:xfrm>
          <a:prstGeom prst="arc">
            <a:avLst>
              <a:gd name="adj1" fmla="val 12019061"/>
              <a:gd name="adj2" fmla="val 0"/>
            </a:avLst>
          </a:prstGeom>
          <a:ln w="1905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2457084" y="3355623"/>
            <a:ext cx="890780" cy="419663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49" name="Přímá spojnice se šipkou 48"/>
          <p:cNvCxnSpPr/>
          <p:nvPr/>
        </p:nvCxnSpPr>
        <p:spPr>
          <a:xfrm>
            <a:off x="1459438" y="4389562"/>
            <a:ext cx="608500" cy="0"/>
          </a:xfrm>
          <a:prstGeom prst="straightConnector1">
            <a:avLst/>
          </a:prstGeom>
          <a:ln w="19050">
            <a:solidFill>
              <a:srgbClr val="00B0F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1871699" y="4124981"/>
                <a:ext cx="266435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 i="0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1699" y="4124981"/>
                <a:ext cx="2664353" cy="430887"/>
              </a:xfrm>
              <a:prstGeom prst="rect">
                <a:avLst/>
              </a:prstGeom>
              <a:blipFill rotWithShape="1">
                <a:blip r:embed="rId11"/>
                <a:stretch>
                  <a:fillRect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1771975" y="4612335"/>
                <a:ext cx="266435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 i="0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=9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1975" y="4612335"/>
                <a:ext cx="2664353" cy="430887"/>
              </a:xfrm>
              <a:prstGeom prst="rect">
                <a:avLst/>
              </a:prstGeom>
              <a:blipFill rotWithShape="1">
                <a:blip r:embed="rId12"/>
                <a:stretch>
                  <a:fillRect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Oblouk 52"/>
          <p:cNvSpPr/>
          <p:nvPr/>
        </p:nvSpPr>
        <p:spPr>
          <a:xfrm rot="10625601">
            <a:off x="2897146" y="4799388"/>
            <a:ext cx="736058" cy="492950"/>
          </a:xfrm>
          <a:prstGeom prst="arc">
            <a:avLst>
              <a:gd name="adj1" fmla="val 10521294"/>
              <a:gd name="adj2" fmla="val 21625"/>
            </a:avLst>
          </a:prstGeom>
          <a:ln w="19050">
            <a:solidFill>
              <a:srgbClr val="92D05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nice se šipkou 54"/>
          <p:cNvCxnSpPr/>
          <p:nvPr/>
        </p:nvCxnSpPr>
        <p:spPr>
          <a:xfrm>
            <a:off x="2067938" y="5589240"/>
            <a:ext cx="608500" cy="0"/>
          </a:xfrm>
          <a:prstGeom prst="straightConnector1">
            <a:avLst/>
          </a:prstGeom>
          <a:ln w="19050">
            <a:solidFill>
              <a:srgbClr val="92D05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7" name="Oblouk 56"/>
          <p:cNvSpPr/>
          <p:nvPr/>
        </p:nvSpPr>
        <p:spPr>
          <a:xfrm rot="21398863">
            <a:off x="3121846" y="4509346"/>
            <a:ext cx="591983" cy="518094"/>
          </a:xfrm>
          <a:prstGeom prst="arc">
            <a:avLst>
              <a:gd name="adj1" fmla="val 12019061"/>
              <a:gd name="adj2" fmla="val 0"/>
            </a:avLst>
          </a:prstGeom>
          <a:ln w="19050">
            <a:solidFill>
              <a:srgbClr val="92D05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5188994" y="1667106"/>
                <a:ext cx="246125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 i="0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func>
                            <m:func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cs-CZ" sz="220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cs-CZ" sz="2200" i="0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cs-CZ" sz="2200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func>
                        </m:e>
                      </m:func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8994" y="1667106"/>
                <a:ext cx="2461255" cy="430887"/>
              </a:xfrm>
              <a:prstGeom prst="rect">
                <a:avLst/>
              </a:prstGeom>
              <a:blipFill rotWithShape="1">
                <a:blip r:embed="rId13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5307264" y="2266973"/>
                <a:ext cx="266435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 i="0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1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7264" y="2266973"/>
                <a:ext cx="2664353" cy="430887"/>
              </a:xfrm>
              <a:prstGeom prst="rect">
                <a:avLst/>
              </a:prstGeom>
              <a:blipFill rotWithShape="1">
                <a:blip r:embed="rId14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5782412" y="2690940"/>
                <a:ext cx="243774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2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2412" y="2690940"/>
                <a:ext cx="2437744" cy="43088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5799254" y="3270096"/>
                <a:ext cx="176929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 i="0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9254" y="3270096"/>
                <a:ext cx="1769297" cy="430887"/>
              </a:xfrm>
              <a:prstGeom prst="rect">
                <a:avLst/>
              </a:prstGeom>
              <a:blipFill rotWithShape="1">
                <a:blip r:embed="rId16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6301553" y="3667038"/>
                <a:ext cx="137663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1</m:t>
                      </m:r>
                    </m:oMath>
                  </m:oMathPara>
                </a14:m>
                <a:endParaRPr lang="cs-CZ" sz="2200" i="1" dirty="0">
                  <a:solidFill>
                    <a:prstClr val="black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1553" y="3667038"/>
                <a:ext cx="1376639" cy="43088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5169696" y="4580987"/>
                <a:ext cx="75266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∧ </m:t>
                      </m:r>
                    </m:oMath>
                  </m:oMathPara>
                </a14:m>
                <a:endParaRPr lang="cs-CZ" sz="2000" i="1" dirty="0">
                  <a:solidFill>
                    <a:prstClr val="black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9696" y="4580987"/>
                <a:ext cx="752666" cy="40011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 flipV="1">
            <a:off x="6663396" y="3121827"/>
            <a:ext cx="675776" cy="6920"/>
          </a:xfrm>
          <a:prstGeom prst="line">
            <a:avLst/>
          </a:prstGeom>
          <a:ln w="1905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V="1">
            <a:off x="6653710" y="4121521"/>
            <a:ext cx="675776" cy="6920"/>
          </a:xfrm>
          <a:prstGeom prst="line">
            <a:avLst/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V="1">
            <a:off x="6727745" y="5026166"/>
            <a:ext cx="675776" cy="692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vál 50"/>
          <p:cNvSpPr/>
          <p:nvPr/>
        </p:nvSpPr>
        <p:spPr>
          <a:xfrm flipH="1">
            <a:off x="2818586" y="4781044"/>
            <a:ext cx="216024" cy="229648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" name="Ovál 71"/>
          <p:cNvSpPr/>
          <p:nvPr/>
        </p:nvSpPr>
        <p:spPr>
          <a:xfrm>
            <a:off x="2946944" y="4766282"/>
            <a:ext cx="445390" cy="230833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Tlačítko akce: Začátek 42">
            <a:hlinkClick r:id="rId19" action="ppaction://hlinksldjump" highlightClick="1"/>
          </p:cNvPr>
          <p:cNvSpPr/>
          <p:nvPr/>
        </p:nvSpPr>
        <p:spPr>
          <a:xfrm>
            <a:off x="8081860" y="5815582"/>
            <a:ext cx="504056" cy="445799"/>
          </a:xfrm>
          <a:prstGeom prst="actionButtonBeginning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850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6" grpId="0"/>
      <p:bldP spid="19" grpId="0"/>
      <p:bldP spid="42" grpId="0"/>
      <p:bldP spid="44" grpId="0"/>
      <p:bldP spid="6" grpId="0" animBg="1"/>
      <p:bldP spid="35" grpId="0"/>
      <p:bldP spid="52" grpId="0"/>
      <p:bldP spid="26" grpId="0"/>
      <p:bldP spid="38" grpId="0"/>
      <p:bldP spid="63" grpId="0" animBg="1"/>
      <p:bldP spid="62" grpId="0" animBg="1"/>
      <p:bldP spid="62" grpId="1" animBg="1"/>
      <p:bldP spid="2" grpId="0" animBg="1"/>
      <p:bldP spid="2" grpId="1" animBg="1"/>
      <p:bldP spid="36" grpId="0" animBg="1"/>
      <p:bldP spid="36" grpId="1" animBg="1"/>
      <p:bldP spid="41" grpId="0" animBg="1"/>
      <p:bldP spid="41" grpId="1" animBg="1"/>
      <p:bldP spid="45" grpId="0" animBg="1"/>
      <p:bldP spid="45" grpId="1" animBg="1"/>
      <p:bldP spid="47" grpId="0" animBg="1"/>
      <p:bldP spid="47" grpId="1" animBg="1"/>
      <p:bldP spid="48" grpId="0" animBg="1"/>
      <p:bldP spid="50" grpId="0"/>
      <p:bldP spid="54" grpId="0"/>
      <p:bldP spid="53" grpId="0" animBg="1"/>
      <p:bldP spid="53" grpId="1" animBg="1"/>
      <p:bldP spid="57" grpId="0" animBg="1"/>
      <p:bldP spid="57" grpId="1" animBg="1"/>
      <p:bldP spid="58" grpId="0"/>
      <p:bldP spid="65" grpId="0"/>
      <p:bldP spid="66" grpId="0"/>
      <p:bldP spid="67" grpId="0"/>
      <p:bldP spid="68" grpId="0"/>
      <p:bldP spid="69" grpId="0"/>
      <p:bldP spid="51" grpId="0" animBg="1"/>
      <p:bldP spid="51" grpId="1" animBg="1"/>
      <p:bldP spid="7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1700808"/>
            <a:ext cx="6443662" cy="647675"/>
          </a:xfrm>
        </p:spPr>
        <p:txBody>
          <a:bodyPr anchor="b"/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Zdroje, autorská práva</a:t>
            </a:r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62500" lnSpcReduction="20000"/>
          </a:bodyPr>
          <a:lstStyle/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800" dirty="0" smtClean="0"/>
              <a:t>.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9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900" dirty="0" smtClean="0"/>
              <a:t>HEJKRLÍK</a:t>
            </a:r>
            <a:r>
              <a:rPr lang="cs-CZ" sz="2900" dirty="0"/>
              <a:t>, Pavel. </a:t>
            </a:r>
            <a:r>
              <a:rPr lang="cs-CZ" sz="2900" i="1" dirty="0"/>
              <a:t>Matematika: sbírka řešených příkladů : rovnice a nerovnice</a:t>
            </a:r>
            <a:r>
              <a:rPr lang="cs-CZ" sz="2900" dirty="0"/>
              <a:t>. 1. vyd. Opava: Nakladatelství SSŠP, 2006, 556 s. ISBN 80-903-8610-5. </a:t>
            </a:r>
            <a:endParaRPr lang="cs-CZ" sz="29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900" dirty="0" smtClean="0"/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Všechny neocitované kliparty jsou součástí prostředků MS Office.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3500" dirty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„Materiály jsou určeny pro bezplatné používání pro potřeby výuky a vzdělávání na všech typech škol a školských zařízení. Jakékoli další využití podléhá autorskému zákonu.“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mat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 mat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Prezentace mat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4598</TotalTime>
  <Words>2831</Words>
  <Application>Microsoft Office PowerPoint</Application>
  <PresentationFormat>Předvádění na obrazovce (4:3)</PresentationFormat>
  <Paragraphs>427</Paragraphs>
  <Slides>20</Slides>
  <Notes>9</Notes>
  <HiddenSlides>15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Prezentace matika</vt:lpstr>
      <vt:lpstr>1_Prezentace matika</vt:lpstr>
      <vt:lpstr>2_Prezentace matika</vt:lpstr>
      <vt:lpstr>Obchodní akademie, Střední odborná škola  a Jazyková škola s právem státní jazykové zkoušky,  Hradec Králové</vt:lpstr>
      <vt:lpstr>Jednoduché exponenciální a logaritmické rovnice</vt:lpstr>
      <vt:lpstr>Jednoduché exponenciální a logaritmické rovnice</vt:lpstr>
      <vt:lpstr>Jednoduché exponenciální a logaritmické rovnice</vt:lpstr>
      <vt:lpstr>Jednoduché exponenciální a logaritmické rovnice</vt:lpstr>
      <vt:lpstr>Jednoduché exponenciální a logaritmické rovnice</vt:lpstr>
      <vt:lpstr>Prezentace aplikace PowerPoint</vt:lpstr>
      <vt:lpstr>Jednoduché exponenciální a logaritmické rovnice</vt:lpstr>
      <vt:lpstr>Jednoduché exponenciální a logaritmické rovnice</vt:lpstr>
      <vt:lpstr>Jednoduché exponenciální a logaritmické rovnice</vt:lpstr>
      <vt:lpstr>Prezentace aplikace PowerPoint</vt:lpstr>
      <vt:lpstr>Jednoduché exponenciální a logaritmické rovnice</vt:lpstr>
      <vt:lpstr>Prezentace aplikace PowerPoint</vt:lpstr>
      <vt:lpstr>Jednoduché exponenciální a logaritmické rovnice</vt:lpstr>
      <vt:lpstr>Jednoduché exponenciální a logaritmické rovnice</vt:lpstr>
      <vt:lpstr>Jednoduché exponenciální a logaritmické rovnice</vt:lpstr>
      <vt:lpstr>Jednoduché exponenciální a logaritmické rovnice</vt:lpstr>
      <vt:lpstr>Jednoduché exponenciální a logaritmické rovnice</vt:lpstr>
      <vt:lpstr>Jednoduché exponenciální a logaritmické rovnice</vt:lpstr>
      <vt:lpstr>Zdroje, autorská práva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Lenka Marková</cp:lastModifiedBy>
  <cp:revision>504</cp:revision>
  <dcterms:created xsi:type="dcterms:W3CDTF">2012-11-30T22:17:21Z</dcterms:created>
  <dcterms:modified xsi:type="dcterms:W3CDTF">2013-12-19T21:30:10Z</dcterms:modified>
</cp:coreProperties>
</file>