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5"/>
  </p:notesMasterIdLst>
  <p:sldIdLst>
    <p:sldId id="268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  <p:sldId id="270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9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7663BA-61A1-4F75-B8E2-4B6FEA2A73FD}" type="datetimeFigureOut">
              <a:rPr lang="cs-CZ" smtClean="0"/>
              <a:t>23.6.2014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57FF84-D3EC-4A82-B803-E2C6A023BB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44012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91926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6/23/2014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6/23/2014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6/23/2014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6/23/2014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6/23/2014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6/23/2014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6/23/2014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6/23/2014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6/23/2014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6/23/2014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6/23/2014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6/23/2014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6/23/2014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6/23/2014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6/23/2014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6/23/2014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5999EE0B-3EC8-4FEE-80BF-8A9B090F22F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4805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32"/>
            <a:ext cx="2356674" cy="6853285"/>
            <a:chOff x="6627813" y="195454"/>
            <a:chExt cx="1952625" cy="5678297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6/23/2014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  <p:sldLayoutId id="214748366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6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9169519"/>
              </p:ext>
            </p:extLst>
          </p:nvPr>
        </p:nvGraphicFramePr>
        <p:xfrm>
          <a:off x="1998492" y="1927028"/>
          <a:ext cx="8195016" cy="373262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661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Věra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Tupá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32. INOVACE </a:t>
                      </a:r>
                      <a:r>
                        <a:rPr lang="cs-CZ" sz="900" baseline="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PoV.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1519.1K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Potraviny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výživa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Káva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Prezentace, samostatná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124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seznamuje žáky s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pěstováním, druhy a produkcí kávy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Káva,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sklizeň, druhy kávy, produkce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28.5.2013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838802" y="1574936"/>
            <a:ext cx="5743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Potraviny a výživa </a:t>
            </a:r>
            <a:r>
              <a:rPr lang="cs-CZ" b="1" dirty="0" smtClean="0">
                <a:solidFill>
                  <a:prstClr val="black"/>
                </a:solidFill>
              </a:rPr>
              <a:t>– Káva, druhy</a:t>
            </a:r>
            <a:endParaRPr lang="cs-CZ" b="1" dirty="0">
              <a:solidFill>
                <a:prstClr val="black"/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2862" y="180403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6847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3650">
        <p:fade/>
      </p:transition>
    </mc:Choice>
    <mc:Fallback xmlns="">
      <p:transition spd="med" advTm="1365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Káva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Pěstování, druhy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48485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>
                <a:solidFill>
                  <a:srgbClr val="FF0000"/>
                </a:solidFill>
                <a:latin typeface="Century" panose="02040604050505020304" pitchFamily="18" charset="0"/>
              </a:rPr>
              <a:t>Pěstování kávy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0" y="1600200"/>
            <a:ext cx="8686800" cy="525780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2800" b="1">
                <a:solidFill>
                  <a:srgbClr val="993300"/>
                </a:solidFill>
                <a:latin typeface="Century" panose="02040604050505020304" pitchFamily="18" charset="0"/>
              </a:rPr>
              <a:t>Až do konce 18.st. bylo převážně výsadou obyvatelů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b="1">
                <a:solidFill>
                  <a:srgbClr val="993300"/>
                </a:solidFill>
                <a:latin typeface="Century" panose="02040604050505020304" pitchFamily="18" charset="0"/>
              </a:rPr>
              <a:t>Arabského poloostrova. Pro zdejší pěstitele a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b="1">
                <a:solidFill>
                  <a:srgbClr val="993300"/>
                </a:solidFill>
                <a:latin typeface="Century" panose="02040604050505020304" pitchFamily="18" charset="0"/>
              </a:rPr>
              <a:t>obchodníky byla káva velkým zdrojem příjmů. </a:t>
            </a:r>
          </a:p>
          <a:p>
            <a:pPr>
              <a:lnSpc>
                <a:spcPct val="90000"/>
              </a:lnSpc>
            </a:pPr>
            <a:endParaRPr lang="cs-CZ" sz="2800" b="1">
              <a:solidFill>
                <a:srgbClr val="993300"/>
              </a:solidFill>
              <a:latin typeface="Century" panose="02040604050505020304" pitchFamily="18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b="1">
                <a:solidFill>
                  <a:srgbClr val="993300"/>
                </a:solidFill>
                <a:latin typeface="Century" panose="02040604050505020304" pitchFamily="18" charset="0"/>
              </a:rPr>
              <a:t>Vývoz zelené kávy byl pod těžkými tresty zakázán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b="1">
                <a:solidFill>
                  <a:srgbClr val="993300"/>
                </a:solidFill>
                <a:latin typeface="Century" panose="02040604050505020304" pitchFamily="18" charset="0"/>
              </a:rPr>
              <a:t>a Arabové záměrně znehodnocovali kávová semena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b="1">
                <a:solidFill>
                  <a:srgbClr val="993300"/>
                </a:solidFill>
                <a:latin typeface="Century" panose="02040604050505020304" pitchFamily="18" charset="0"/>
              </a:rPr>
              <a:t>varem, aby nemohlo dojít k vypěstování kávovník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b="1">
                <a:solidFill>
                  <a:srgbClr val="993300"/>
                </a:solidFill>
                <a:latin typeface="Century" panose="02040604050505020304" pitchFamily="18" charset="0"/>
              </a:rPr>
              <a:t>mimo Arábii. Největší zásluhu na rozšíření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b="1">
                <a:solidFill>
                  <a:srgbClr val="993300"/>
                </a:solidFill>
                <a:latin typeface="Century" panose="02040604050505020304" pitchFamily="18" charset="0"/>
              </a:rPr>
              <a:t>pěstování kávy i v jiných oblastech světa mají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b="1">
                <a:solidFill>
                  <a:srgbClr val="993300"/>
                </a:solidFill>
                <a:latin typeface="Century" panose="02040604050505020304" pitchFamily="18" charset="0"/>
              </a:rPr>
              <a:t>Holanďané, kteří na počátku 17.století tajně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b="1">
                <a:solidFill>
                  <a:srgbClr val="993300"/>
                </a:solidFill>
                <a:latin typeface="Century" panose="02040604050505020304" pitchFamily="18" charset="0"/>
              </a:rPr>
              <a:t>přivezli zelená kávová semena z Jemenu.</a:t>
            </a:r>
          </a:p>
        </p:txBody>
      </p:sp>
    </p:spTree>
    <p:extLst>
      <p:ext uri="{BB962C8B-B14F-4D97-AF65-F5344CB8AC3E}">
        <p14:creationId xmlns:p14="http://schemas.microsoft.com/office/powerpoint/2010/main" val="1911901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>
                <a:solidFill>
                  <a:srgbClr val="FF0000"/>
                </a:solidFill>
                <a:latin typeface="Century" panose="02040604050505020304" pitchFamily="18" charset="0"/>
              </a:rPr>
              <a:t>Kávovník</a:t>
            </a:r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1524000" y="1484314"/>
            <a:ext cx="4495800" cy="5373687"/>
          </a:xfrm>
        </p:spPr>
        <p:txBody>
          <a:bodyPr/>
          <a:lstStyle/>
          <a:p>
            <a:pPr>
              <a:buFontTx/>
              <a:buNone/>
            </a:pPr>
            <a:r>
              <a:rPr lang="cs-CZ" sz="2800" b="1" dirty="0">
                <a:solidFill>
                  <a:srgbClr val="993300"/>
                </a:solidFill>
                <a:latin typeface="Century" panose="02040604050505020304" pitchFamily="18" charset="0"/>
              </a:rPr>
              <a:t>Plod se podobá třešni,</a:t>
            </a:r>
          </a:p>
          <a:p>
            <a:pPr>
              <a:buFontTx/>
              <a:buNone/>
            </a:pPr>
            <a:r>
              <a:rPr lang="cs-CZ" sz="2800" b="1" dirty="0">
                <a:solidFill>
                  <a:srgbClr val="993300"/>
                </a:solidFill>
                <a:latin typeface="Century" panose="02040604050505020304" pitchFamily="18" charset="0"/>
              </a:rPr>
              <a:t>pod obalovou vrstvou jsou</a:t>
            </a:r>
          </a:p>
          <a:p>
            <a:pPr>
              <a:buFontTx/>
              <a:buNone/>
            </a:pPr>
            <a:r>
              <a:rPr lang="cs-CZ" sz="2800" b="1" dirty="0">
                <a:solidFill>
                  <a:srgbClr val="993300"/>
                </a:solidFill>
                <a:latin typeface="Century" panose="02040604050505020304" pitchFamily="18" charset="0"/>
              </a:rPr>
              <a:t>2 proti sobě uložená zrna</a:t>
            </a:r>
          </a:p>
          <a:p>
            <a:pPr>
              <a:buFontTx/>
              <a:buNone/>
            </a:pPr>
            <a:endParaRPr lang="cs-CZ" sz="2800" b="1" dirty="0">
              <a:solidFill>
                <a:srgbClr val="993300"/>
              </a:solidFill>
              <a:latin typeface="Century" panose="02040604050505020304" pitchFamily="18" charset="0"/>
            </a:endParaRPr>
          </a:p>
          <a:p>
            <a:pPr>
              <a:buFontTx/>
              <a:buNone/>
            </a:pPr>
            <a:r>
              <a:rPr lang="cs-CZ" sz="2800" b="1" dirty="0">
                <a:solidFill>
                  <a:srgbClr val="993300"/>
                </a:solidFill>
                <a:latin typeface="Century" panose="02040604050505020304" pitchFamily="18" charset="0"/>
              </a:rPr>
              <a:t>Protože keř plodí</a:t>
            </a:r>
          </a:p>
          <a:p>
            <a:pPr>
              <a:buFontTx/>
              <a:buNone/>
            </a:pPr>
            <a:r>
              <a:rPr lang="cs-CZ" sz="2800" b="1" dirty="0">
                <a:solidFill>
                  <a:srgbClr val="993300"/>
                </a:solidFill>
                <a:latin typeface="Century" panose="02040604050505020304" pitchFamily="18" charset="0"/>
              </a:rPr>
              <a:t>několikrát do roka vidíme </a:t>
            </a:r>
          </a:p>
          <a:p>
            <a:pPr>
              <a:buFontTx/>
              <a:buNone/>
            </a:pPr>
            <a:r>
              <a:rPr lang="cs-CZ" sz="2800" b="1" dirty="0">
                <a:solidFill>
                  <a:srgbClr val="993300"/>
                </a:solidFill>
                <a:latin typeface="Century" panose="02040604050505020304" pitchFamily="18" charset="0"/>
              </a:rPr>
              <a:t>květy i dozrávající plody </a:t>
            </a:r>
          </a:p>
          <a:p>
            <a:pPr>
              <a:buFontTx/>
              <a:buNone/>
            </a:pPr>
            <a:r>
              <a:rPr lang="cs-CZ" sz="2800" b="1" dirty="0">
                <a:solidFill>
                  <a:srgbClr val="993300"/>
                </a:solidFill>
                <a:latin typeface="Century" panose="02040604050505020304" pitchFamily="18" charset="0"/>
              </a:rPr>
              <a:t>zároveň</a:t>
            </a:r>
          </a:p>
          <a:p>
            <a:pPr>
              <a:buFontTx/>
              <a:buNone/>
            </a:pPr>
            <a:r>
              <a:rPr lang="cs-CZ" sz="2400" dirty="0"/>
              <a:t> </a:t>
            </a: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7921" y="274638"/>
            <a:ext cx="4391696" cy="4898802"/>
          </a:xfrm>
        </p:spPr>
      </p:pic>
      <p:sp>
        <p:nvSpPr>
          <p:cNvPr id="4" name="TextovéPole 3"/>
          <p:cNvSpPr txBox="1"/>
          <p:nvPr/>
        </p:nvSpPr>
        <p:spPr>
          <a:xfrm>
            <a:off x="6220496" y="6014434"/>
            <a:ext cx="4254691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/>
              <a:t>http://upload.wikimedia.org/wikipedia/commons/b/b8/Coffee_trees.jpg</a:t>
            </a:r>
          </a:p>
        </p:txBody>
      </p:sp>
    </p:spTree>
    <p:extLst>
      <p:ext uri="{BB962C8B-B14F-4D97-AF65-F5344CB8AC3E}">
        <p14:creationId xmlns:p14="http://schemas.microsoft.com/office/powerpoint/2010/main" val="3848051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3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0347" y="185530"/>
            <a:ext cx="9819861" cy="5726320"/>
          </a:xfrm>
        </p:spPr>
      </p:pic>
      <p:sp>
        <p:nvSpPr>
          <p:cNvPr id="4" name="TextovéPole 3"/>
          <p:cNvSpPr txBox="1"/>
          <p:nvPr/>
        </p:nvSpPr>
        <p:spPr>
          <a:xfrm>
            <a:off x="2120347" y="6308034"/>
            <a:ext cx="7677102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/>
              <a:t>http://upload.wikimedia.org/wikipedia/commons/thumb/7/74/Coffea_canephora_berries.JPG/800px-Coffea_canephora_berries.JPG</a:t>
            </a:r>
          </a:p>
        </p:txBody>
      </p:sp>
    </p:spTree>
    <p:extLst>
      <p:ext uri="{BB962C8B-B14F-4D97-AF65-F5344CB8AC3E}">
        <p14:creationId xmlns:p14="http://schemas.microsoft.com/office/powerpoint/2010/main" val="2671184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>
                <a:solidFill>
                  <a:schemeClr val="bg1"/>
                </a:solidFill>
                <a:latin typeface="Century" panose="02040604050505020304" pitchFamily="18" charset="0"/>
              </a:rPr>
              <a:t>Kávová plantáž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2438" y="0"/>
            <a:ext cx="8319753" cy="5546725"/>
          </a:xfrm>
        </p:spPr>
      </p:pic>
      <p:sp>
        <p:nvSpPr>
          <p:cNvPr id="6" name="TextovéPole 5"/>
          <p:cNvSpPr txBox="1"/>
          <p:nvPr/>
        </p:nvSpPr>
        <p:spPr>
          <a:xfrm>
            <a:off x="2189408" y="6233375"/>
            <a:ext cx="6282489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/>
              <a:t>http://upload.wikimedia.org/wikipedia/commons/thumb/b/b9/CoffeeCatucai.jpg/800px-CoffeeCatucai.jpg</a:t>
            </a:r>
          </a:p>
        </p:txBody>
      </p:sp>
    </p:spTree>
    <p:extLst>
      <p:ext uri="{BB962C8B-B14F-4D97-AF65-F5344CB8AC3E}">
        <p14:creationId xmlns:p14="http://schemas.microsoft.com/office/powerpoint/2010/main" val="3651779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4912" y="265042"/>
            <a:ext cx="9144000" cy="5646179"/>
          </a:xfrm>
          <a:prstGeom prst="rect">
            <a:avLst/>
          </a:prstGeom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89212" y="6139821"/>
            <a:ext cx="6941324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/>
              <a:t>http://upload.wikimedia.org/wikipedia/commons/thumb/e/ef/Coffea_arabica_004.JPG/800px-Coffea_arabica_004.JPG</a:t>
            </a:r>
          </a:p>
        </p:txBody>
      </p:sp>
    </p:spTree>
    <p:extLst>
      <p:ext uri="{BB962C8B-B14F-4D97-AF65-F5344CB8AC3E}">
        <p14:creationId xmlns:p14="http://schemas.microsoft.com/office/powerpoint/2010/main" val="1801790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  <a:latin typeface="Century" panose="02040604050505020304" pitchFamily="18" charset="0"/>
              </a:rPr>
              <a:t>Druhy kávy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0" y="1600200"/>
            <a:ext cx="9144000" cy="5257800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3200" b="1" dirty="0">
                <a:solidFill>
                  <a:srgbClr val="993300"/>
                </a:solidFill>
                <a:latin typeface="Century" panose="02040604050505020304" pitchFamily="18" charset="0"/>
              </a:rPr>
              <a:t>Ze 60 druhů kávy, které jsou nám známy, se</a:t>
            </a:r>
          </a:p>
          <a:p>
            <a:pPr>
              <a:buFontTx/>
              <a:buNone/>
            </a:pPr>
            <a:r>
              <a:rPr lang="cs-CZ" sz="3200" b="1" dirty="0">
                <a:solidFill>
                  <a:srgbClr val="993300"/>
                </a:solidFill>
                <a:latin typeface="Century" panose="02040604050505020304" pitchFamily="18" charset="0"/>
              </a:rPr>
              <a:t>jen tři druhy pěstují extenzivně. </a:t>
            </a:r>
            <a:r>
              <a:rPr lang="cs-CZ" sz="3200" b="1" dirty="0" err="1">
                <a:solidFill>
                  <a:srgbClr val="FF0000"/>
                </a:solidFill>
                <a:latin typeface="Century" panose="02040604050505020304" pitchFamily="18" charset="0"/>
              </a:rPr>
              <a:t>Coffea</a:t>
            </a:r>
            <a:r>
              <a:rPr lang="cs-CZ" sz="3200" b="1" dirty="0">
                <a:solidFill>
                  <a:srgbClr val="FF0000"/>
                </a:solidFill>
                <a:latin typeface="Century" panose="02040604050505020304" pitchFamily="18" charset="0"/>
              </a:rPr>
              <a:t> </a:t>
            </a:r>
          </a:p>
          <a:p>
            <a:pPr>
              <a:buFontTx/>
              <a:buNone/>
            </a:pPr>
            <a:r>
              <a:rPr lang="cs-CZ" sz="3200" b="1" dirty="0" err="1">
                <a:solidFill>
                  <a:srgbClr val="FF0000"/>
                </a:solidFill>
                <a:latin typeface="Century" panose="02040604050505020304" pitchFamily="18" charset="0"/>
              </a:rPr>
              <a:t>Arabica</a:t>
            </a:r>
            <a:r>
              <a:rPr lang="cs-CZ" sz="3200" b="1" dirty="0">
                <a:solidFill>
                  <a:srgbClr val="FF0000"/>
                </a:solidFill>
                <a:latin typeface="Century" panose="02040604050505020304" pitchFamily="18" charset="0"/>
              </a:rPr>
              <a:t>,</a:t>
            </a:r>
            <a:r>
              <a:rPr lang="cs-CZ" sz="3200" b="1" dirty="0">
                <a:solidFill>
                  <a:srgbClr val="993300"/>
                </a:solidFill>
                <a:latin typeface="Century" panose="02040604050505020304" pitchFamily="18" charset="0"/>
              </a:rPr>
              <a:t> špičkové chuti. </a:t>
            </a:r>
            <a:r>
              <a:rPr lang="cs-CZ" sz="3200" b="1" dirty="0" err="1">
                <a:solidFill>
                  <a:srgbClr val="FF0000"/>
                </a:solidFill>
                <a:latin typeface="Century" panose="02040604050505020304" pitchFamily="18" charset="0"/>
              </a:rPr>
              <a:t>Coffea</a:t>
            </a:r>
            <a:r>
              <a:rPr lang="cs-CZ" sz="3200" b="1" dirty="0">
                <a:solidFill>
                  <a:srgbClr val="FF0000"/>
                </a:solidFill>
                <a:latin typeface="Century" panose="02040604050505020304" pitchFamily="18" charset="0"/>
              </a:rPr>
              <a:t> Robusta</a:t>
            </a:r>
            <a:r>
              <a:rPr lang="cs-CZ" sz="3200" b="1" dirty="0">
                <a:solidFill>
                  <a:srgbClr val="993300"/>
                </a:solidFill>
                <a:latin typeface="Century" panose="02040604050505020304" pitchFamily="18" charset="0"/>
              </a:rPr>
              <a:t>, </a:t>
            </a:r>
          </a:p>
          <a:p>
            <a:pPr>
              <a:buFontTx/>
              <a:buNone/>
            </a:pPr>
            <a:r>
              <a:rPr lang="cs-CZ" sz="3200" b="1" dirty="0">
                <a:solidFill>
                  <a:srgbClr val="993300"/>
                </a:solidFill>
                <a:latin typeface="Century" panose="02040604050505020304" pitchFamily="18" charset="0"/>
              </a:rPr>
              <a:t>která se těžko sklízí, ale je velmi odolná. </a:t>
            </a:r>
          </a:p>
          <a:p>
            <a:pPr>
              <a:buFontTx/>
              <a:buNone/>
            </a:pPr>
            <a:r>
              <a:rPr lang="cs-CZ" sz="3200" b="1" dirty="0" err="1">
                <a:solidFill>
                  <a:srgbClr val="FF0000"/>
                </a:solidFill>
                <a:latin typeface="Century" panose="02040604050505020304" pitchFamily="18" charset="0"/>
              </a:rPr>
              <a:t>Coffea</a:t>
            </a:r>
            <a:r>
              <a:rPr lang="cs-CZ" sz="3200" b="1" dirty="0">
                <a:solidFill>
                  <a:srgbClr val="FF0000"/>
                </a:solidFill>
                <a:latin typeface="Century" panose="02040604050505020304" pitchFamily="18" charset="0"/>
              </a:rPr>
              <a:t> </a:t>
            </a:r>
            <a:r>
              <a:rPr lang="cs-CZ" sz="3200" b="1" dirty="0" err="1">
                <a:solidFill>
                  <a:srgbClr val="FF0000"/>
                </a:solidFill>
                <a:latin typeface="Century" panose="02040604050505020304" pitchFamily="18" charset="0"/>
              </a:rPr>
              <a:t>Liberica</a:t>
            </a:r>
            <a:r>
              <a:rPr lang="cs-CZ" sz="3200" b="1" dirty="0">
                <a:solidFill>
                  <a:srgbClr val="993300"/>
                </a:solidFill>
                <a:latin typeface="Century" panose="02040604050505020304" pitchFamily="18" charset="0"/>
              </a:rPr>
              <a:t> se pěstuje pouze v západní </a:t>
            </a:r>
          </a:p>
          <a:p>
            <a:pPr>
              <a:buFontTx/>
              <a:buNone/>
            </a:pPr>
            <a:r>
              <a:rPr lang="cs-CZ" sz="3200" b="1" dirty="0">
                <a:solidFill>
                  <a:srgbClr val="993300"/>
                </a:solidFill>
                <a:latin typeface="Century" panose="02040604050505020304" pitchFamily="18" charset="0"/>
              </a:rPr>
              <a:t>Africe a Malajsii. Vyniká hořkou chutí</a:t>
            </a:r>
          </a:p>
        </p:txBody>
      </p:sp>
    </p:spTree>
    <p:extLst>
      <p:ext uri="{BB962C8B-B14F-4D97-AF65-F5344CB8AC3E}">
        <p14:creationId xmlns:p14="http://schemas.microsoft.com/office/powerpoint/2010/main" val="2900292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err="1" smtClean="0">
                <a:solidFill>
                  <a:srgbClr val="FF0000"/>
                </a:solidFill>
                <a:latin typeface="Century" panose="02040604050505020304" pitchFamily="18" charset="0"/>
              </a:rPr>
              <a:t>Arabica</a:t>
            </a:r>
            <a:endParaRPr lang="cs-CZ" sz="4800" b="1" dirty="0">
              <a:solidFill>
                <a:srgbClr val="FF0000"/>
              </a:solidFill>
              <a:latin typeface="Century" panose="02040604050505020304" pitchFamily="18" charset="0"/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0" y="1600200"/>
            <a:ext cx="8686800" cy="52578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800" b="1">
                <a:solidFill>
                  <a:srgbClr val="993300"/>
                </a:solidFill>
                <a:latin typeface="Century" panose="02040604050505020304" pitchFamily="18" charset="0"/>
              </a:rPr>
              <a:t>Vysoký keř, dosahující výšky 3 metrů </a:t>
            </a:r>
          </a:p>
          <a:p>
            <a:pPr>
              <a:lnSpc>
                <a:spcPct val="80000"/>
              </a:lnSpc>
            </a:pPr>
            <a:r>
              <a:rPr lang="cs-CZ" sz="2800" b="1">
                <a:solidFill>
                  <a:srgbClr val="993300"/>
                </a:solidFill>
                <a:latin typeface="Century" panose="02040604050505020304" pitchFamily="18" charset="0"/>
              </a:rPr>
              <a:t>70% celosvětové kávové produkce </a:t>
            </a:r>
          </a:p>
          <a:p>
            <a:pPr>
              <a:lnSpc>
                <a:spcPct val="80000"/>
              </a:lnSpc>
            </a:pPr>
            <a:r>
              <a:rPr lang="cs-CZ" sz="2800" b="1">
                <a:solidFill>
                  <a:srgbClr val="993300"/>
                </a:solidFill>
                <a:latin typeface="Century" panose="02040604050505020304" pitchFamily="18" charset="0"/>
              </a:rPr>
              <a:t>Pěstuje se ve vyšších výškách než robusta (cca 1000 až 1800 m) </a:t>
            </a:r>
          </a:p>
          <a:p>
            <a:pPr>
              <a:lnSpc>
                <a:spcPct val="80000"/>
              </a:lnSpc>
            </a:pPr>
            <a:r>
              <a:rPr lang="cs-CZ" sz="2800" b="1">
                <a:solidFill>
                  <a:srgbClr val="993300"/>
                </a:solidFill>
                <a:latin typeface="Century" panose="02040604050505020304" pitchFamily="18" charset="0"/>
              </a:rPr>
              <a:t>Přináší plody po třech až čtyřech letech od vysazení a nese je cca 25 let </a:t>
            </a:r>
          </a:p>
          <a:p>
            <a:pPr>
              <a:lnSpc>
                <a:spcPct val="80000"/>
              </a:lnSpc>
            </a:pPr>
            <a:r>
              <a:rPr lang="cs-CZ" sz="2800" b="1">
                <a:solidFill>
                  <a:srgbClr val="993300"/>
                </a:solidFill>
                <a:latin typeface="Century" panose="02040604050505020304" pitchFamily="18" charset="0"/>
              </a:rPr>
              <a:t>Sklízí se dvakrát až třikrát ročně. Ruční, nákladná sklizeň </a:t>
            </a:r>
          </a:p>
          <a:p>
            <a:pPr>
              <a:lnSpc>
                <a:spcPct val="80000"/>
              </a:lnSpc>
            </a:pPr>
            <a:r>
              <a:rPr lang="cs-CZ" sz="2800" b="1">
                <a:solidFill>
                  <a:srgbClr val="993300"/>
                </a:solidFill>
                <a:latin typeface="Century" panose="02040604050505020304" pitchFamily="18" charset="0"/>
              </a:rPr>
              <a:t>Plody zrají až devět měsíců </a:t>
            </a:r>
          </a:p>
          <a:p>
            <a:pPr>
              <a:lnSpc>
                <a:spcPct val="80000"/>
              </a:lnSpc>
            </a:pPr>
            <a:r>
              <a:rPr lang="cs-CZ" sz="2800" b="1">
                <a:solidFill>
                  <a:srgbClr val="993300"/>
                </a:solidFill>
                <a:latin typeface="Century" panose="02040604050505020304" pitchFamily="18" charset="0"/>
              </a:rPr>
              <a:t>Méně odolná proti škůdcům </a:t>
            </a:r>
          </a:p>
          <a:p>
            <a:pPr>
              <a:lnSpc>
                <a:spcPct val="80000"/>
              </a:lnSpc>
            </a:pPr>
            <a:r>
              <a:rPr lang="cs-CZ" sz="2800" b="1">
                <a:solidFill>
                  <a:srgbClr val="993300"/>
                </a:solidFill>
                <a:latin typeface="Century" panose="02040604050505020304" pitchFamily="18" charset="0"/>
              </a:rPr>
              <a:t>Káva s výraznou, velmi variabilní chutí, méně hořká 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2800" b="1">
              <a:solidFill>
                <a:srgbClr val="993300"/>
              </a:solidFill>
              <a:latin typeface="Century" panose="02040604050505020304" pitchFamily="18" charset="0"/>
            </a:endParaRPr>
          </a:p>
          <a:p>
            <a:pPr>
              <a:lnSpc>
                <a:spcPct val="80000"/>
              </a:lnSpc>
            </a:pPr>
            <a:endParaRPr lang="cs-CZ" sz="2800" b="1">
              <a:solidFill>
                <a:srgbClr val="993300"/>
              </a:solidFill>
              <a:latin typeface="Century" panose="020406040505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8569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>
                <a:solidFill>
                  <a:srgbClr val="FF0000"/>
                </a:solidFill>
                <a:latin typeface="Century" panose="02040604050505020304" pitchFamily="18" charset="0"/>
              </a:rPr>
              <a:t>Robusta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0" y="1600200"/>
            <a:ext cx="9144000" cy="5257800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cs-CZ" sz="2800" b="1">
                <a:solidFill>
                  <a:srgbClr val="993300"/>
                </a:solidFill>
                <a:latin typeface="Century" panose="02040604050505020304" pitchFamily="18" charset="0"/>
              </a:rPr>
              <a:t>Keř či strom dosahující až 15-metrových výšek. </a:t>
            </a:r>
          </a:p>
          <a:p>
            <a:pPr>
              <a:lnSpc>
                <a:spcPct val="80000"/>
              </a:lnSpc>
            </a:pPr>
            <a:r>
              <a:rPr lang="cs-CZ" sz="2800" b="1">
                <a:solidFill>
                  <a:srgbClr val="993300"/>
                </a:solidFill>
                <a:latin typeface="Century" panose="02040604050505020304" pitchFamily="18" charset="0"/>
              </a:rPr>
              <a:t>25% světové produkce.  </a:t>
            </a:r>
          </a:p>
          <a:p>
            <a:pPr>
              <a:lnSpc>
                <a:spcPct val="80000"/>
              </a:lnSpc>
            </a:pPr>
            <a:r>
              <a:rPr lang="cs-CZ" sz="2800" b="1">
                <a:solidFill>
                  <a:srgbClr val="993300"/>
                </a:solidFill>
                <a:latin typeface="Century" panose="02040604050505020304" pitchFamily="18" charset="0"/>
              </a:rPr>
              <a:t>Pěstuje se ve výškách 500 - 800 m. </a:t>
            </a:r>
          </a:p>
          <a:p>
            <a:pPr>
              <a:lnSpc>
                <a:spcPct val="80000"/>
              </a:lnSpc>
            </a:pPr>
            <a:r>
              <a:rPr lang="cs-CZ" sz="2800" b="1">
                <a:solidFill>
                  <a:srgbClr val="993300"/>
                </a:solidFill>
                <a:latin typeface="Century" panose="02040604050505020304" pitchFamily="18" charset="0"/>
              </a:rPr>
              <a:t>Přináší plody již po dvou letech. </a:t>
            </a:r>
          </a:p>
          <a:p>
            <a:pPr>
              <a:lnSpc>
                <a:spcPct val="80000"/>
              </a:lnSpc>
            </a:pPr>
            <a:r>
              <a:rPr lang="cs-CZ" sz="2800" b="1">
                <a:solidFill>
                  <a:srgbClr val="993300"/>
                </a:solidFill>
                <a:latin typeface="Century" panose="02040604050505020304" pitchFamily="18" charset="0"/>
              </a:rPr>
              <a:t>Semena jsou menší než u kávovníku arabika, jsou horší kvality. Používá se často do kávových směsí. </a:t>
            </a:r>
          </a:p>
          <a:p>
            <a:pPr>
              <a:lnSpc>
                <a:spcPct val="80000"/>
              </a:lnSpc>
            </a:pPr>
            <a:r>
              <a:rPr lang="cs-CZ" sz="2800" b="1">
                <a:solidFill>
                  <a:srgbClr val="993300"/>
                </a:solidFill>
                <a:latin typeface="Century" panose="02040604050505020304" pitchFamily="18" charset="0"/>
              </a:rPr>
              <a:t>Obsahují  více kofeinu než semena kávovníku arabika. </a:t>
            </a:r>
          </a:p>
          <a:p>
            <a:pPr>
              <a:lnSpc>
                <a:spcPct val="80000"/>
              </a:lnSpc>
            </a:pPr>
            <a:r>
              <a:rPr lang="cs-CZ" sz="2800" b="1">
                <a:solidFill>
                  <a:srgbClr val="993300"/>
                </a:solidFill>
                <a:latin typeface="Century" panose="02040604050505020304" pitchFamily="18" charset="0"/>
              </a:rPr>
              <a:t>Méně náročný na kvalitu půdy, větší výnosy. </a:t>
            </a:r>
          </a:p>
          <a:p>
            <a:pPr>
              <a:lnSpc>
                <a:spcPct val="80000"/>
              </a:lnSpc>
            </a:pPr>
            <a:r>
              <a:rPr lang="cs-CZ" sz="2800" b="1">
                <a:solidFill>
                  <a:srgbClr val="993300"/>
                </a:solidFill>
                <a:latin typeface="Century" panose="02040604050505020304" pitchFamily="18" charset="0"/>
              </a:rPr>
              <a:t>Strojový sběr. </a:t>
            </a:r>
          </a:p>
          <a:p>
            <a:pPr>
              <a:lnSpc>
                <a:spcPct val="80000"/>
              </a:lnSpc>
            </a:pPr>
            <a:r>
              <a:rPr lang="cs-CZ" sz="2800" b="1">
                <a:solidFill>
                  <a:srgbClr val="993300"/>
                </a:solidFill>
                <a:latin typeface="Century" panose="02040604050505020304" pitchFamily="18" charset="0"/>
              </a:rPr>
              <a:t>Odolnější vůči nemocem a nepřízním počasí. </a:t>
            </a:r>
          </a:p>
          <a:p>
            <a:pPr>
              <a:lnSpc>
                <a:spcPct val="80000"/>
              </a:lnSpc>
            </a:pPr>
            <a:r>
              <a:rPr lang="cs-CZ" sz="2800" b="1">
                <a:solidFill>
                  <a:srgbClr val="993300"/>
                </a:solidFill>
                <a:latin typeface="Century" panose="02040604050505020304" pitchFamily="18" charset="0"/>
              </a:rPr>
              <a:t>Více hořká.</a:t>
            </a:r>
          </a:p>
        </p:txBody>
      </p:sp>
    </p:spTree>
    <p:extLst>
      <p:ext uri="{BB962C8B-B14F-4D97-AF65-F5344CB8AC3E}">
        <p14:creationId xmlns:p14="http://schemas.microsoft.com/office/powerpoint/2010/main" val="1661411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err="1">
                <a:solidFill>
                  <a:srgbClr val="FF0000"/>
                </a:solidFill>
                <a:latin typeface="Century" panose="02040604050505020304" pitchFamily="18" charset="0"/>
              </a:rPr>
              <a:t>Liberica</a:t>
            </a:r>
            <a:endParaRPr lang="cs-CZ" sz="4800" b="1" dirty="0">
              <a:solidFill>
                <a:srgbClr val="FF0000"/>
              </a:solidFill>
              <a:latin typeface="Century" panose="02040604050505020304" pitchFamily="18" charset="0"/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 dirty="0"/>
              <a:t>  </a:t>
            </a:r>
            <a:r>
              <a:rPr lang="cs-CZ" sz="3200" b="1" dirty="0">
                <a:solidFill>
                  <a:srgbClr val="993300"/>
                </a:solidFill>
                <a:latin typeface="Century" panose="02040604050505020304" pitchFamily="18" charset="0"/>
              </a:rPr>
              <a:t>Tento silný a mohutný kávovník dorůstá výšky až 18 metrů, má velké listy a velká zrna, poskytuje bohatou úrodu, ale zrna mají pouze průměrnou kvalitu. Káva druhu </a:t>
            </a:r>
            <a:r>
              <a:rPr lang="cs-CZ" sz="3200" b="1" dirty="0" err="1">
                <a:solidFill>
                  <a:srgbClr val="993300"/>
                </a:solidFill>
                <a:latin typeface="Century" panose="02040604050505020304" pitchFamily="18" charset="0"/>
              </a:rPr>
              <a:t>Liberica</a:t>
            </a:r>
            <a:r>
              <a:rPr lang="cs-CZ" sz="3200" b="1" dirty="0">
                <a:solidFill>
                  <a:srgbClr val="993300"/>
                </a:solidFill>
                <a:latin typeface="Century" panose="02040604050505020304" pitchFamily="18" charset="0"/>
              </a:rPr>
              <a:t> je velmi hořká, ale jsou oblasti, kde se i toto cení.</a:t>
            </a:r>
          </a:p>
        </p:txBody>
      </p:sp>
    </p:spTree>
    <p:extLst>
      <p:ext uri="{BB962C8B-B14F-4D97-AF65-F5344CB8AC3E}">
        <p14:creationId xmlns:p14="http://schemas.microsoft.com/office/powerpoint/2010/main" val="3230777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Opakování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Vyjmenuj druhy kávy a popiš rozdíly mezi druhy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886885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 </a:t>
            </a:r>
            <a:r>
              <a:rPr lang="cs-CZ" sz="2000" dirty="0" err="1"/>
              <a:t>Šebelová,Marie</a:t>
            </a:r>
            <a:r>
              <a:rPr lang="cs-CZ" sz="2000" dirty="0"/>
              <a:t>,: Potraviny a výživa,Parta,2000,ISBN 80-7320-010-4</a:t>
            </a:r>
            <a:br>
              <a:rPr lang="cs-CZ" sz="2000" dirty="0"/>
            </a:br>
            <a:endParaRPr lang="cs-CZ" sz="2000" dirty="0" smtClean="0"/>
          </a:p>
          <a:p>
            <a:r>
              <a:rPr lang="cs-CZ" sz="2000" dirty="0" smtClean="0"/>
              <a:t>Obrázky:</a:t>
            </a:r>
          </a:p>
          <a:p>
            <a:r>
              <a:rPr lang="cs-CZ" sz="2000" dirty="0" smtClean="0"/>
              <a:t>http</a:t>
            </a:r>
            <a:r>
              <a:rPr lang="cs-CZ" sz="2000" dirty="0"/>
              <a:t>://cs.wikipedia.org</a:t>
            </a:r>
            <a:endParaRPr lang="cs-CZ" sz="2000" u="sng" dirty="0"/>
          </a:p>
          <a:p>
            <a:r>
              <a:rPr lang="cs-CZ" sz="2000" dirty="0"/>
              <a:t>http://www.google.cz/images/nav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26227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1013">
        <p:split orient="vert"/>
      </p:transition>
    </mc:Choice>
    <mc:Fallback xmlns="">
      <p:transition spd="slow" advTm="1013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tébla">
  <a:themeElements>
    <a:clrScheme name="Wisp">
      <a:dk1>
        <a:sysClr val="windowText" lastClr="000000"/>
      </a:dk1>
      <a:lt1>
        <a:sysClr val="window" lastClr="FFFFFF"/>
      </a:lt1>
      <a:dk2>
        <a:srgbClr val="647252"/>
      </a:dk2>
      <a:lt2>
        <a:srgbClr val="EAE8CF"/>
      </a:lt2>
      <a:accent1>
        <a:srgbClr val="E78712"/>
      </a:accent1>
      <a:accent2>
        <a:srgbClr val="B73C26"/>
      </a:accent2>
      <a:accent3>
        <a:srgbClr val="865331"/>
      </a:accent3>
      <a:accent4>
        <a:srgbClr val="B38648"/>
      </a:accent4>
      <a:accent5>
        <a:srgbClr val="BBB473"/>
      </a:accent5>
      <a:accent6>
        <a:srgbClr val="849276"/>
      </a:accent6>
      <a:hlink>
        <a:srgbClr val="FDAB2A"/>
      </a:hlink>
      <a:folHlink>
        <a:srgbClr val="CCB18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54F6613E-5ED7-40ED-90A8-F639BE712C0E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45</TotalTime>
  <Words>499</Words>
  <Application>Microsoft Office PowerPoint</Application>
  <PresentationFormat>Širokoúhlá obrazovka</PresentationFormat>
  <Paragraphs>97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21" baseType="lpstr">
      <vt:lpstr>Arial</vt:lpstr>
      <vt:lpstr>Arial CE</vt:lpstr>
      <vt:lpstr>Calibri</vt:lpstr>
      <vt:lpstr>Century</vt:lpstr>
      <vt:lpstr>Century Gothic</vt:lpstr>
      <vt:lpstr>Times New Roman</vt:lpstr>
      <vt:lpstr>Wingdings 3</vt:lpstr>
      <vt:lpstr>Stébla</vt:lpstr>
      <vt:lpstr>Prezentace aplikace PowerPoint</vt:lpstr>
      <vt:lpstr>Káva</vt:lpstr>
      <vt:lpstr>Pěstování kávy</vt:lpstr>
      <vt:lpstr>Kávovník</vt:lpstr>
      <vt:lpstr>Prezentace aplikace PowerPoint</vt:lpstr>
      <vt:lpstr>Kávová plantáž</vt:lpstr>
      <vt:lpstr>Prezentace aplikace PowerPoint</vt:lpstr>
      <vt:lpstr>Druhy kávy</vt:lpstr>
      <vt:lpstr>Arabica</vt:lpstr>
      <vt:lpstr>Robusta</vt:lpstr>
      <vt:lpstr>Liberica</vt:lpstr>
      <vt:lpstr>Opakování</vt:lpstr>
      <vt:lpstr>Použitá literatura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Káva</dc:title>
  <dc:creator>Věra Tupá</dc:creator>
  <cp:lastModifiedBy>Zdeněk Laski</cp:lastModifiedBy>
  <cp:revision>9</cp:revision>
  <dcterms:created xsi:type="dcterms:W3CDTF">2013-08-28T08:35:47Z</dcterms:created>
  <dcterms:modified xsi:type="dcterms:W3CDTF">2014-06-23T08:24:13Z</dcterms:modified>
</cp:coreProperties>
</file>