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1" r:id="rId1"/>
  </p:sldMasterIdLst>
  <p:notesMasterIdLst>
    <p:notesMasterId r:id="rId16"/>
  </p:notesMasterIdLst>
  <p:sldIdLst>
    <p:sldId id="256" r:id="rId2"/>
    <p:sldId id="257" r:id="rId3"/>
    <p:sldId id="264" r:id="rId4"/>
    <p:sldId id="266" r:id="rId5"/>
    <p:sldId id="267" r:id="rId6"/>
    <p:sldId id="268" r:id="rId7"/>
    <p:sldId id="275" r:id="rId8"/>
    <p:sldId id="274" r:id="rId9"/>
    <p:sldId id="269" r:id="rId10"/>
    <p:sldId id="270" r:id="rId11"/>
    <p:sldId id="271" r:id="rId12"/>
    <p:sldId id="272" r:id="rId13"/>
    <p:sldId id="273" r:id="rId14"/>
    <p:sldId id="265" r:id="rId15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65" y="-77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2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3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90625" y="877888"/>
            <a:ext cx="4468813" cy="315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060450" y="4349750"/>
            <a:ext cx="4733925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3160684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060450" y="4349750"/>
            <a:ext cx="4740275" cy="35131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060450" y="4349750"/>
            <a:ext cx="4740275" cy="35131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060450" y="4349750"/>
            <a:ext cx="4740275" cy="35131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060450" y="4349750"/>
            <a:ext cx="4740275" cy="35131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060450" y="4349750"/>
            <a:ext cx="4740275" cy="35131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668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008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707686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46125" y="1938338"/>
            <a:ext cx="3738563" cy="43148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7088" y="1938338"/>
            <a:ext cx="3740150" cy="43148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291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97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64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2328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954181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528555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763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4625" y="277813"/>
            <a:ext cx="1949450" cy="5975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71513" y="277813"/>
            <a:ext cx="5700712" cy="5975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011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71513" y="277813"/>
            <a:ext cx="7802562" cy="102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6125" y="1938338"/>
            <a:ext cx="7631113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55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Arial" charset="0"/>
          <a:ea typeface="Lucida Sans Unicode" pitchFamily="32" charset="0"/>
          <a:cs typeface="Lucida Sans Unicode" pitchFamily="32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Arial" charset="0"/>
          <a:ea typeface="Lucida Sans Unicode" pitchFamily="32" charset="0"/>
          <a:cs typeface="Lucida Sans Unicode" pitchFamily="32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Arial" charset="0"/>
          <a:ea typeface="Lucida Sans Unicode" pitchFamily="32" charset="0"/>
          <a:cs typeface="Lucida Sans Unicode" pitchFamily="32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Arial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Arial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Arial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Arial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99284C"/>
          </a:solidFill>
          <a:latin typeface="Arial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333333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333333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333333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333333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333333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333333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333333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333333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333333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altLang="cs-CZ" sz="4400" b="1" dirty="0" smtClean="0">
                <a:solidFill>
                  <a:srgbClr val="99284C"/>
                </a:solidFill>
              </a:rPr>
              <a:t>Elektrický obvod</a:t>
            </a:r>
            <a:endParaRPr lang="cs-CZ" altLang="cs-CZ" sz="4400" b="1" dirty="0">
              <a:solidFill>
                <a:srgbClr val="99284C"/>
              </a:solidFill>
            </a:endParaRP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 školy:  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</a:t>
            </a:r>
            <a:r>
              <a:rPr lang="cs-CZ" altLang="cs-CZ" sz="2900" dirty="0">
                <a:solidFill>
                  <a:srgbClr val="4C4C4C"/>
                </a:solidFill>
              </a:rPr>
              <a:t>Základní škola Brána Nová Paka</a:t>
            </a: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Autor: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	Bohumír Včelák</a:t>
            </a: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Název:  		</a:t>
            </a:r>
            <a:r>
              <a:rPr lang="cs-CZ" altLang="cs-CZ" sz="2900" dirty="0" smtClean="0">
                <a:solidFill>
                  <a:srgbClr val="4C4C4C"/>
                </a:solidFill>
              </a:rPr>
              <a:t>VY_32_INOVACE_5_20_FY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Téma:		</a:t>
            </a:r>
            <a:r>
              <a:rPr lang="cs-CZ" altLang="cs-CZ" sz="2900" dirty="0" smtClean="0">
                <a:solidFill>
                  <a:srgbClr val="4C4C4C"/>
                </a:solidFill>
              </a:rPr>
              <a:t>	Elektrický obvod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Číslo projektu: 	CZ.1.07/1.4.00/21.3750 </a:t>
            </a: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  <a:p>
            <a:pPr algn="ctr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5157788"/>
            <a:ext cx="5761038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9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969494"/>
              </p:ext>
            </p:extLst>
          </p:nvPr>
        </p:nvGraphicFramePr>
        <p:xfrm>
          <a:off x="304800" y="468313"/>
          <a:ext cx="8550275" cy="5797551"/>
        </p:xfrm>
        <a:graphic>
          <a:graphicData uri="http://schemas.openxmlformats.org/drawingml/2006/table">
            <a:tbl>
              <a:tblPr/>
              <a:tblGrid>
                <a:gridCol w="2489200"/>
                <a:gridCol w="1787525"/>
                <a:gridCol w="1619250"/>
                <a:gridCol w="2654300"/>
              </a:tblGrid>
              <a:tr h="920750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Autor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gridSpan="3"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Vytvořeno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22.6.2014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Odpilotováno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23.6.2014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6.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558800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oblast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Tematický okruh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Elektrické jevy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Téma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Elektrický obvod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Anotace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Pomocí DUM se seznámíme s elektrickým obvodem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8375">
                <a:tc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Klíčová slova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1pPr>
                      <a:lvl2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2pPr>
                      <a:lvl3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3pPr>
                      <a:lvl4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4pPr>
                      <a:lvl5pPr hangingPunct="0">
                        <a:lnSpc>
                          <a:spcPct val="93000"/>
                        </a:lnSpc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5pPr>
                      <a:lvl6pPr marL="25146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6pPr>
                      <a:lvl7pPr marL="29718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7pPr>
                      <a:lvl8pPr marL="34290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8pPr>
                      <a:lvl9pPr marL="3886200" indent="-228600" defTabSz="449263" fontAlgn="base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333333"/>
                          </a:solidFill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Zdroj, vodič, žárovka, vypínač, spínač, přepínač.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854075"/>
          </a:xfrm>
          <a:ln/>
        </p:spPr>
        <p:txBody>
          <a:bodyPr lIns="90000" tIns="46800" rIns="90000" bIns="46800"/>
          <a:lstStyle/>
          <a:p>
            <a:pPr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500" dirty="0" smtClean="0"/>
              <a:t>Elektrický obvod </a:t>
            </a:r>
            <a:endParaRPr lang="cs-CZ" altLang="cs-CZ" sz="4500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2016125"/>
            <a:ext cx="7667625" cy="4351338"/>
          </a:xfrm>
          <a:ln/>
        </p:spPr>
        <p:txBody>
          <a:bodyPr lIns="90000" tIns="46800" rIns="90000" bIns="46800"/>
          <a:lstStyle/>
          <a:p>
            <a:pPr marL="457200" indent="-457200">
              <a:spcBef>
                <a:spcPts val="1425"/>
              </a:spcBef>
              <a:buSzPct val="70000"/>
              <a:buFont typeface="Wingdings" panose="05000000000000000000" pitchFamily="2" charset="2"/>
              <a:buChar char="J"/>
              <a:tabLst>
                <a:tab pos="177800" algn="l"/>
                <a:tab pos="282575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</a:tabLst>
            </a:pPr>
            <a:r>
              <a:rPr lang="cs-CZ" altLang="cs-CZ" sz="2800" dirty="0" smtClean="0"/>
              <a:t>Je to vodivé spojení elektrických součástek pomocí vodičů.</a:t>
            </a:r>
          </a:p>
          <a:p>
            <a:pPr marL="457200" indent="-457200">
              <a:spcBef>
                <a:spcPts val="1425"/>
              </a:spcBef>
              <a:buSzPct val="70000"/>
              <a:buFont typeface="Wingdings" panose="05000000000000000000" pitchFamily="2" charset="2"/>
              <a:buChar char="J"/>
              <a:tabLst>
                <a:tab pos="177800" algn="l"/>
                <a:tab pos="282575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</a:tabLst>
            </a:pPr>
            <a:r>
              <a:rPr lang="cs-CZ" altLang="cs-CZ" sz="2600" dirty="0" smtClean="0"/>
              <a:t>Je napájen elektrickým </a:t>
            </a:r>
            <a:r>
              <a:rPr lang="cs-CZ" altLang="cs-CZ" sz="2600" i="1" dirty="0" smtClean="0"/>
              <a:t>napětím</a:t>
            </a:r>
            <a:r>
              <a:rPr lang="cs-CZ" altLang="cs-CZ" sz="2600" dirty="0" smtClean="0"/>
              <a:t> a obvodem prochází elektrický </a:t>
            </a:r>
            <a:r>
              <a:rPr lang="cs-CZ" altLang="cs-CZ" sz="2600" i="1" dirty="0" smtClean="0"/>
              <a:t>proud</a:t>
            </a:r>
            <a:r>
              <a:rPr lang="cs-CZ" altLang="cs-CZ" sz="2600" dirty="0" smtClean="0"/>
              <a:t>. </a:t>
            </a:r>
          </a:p>
          <a:p>
            <a:pPr marL="457200" indent="-457200">
              <a:spcBef>
                <a:spcPts val="1425"/>
              </a:spcBef>
              <a:buSzPct val="70000"/>
              <a:buFont typeface="Wingdings" panose="05000000000000000000" pitchFamily="2" charset="2"/>
              <a:buChar char="J"/>
              <a:tabLst>
                <a:tab pos="177800" algn="l"/>
                <a:tab pos="282575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</a:tabLst>
            </a:pPr>
            <a:r>
              <a:rPr lang="cs-CZ" altLang="cs-CZ" sz="2600" dirty="0" smtClean="0"/>
              <a:t>Je sestaven ke svému účelu: světlomet, vrtačka, větrák, kapesní svítilna, radiopřijímač…</a:t>
            </a:r>
            <a:endParaRPr lang="cs-CZ" altLang="cs-CZ" sz="2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467544" y="836712"/>
            <a:ext cx="8229600" cy="854075"/>
          </a:xfrm>
          <a:ln/>
        </p:spPr>
        <p:txBody>
          <a:bodyPr lIns="90000" tIns="46800" rIns="90000" bIns="46800"/>
          <a:lstStyle/>
          <a:p>
            <a:pPr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500" dirty="0" smtClean="0"/>
              <a:t>Základní části elektrického obvodu</a:t>
            </a:r>
            <a:endParaRPr lang="cs-CZ" altLang="cs-CZ" sz="4500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11560" y="2492896"/>
            <a:ext cx="7667625" cy="2997051"/>
          </a:xfrm>
          <a:ln/>
        </p:spPr>
        <p:txBody>
          <a:bodyPr lIns="90000" tIns="46800" rIns="90000" bIns="46800"/>
          <a:lstStyle/>
          <a:p>
            <a:pPr marL="514350" indent="-514350">
              <a:spcBef>
                <a:spcPts val="1425"/>
              </a:spcBef>
              <a:buFont typeface="+mj-lt"/>
              <a:buAutoNum type="arabicParenR"/>
              <a:tabLst>
                <a:tab pos="177800" algn="l"/>
                <a:tab pos="282575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</a:tabLst>
            </a:pPr>
            <a:r>
              <a:rPr lang="cs-CZ" altLang="cs-CZ" sz="2800" b="1" dirty="0" smtClean="0"/>
              <a:t>Zdroj:	</a:t>
            </a:r>
            <a:r>
              <a:rPr lang="cs-CZ" altLang="cs-CZ" sz="2800" dirty="0" smtClean="0"/>
              <a:t>		Baterie, transformátor, solární 					článek, akumulátor, síť 240 V...</a:t>
            </a:r>
          </a:p>
          <a:p>
            <a:pPr marL="514350" indent="-514350">
              <a:spcBef>
                <a:spcPts val="1425"/>
              </a:spcBef>
              <a:buFont typeface="+mj-lt"/>
              <a:buAutoNum type="arabicParenR"/>
              <a:tabLst>
                <a:tab pos="177800" algn="l"/>
                <a:tab pos="282575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</a:tabLst>
            </a:pPr>
            <a:r>
              <a:rPr lang="cs-CZ" altLang="cs-CZ" sz="2800" b="1" dirty="0" smtClean="0"/>
              <a:t>Spotřebič:</a:t>
            </a:r>
            <a:r>
              <a:rPr lang="cs-CZ" altLang="cs-CZ" sz="2800" dirty="0" smtClean="0"/>
              <a:t>	Žárovka, dioda, topná spirála, 					motor…</a:t>
            </a:r>
          </a:p>
          <a:p>
            <a:pPr marL="514350" indent="-514350">
              <a:spcBef>
                <a:spcPts val="1425"/>
              </a:spcBef>
              <a:buFont typeface="+mj-lt"/>
              <a:buAutoNum type="arabicParenR"/>
              <a:tabLst>
                <a:tab pos="177800" algn="l"/>
                <a:tab pos="282575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</a:tabLst>
            </a:pPr>
            <a:r>
              <a:rPr lang="cs-CZ" altLang="cs-CZ" sz="2800" b="1" dirty="0" smtClean="0"/>
              <a:t>Vypínač:</a:t>
            </a:r>
            <a:r>
              <a:rPr lang="cs-CZ" altLang="cs-CZ" sz="2800" dirty="0" smtClean="0"/>
              <a:t>		Spínač, přepínač, tlačítko…</a:t>
            </a:r>
          </a:p>
          <a:p>
            <a:pPr marL="457200" indent="-457200">
              <a:spcBef>
                <a:spcPts val="1425"/>
              </a:spcBef>
              <a:buSzPct val="70000"/>
              <a:buFont typeface="Wingdings" panose="05000000000000000000" pitchFamily="2" charset="2"/>
              <a:buChar char="J"/>
              <a:tabLst>
                <a:tab pos="177800" algn="l"/>
                <a:tab pos="282575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</a:tabLst>
            </a:pPr>
            <a:endParaRPr lang="cs-CZ" altLang="cs-CZ" sz="2600" dirty="0"/>
          </a:p>
        </p:txBody>
      </p:sp>
    </p:spTree>
    <p:extLst>
      <p:ext uri="{BB962C8B-B14F-4D97-AF65-F5344CB8AC3E}">
        <p14:creationId xmlns:p14="http://schemas.microsoft.com/office/powerpoint/2010/main" val="28082960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802562" cy="1022350"/>
          </a:xfrm>
        </p:spPr>
        <p:txBody>
          <a:bodyPr/>
          <a:lstStyle/>
          <a:p>
            <a:r>
              <a:rPr lang="cs-CZ" dirty="0" smtClean="0"/>
              <a:t>Značení součástek elektrického obvodu</a:t>
            </a:r>
            <a:br>
              <a:rPr lang="cs-CZ" dirty="0" smtClean="0"/>
            </a:br>
            <a:r>
              <a:rPr lang="cs-CZ" dirty="0" smtClean="0"/>
              <a:t>zkoušej přiřazovat: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22" t="2305" r="77186" b="78806"/>
          <a:stretch/>
        </p:blipFill>
        <p:spPr>
          <a:xfrm>
            <a:off x="6372200" y="1556792"/>
            <a:ext cx="1772949" cy="1271527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4" t="2533" r="74855" b="78550"/>
          <a:stretch/>
        </p:blipFill>
        <p:spPr>
          <a:xfrm>
            <a:off x="6301301" y="2852936"/>
            <a:ext cx="1827988" cy="11521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4" r="73182" b="76448"/>
          <a:stretch/>
        </p:blipFill>
        <p:spPr>
          <a:xfrm>
            <a:off x="6287272" y="4005064"/>
            <a:ext cx="1958987" cy="121948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03" r="72879" b="75047"/>
          <a:stretch/>
        </p:blipFill>
        <p:spPr>
          <a:xfrm>
            <a:off x="6301301" y="5111652"/>
            <a:ext cx="1958987" cy="12571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6" r="75303" b="78200"/>
          <a:stretch/>
        </p:blipFill>
        <p:spPr>
          <a:xfrm>
            <a:off x="755576" y="1425057"/>
            <a:ext cx="1643264" cy="140084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8" r="75303" b="77149"/>
          <a:stretch/>
        </p:blipFill>
        <p:spPr>
          <a:xfrm>
            <a:off x="781458" y="2688761"/>
            <a:ext cx="1554632" cy="12442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21" r="74452" b="82959"/>
          <a:stretch/>
        </p:blipFill>
        <p:spPr>
          <a:xfrm>
            <a:off x="755576" y="4006333"/>
            <a:ext cx="1571796" cy="86282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4" t="5686" r="73766" b="77499"/>
          <a:stretch/>
        </p:blipFill>
        <p:spPr>
          <a:xfrm>
            <a:off x="781458" y="5119925"/>
            <a:ext cx="1471145" cy="829355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2398840" y="1954559"/>
            <a:ext cx="16691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Žárovka</a:t>
            </a:r>
          </a:p>
          <a:p>
            <a:pPr algn="ctr"/>
            <a:endParaRPr lang="cs-CZ" sz="2400" dirty="0" smtClean="0">
              <a:solidFill>
                <a:srgbClr val="C00000"/>
              </a:solidFill>
            </a:endParaRPr>
          </a:p>
          <a:p>
            <a:pPr algn="ctr"/>
            <a:endParaRPr lang="cs-CZ" sz="2400" dirty="0" smtClean="0">
              <a:solidFill>
                <a:srgbClr val="C0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Vypínač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	</a:t>
            </a:r>
          </a:p>
          <a:p>
            <a:pPr algn="ctr"/>
            <a:endParaRPr lang="cs-CZ" sz="2400" dirty="0">
              <a:solidFill>
                <a:srgbClr val="C0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Tlačítko </a:t>
            </a:r>
          </a:p>
          <a:p>
            <a:pPr algn="ctr"/>
            <a:endParaRPr lang="cs-CZ" sz="2400" dirty="0">
              <a:solidFill>
                <a:srgbClr val="C0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	</a:t>
            </a:r>
            <a:endParaRPr lang="cs-CZ" sz="2400" dirty="0">
              <a:solidFill>
                <a:srgbClr val="C0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Přepínač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0344" y="1916832"/>
            <a:ext cx="16691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Baterie</a:t>
            </a:r>
            <a:endParaRPr lang="cs-CZ" sz="2400" dirty="0">
              <a:solidFill>
                <a:srgbClr val="C00000"/>
              </a:solidFill>
            </a:endParaRPr>
          </a:p>
          <a:p>
            <a:pPr algn="ctr"/>
            <a:endParaRPr lang="cs-CZ" sz="2400" dirty="0" smtClean="0">
              <a:solidFill>
                <a:srgbClr val="C00000"/>
              </a:solidFill>
            </a:endParaRPr>
          </a:p>
          <a:p>
            <a:pPr algn="ctr"/>
            <a:endParaRPr lang="cs-CZ" sz="2400" dirty="0" smtClean="0">
              <a:solidFill>
                <a:srgbClr val="C0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Motor</a:t>
            </a:r>
            <a:endParaRPr lang="cs-CZ" sz="2400" dirty="0">
              <a:solidFill>
                <a:srgbClr val="C00000"/>
              </a:solidFill>
            </a:endParaRPr>
          </a:p>
          <a:p>
            <a:pPr algn="ctr"/>
            <a:endParaRPr lang="cs-CZ" sz="2400" dirty="0" smtClean="0">
              <a:solidFill>
                <a:srgbClr val="C00000"/>
              </a:solidFill>
            </a:endParaRPr>
          </a:p>
          <a:p>
            <a:pPr algn="ctr"/>
            <a:endParaRPr lang="cs-CZ" sz="2400" dirty="0">
              <a:solidFill>
                <a:srgbClr val="C0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Nevodivé </a:t>
            </a:r>
            <a:r>
              <a:rPr lang="cs-CZ" sz="2400" dirty="0">
                <a:solidFill>
                  <a:srgbClr val="C00000"/>
                </a:solidFill>
              </a:rPr>
              <a:t>spojení</a:t>
            </a:r>
          </a:p>
          <a:p>
            <a:pPr algn="ctr"/>
            <a:endParaRPr lang="cs-CZ" sz="2400" dirty="0" smtClean="0">
              <a:solidFill>
                <a:srgbClr val="C0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Vodivé spojení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782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0" t="2725" r="71833" b="56559"/>
          <a:stretch/>
        </p:blipFill>
        <p:spPr>
          <a:xfrm>
            <a:off x="2228879" y="2145997"/>
            <a:ext cx="4444039" cy="3394267"/>
          </a:xfr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802562" cy="1022350"/>
          </a:xfrm>
        </p:spPr>
        <p:txBody>
          <a:bodyPr/>
          <a:lstStyle/>
          <a:p>
            <a:r>
              <a:rPr lang="cs-CZ" dirty="0" smtClean="0"/>
              <a:t>Jednoduchý elektrický obvod svítilny: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1711653"/>
            <a:ext cx="1080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Baterie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630215"/>
            <a:ext cx="1165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Vypínač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3630215"/>
            <a:ext cx="11591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Žárovka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30153" y="5574431"/>
            <a:ext cx="4290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Svítí právě nebo nesvítí žárovka? 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48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802562" cy="1022350"/>
          </a:xfrm>
        </p:spPr>
        <p:txBody>
          <a:bodyPr/>
          <a:lstStyle/>
          <a:p>
            <a:r>
              <a:rPr lang="cs-CZ" dirty="0" smtClean="0"/>
              <a:t>A nyní vrtačka, pila nebo větrák: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711653"/>
            <a:ext cx="3189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Síťové napětí ze zásuvky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630215"/>
            <a:ext cx="1165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Vypínač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3630215"/>
            <a:ext cx="9783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Motor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4" t="3564" r="71651" b="57111"/>
          <a:stretch/>
        </p:blipFill>
        <p:spPr>
          <a:xfrm>
            <a:off x="2143432" y="2145681"/>
            <a:ext cx="4577511" cy="3430731"/>
          </a:xfrm>
        </p:spPr>
      </p:pic>
    </p:spTree>
    <p:extLst>
      <p:ext uri="{BB962C8B-B14F-4D97-AF65-F5344CB8AC3E}">
        <p14:creationId xmlns:p14="http://schemas.microsoft.com/office/powerpoint/2010/main" val="1243240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80928"/>
            <a:ext cx="7802562" cy="1022350"/>
          </a:xfrm>
        </p:spPr>
        <p:txBody>
          <a:bodyPr/>
          <a:lstStyle/>
          <a:p>
            <a:r>
              <a:rPr lang="cs-CZ" dirty="0" smtClean="0"/>
              <a:t>Nyní určuj podle obrázku, o jakou</a:t>
            </a:r>
            <a:br>
              <a:rPr lang="cs-CZ" dirty="0" smtClean="0"/>
            </a:br>
            <a:r>
              <a:rPr lang="cs-CZ" dirty="0" smtClean="0"/>
              <a:t> el. součástku se jedná: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33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802562" cy="607467"/>
          </a:xfrm>
        </p:spPr>
        <p:txBody>
          <a:bodyPr/>
          <a:lstStyle/>
          <a:p>
            <a:r>
              <a:rPr lang="cs-CZ" dirty="0" smtClean="0"/>
              <a:t>Žárovka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60"/>
          <a:stretch/>
        </p:blipFill>
        <p:spPr>
          <a:xfrm>
            <a:off x="1768460" y="1700808"/>
            <a:ext cx="5755868" cy="4118101"/>
          </a:xfrm>
        </p:spPr>
      </p:pic>
    </p:spTree>
    <p:extLst>
      <p:ext uri="{BB962C8B-B14F-4D97-AF65-F5344CB8AC3E}">
        <p14:creationId xmlns:p14="http://schemas.microsoft.com/office/powerpoint/2010/main" val="283568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1513" y="548679"/>
            <a:ext cx="7802562" cy="751483"/>
          </a:xfrm>
        </p:spPr>
        <p:txBody>
          <a:bodyPr/>
          <a:lstStyle/>
          <a:p>
            <a:r>
              <a:rPr lang="cs-CZ" dirty="0" smtClean="0"/>
              <a:t>Baterie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60"/>
          <a:stretch/>
        </p:blipFill>
        <p:spPr>
          <a:xfrm>
            <a:off x="1685131" y="1700808"/>
            <a:ext cx="5753100" cy="4118101"/>
          </a:xfrm>
        </p:spPr>
      </p:pic>
    </p:spTree>
    <p:extLst>
      <p:ext uri="{BB962C8B-B14F-4D97-AF65-F5344CB8AC3E}">
        <p14:creationId xmlns:p14="http://schemas.microsoft.com/office/powerpoint/2010/main" val="198292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1513" y="548679"/>
            <a:ext cx="7802562" cy="751483"/>
          </a:xfrm>
        </p:spPr>
        <p:txBody>
          <a:bodyPr/>
          <a:lstStyle/>
          <a:p>
            <a:r>
              <a:rPr lang="cs-CZ" dirty="0" smtClean="0"/>
              <a:t>Vodiče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54"/>
          <a:stretch/>
        </p:blipFill>
        <p:spPr>
          <a:xfrm>
            <a:off x="1685131" y="1938338"/>
            <a:ext cx="5753100" cy="4019117"/>
          </a:xfrm>
        </p:spPr>
      </p:pic>
    </p:spTree>
    <p:extLst>
      <p:ext uri="{BB962C8B-B14F-4D97-AF65-F5344CB8AC3E}">
        <p14:creationId xmlns:p14="http://schemas.microsoft.com/office/powerpoint/2010/main" val="180527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1513" y="764703"/>
            <a:ext cx="7802562" cy="535459"/>
          </a:xfrm>
        </p:spPr>
        <p:txBody>
          <a:bodyPr/>
          <a:lstStyle/>
          <a:p>
            <a:r>
              <a:rPr lang="cs-CZ" dirty="0" smtClean="0"/>
              <a:t>Přepínač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32"/>
          <a:stretch/>
        </p:blipFill>
        <p:spPr>
          <a:xfrm>
            <a:off x="1685131" y="1938338"/>
            <a:ext cx="5753100" cy="4032971"/>
          </a:xfrm>
        </p:spPr>
      </p:pic>
    </p:spTree>
    <p:extLst>
      <p:ext uri="{BB962C8B-B14F-4D97-AF65-F5344CB8AC3E}">
        <p14:creationId xmlns:p14="http://schemas.microsoft.com/office/powerpoint/2010/main" val="193275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1513" y="692695"/>
            <a:ext cx="7802562" cy="607467"/>
          </a:xfrm>
        </p:spPr>
        <p:txBody>
          <a:bodyPr/>
          <a:lstStyle/>
          <a:p>
            <a:r>
              <a:rPr lang="cs-CZ" dirty="0" smtClean="0"/>
              <a:t>Tlačítko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69"/>
          <a:stretch/>
        </p:blipFill>
        <p:spPr>
          <a:xfrm>
            <a:off x="1685131" y="1772816"/>
            <a:ext cx="5753100" cy="4074535"/>
          </a:xfrm>
        </p:spPr>
      </p:pic>
    </p:spTree>
    <p:extLst>
      <p:ext uri="{BB962C8B-B14F-4D97-AF65-F5344CB8AC3E}">
        <p14:creationId xmlns:p14="http://schemas.microsoft.com/office/powerpoint/2010/main" val="56052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395288" y="47625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altLang="cs-CZ" sz="4500" b="1" i="1">
                <a:solidFill>
                  <a:srgbClr val="99284C"/>
                </a:solidFill>
                <a:latin typeface="Arial" charset="0"/>
              </a:rPr>
              <a:t>Použité zdroje:</a:t>
            </a:r>
          </a:p>
        </p:txBody>
      </p:sp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457200" y="1844675"/>
            <a:ext cx="8039100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altLang="cs-CZ" sz="2800">
                <a:solidFill>
                  <a:srgbClr val="7E0021"/>
                </a:solidFill>
              </a:rPr>
              <a:t>Veškeré použité obrazové přílohy pocházejí z vlastních zdrojů autora DUM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Lucida Sans Unicode"/>
        <a:cs typeface="Lucida Sans Unicode"/>
      </a:majorFont>
      <a:minorFont>
        <a:latin typeface="Arial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875</TotalTime>
  <Words>169</Words>
  <Application>Microsoft Office PowerPoint</Application>
  <PresentationFormat>Předvádění na obrazovce (4:3)</PresentationFormat>
  <Paragraphs>71</Paragraphs>
  <Slides>14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Elektrický obvod </vt:lpstr>
      <vt:lpstr>Základní části elektrického obvodu</vt:lpstr>
      <vt:lpstr>Značení součástek elektrického obvodu zkoušej přiřazovat:</vt:lpstr>
      <vt:lpstr>Jednoduchý elektrický obvod svítilny:</vt:lpstr>
      <vt:lpstr>A nyní vrtačka, pila nebo větrák:</vt:lpstr>
      <vt:lpstr>Nyní určuj podle obrázku, o jakou  el. součástku se jedná: </vt:lpstr>
      <vt:lpstr>Žárovka</vt:lpstr>
      <vt:lpstr>Baterie</vt:lpstr>
      <vt:lpstr>Vodiče</vt:lpstr>
      <vt:lpstr>Přepínač</vt:lpstr>
      <vt:lpstr>Tlačítko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Bohumír Včelák</cp:lastModifiedBy>
  <cp:revision>107</cp:revision>
  <cp:lastPrinted>1601-01-01T00:00:00Z</cp:lastPrinted>
  <dcterms:created xsi:type="dcterms:W3CDTF">2012-02-11T16:37:46Z</dcterms:created>
  <dcterms:modified xsi:type="dcterms:W3CDTF">2014-06-23T20:00:14Z</dcterms:modified>
</cp:coreProperties>
</file>