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3" r:id="rId8"/>
    <p:sldId id="264" r:id="rId9"/>
    <p:sldId id="265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38513"/>
    <a:srgbClr val="5A2EC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62" autoAdjust="0"/>
    <p:restoredTop sz="94660"/>
  </p:normalViewPr>
  <p:slideViewPr>
    <p:cSldViewPr>
      <p:cViewPr>
        <p:scale>
          <a:sx n="76" d="100"/>
          <a:sy n="76" d="100"/>
        </p:scale>
        <p:origin x="-1200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1B79B-718B-4840-BF74-4465C82E0146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207C4-20C3-4CF1-8F65-E7F7236740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split orient="vert"/>
        <p:sndAc>
          <p:stSnd>
            <p:snd r:embed="rId1" name="bomb.wav"/>
          </p:stSnd>
        </p:sndAc>
      </p:transition>
    </mc:Choice>
    <mc:Fallback xmlns="">
      <p:transition spd="slow">
        <p:split orient="vert"/>
        <p:sndAc>
          <p:stSnd>
            <p:snd r:embed="rId3" name="bomb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1B79B-718B-4840-BF74-4465C82E0146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207C4-20C3-4CF1-8F65-E7F7236740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split orient="vert"/>
        <p:sndAc>
          <p:stSnd>
            <p:snd r:embed="rId1" name="bomb.wav"/>
          </p:stSnd>
        </p:sndAc>
      </p:transition>
    </mc:Choice>
    <mc:Fallback xmlns="">
      <p:transition spd="slow">
        <p:split orient="vert"/>
        <p:sndAc>
          <p:stSnd>
            <p:snd r:embed="rId3" name="bomb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1B79B-718B-4840-BF74-4465C82E0146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207C4-20C3-4CF1-8F65-E7F7236740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split orient="vert"/>
        <p:sndAc>
          <p:stSnd>
            <p:snd r:embed="rId1" name="bomb.wav"/>
          </p:stSnd>
        </p:sndAc>
      </p:transition>
    </mc:Choice>
    <mc:Fallback xmlns="">
      <p:transition spd="slow">
        <p:split orient="vert"/>
        <p:sndAc>
          <p:stSnd>
            <p:snd r:embed="rId3" name="bomb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1B79B-718B-4840-BF74-4465C82E0146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207C4-20C3-4CF1-8F65-E7F7236740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split orient="vert"/>
        <p:sndAc>
          <p:stSnd>
            <p:snd r:embed="rId1" name="bomb.wav"/>
          </p:stSnd>
        </p:sndAc>
      </p:transition>
    </mc:Choice>
    <mc:Fallback xmlns="">
      <p:transition spd="slow">
        <p:split orient="vert"/>
        <p:sndAc>
          <p:stSnd>
            <p:snd r:embed="rId3" name="bomb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1B79B-718B-4840-BF74-4465C82E0146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207C4-20C3-4CF1-8F65-E7F7236740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split orient="vert"/>
        <p:sndAc>
          <p:stSnd>
            <p:snd r:embed="rId1" name="bomb.wav"/>
          </p:stSnd>
        </p:sndAc>
      </p:transition>
    </mc:Choice>
    <mc:Fallback xmlns="">
      <p:transition spd="slow">
        <p:split orient="vert"/>
        <p:sndAc>
          <p:stSnd>
            <p:snd r:embed="rId3" name="bomb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1B79B-718B-4840-BF74-4465C82E0146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207C4-20C3-4CF1-8F65-E7F7236740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split orient="vert"/>
        <p:sndAc>
          <p:stSnd>
            <p:snd r:embed="rId1" name="bomb.wav"/>
          </p:stSnd>
        </p:sndAc>
      </p:transition>
    </mc:Choice>
    <mc:Fallback xmlns="">
      <p:transition spd="slow">
        <p:split orient="vert"/>
        <p:sndAc>
          <p:stSnd>
            <p:snd r:embed="rId3" name="bomb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1B79B-718B-4840-BF74-4465C82E0146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207C4-20C3-4CF1-8F65-E7F7236740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split orient="vert"/>
        <p:sndAc>
          <p:stSnd>
            <p:snd r:embed="rId1" name="bomb.wav"/>
          </p:stSnd>
        </p:sndAc>
      </p:transition>
    </mc:Choice>
    <mc:Fallback xmlns="">
      <p:transition spd="slow">
        <p:split orient="vert"/>
        <p:sndAc>
          <p:stSnd>
            <p:snd r:embed="rId3" name="bomb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1B79B-718B-4840-BF74-4465C82E0146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207C4-20C3-4CF1-8F65-E7F7236740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split orient="vert"/>
        <p:sndAc>
          <p:stSnd>
            <p:snd r:embed="rId1" name="bomb.wav"/>
          </p:stSnd>
        </p:sndAc>
      </p:transition>
    </mc:Choice>
    <mc:Fallback xmlns="">
      <p:transition spd="slow">
        <p:split orient="vert"/>
        <p:sndAc>
          <p:stSnd>
            <p:snd r:embed="rId3" name="bomb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1B79B-718B-4840-BF74-4465C82E0146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E6207C4-20C3-4CF1-8F65-E7F7236740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split orient="vert"/>
        <p:sndAc>
          <p:stSnd>
            <p:snd r:embed="rId1" name="bomb.wav"/>
          </p:stSnd>
        </p:sndAc>
      </p:transition>
    </mc:Choice>
    <mc:Fallback xmlns="">
      <p:transition spd="slow">
        <p:split orient="vert"/>
        <p:sndAc>
          <p:stSnd>
            <p:snd r:embed="rId3" name="bomb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1B79B-718B-4840-BF74-4465C82E0146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207C4-20C3-4CF1-8F65-E7F7236740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split orient="vert"/>
        <p:sndAc>
          <p:stSnd>
            <p:snd r:embed="rId1" name="bomb.wav"/>
          </p:stSnd>
        </p:sndAc>
      </p:transition>
    </mc:Choice>
    <mc:Fallback xmlns="">
      <p:transition spd="slow">
        <p:split orient="vert"/>
        <p:sndAc>
          <p:stSnd>
            <p:snd r:embed="rId3" name="bomb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1B79B-718B-4840-BF74-4465C82E0146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207C4-20C3-4CF1-8F65-E7F7236740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split orient="vert"/>
        <p:sndAc>
          <p:stSnd>
            <p:snd r:embed="rId1" name="bomb.wav"/>
          </p:stSnd>
        </p:sndAc>
      </p:transition>
    </mc:Choice>
    <mc:Fallback xmlns="">
      <p:transition spd="slow">
        <p:split orient="vert"/>
        <p:sndAc>
          <p:stSnd>
            <p:snd r:embed="rId3" name="bomb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0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E41B79B-718B-4840-BF74-4465C82E0146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E6207C4-20C3-4CF1-8F65-E7F723674055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500">
        <p:split orient="vert"/>
        <p:sndAc>
          <p:stSnd>
            <p:snd r:embed="rId13" name="bomb.wav"/>
          </p:stSnd>
        </p:sndAc>
      </p:transition>
    </mc:Choice>
    <mc:Fallback xmlns="">
      <p:transition spd="slow">
        <p:split orient="vert"/>
        <p:sndAc>
          <p:stSnd>
            <p:snd r:embed="rId14" name="bomb.wav"/>
          </p:stSnd>
        </p:sndAc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0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0.wav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audio" Target="../media/audio10.wav"/><Relationship Id="rId3" Type="http://schemas.openxmlformats.org/officeDocument/2006/relationships/audio" Target="../media/audio3.wav"/><Relationship Id="rId7" Type="http://schemas.openxmlformats.org/officeDocument/2006/relationships/image" Target="../media/image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audio" Target="../media/audio2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0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0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0.wav"/><Relationship Id="rId4" Type="http://schemas.openxmlformats.org/officeDocument/2006/relationships/audio" Target="../media/audio2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audio" Target="../media/audio10.wav"/><Relationship Id="rId5" Type="http://schemas.openxmlformats.org/officeDocument/2006/relationships/audio" Target="../media/audio5.wav"/><Relationship Id="rId4" Type="http://schemas.openxmlformats.org/officeDocument/2006/relationships/audio" Target="../media/audio3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1143000" y="731520"/>
            <a:ext cx="6400800" cy="3474720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pPr marL="45720" indent="0">
              <a:buFont typeface="Wingdings 2"/>
              <a:buNone/>
            </a:pP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5925" y="548680"/>
            <a:ext cx="577215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719653" y="3789039"/>
            <a:ext cx="59104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OP VK  Peníze školám </a:t>
            </a:r>
          </a:p>
          <a:p>
            <a:r>
              <a:rPr lang="cs-CZ" dirty="0" smtClean="0"/>
              <a:t>Registrační číslo </a:t>
            </a:r>
            <a:r>
              <a:rPr lang="cs-CZ" dirty="0" smtClean="0"/>
              <a:t>projektu: </a:t>
            </a:r>
            <a:r>
              <a:rPr lang="cs-CZ" dirty="0" smtClean="0"/>
              <a:t>CZ.1.07/1.4.00/21.0385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817947" y="4682753"/>
            <a:ext cx="540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ZŠ a MŠ Hladké Životice, příspěvková organizace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07704" y="4867419"/>
            <a:ext cx="756084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</a:t>
            </a:r>
          </a:p>
          <a:p>
            <a:r>
              <a:rPr lang="cs-CZ" dirty="0" smtClean="0"/>
              <a:t>           Doporučeno pro 4. a 5. ročník ZŠ</a:t>
            </a:r>
          </a:p>
          <a:p>
            <a:r>
              <a:rPr lang="cs-CZ" dirty="0" smtClean="0"/>
              <a:t>           </a:t>
            </a:r>
            <a:r>
              <a:rPr lang="cs-CZ" dirty="0" smtClean="0"/>
              <a:t>Předmět: </a:t>
            </a:r>
            <a:r>
              <a:rPr lang="cs-CZ" dirty="0" smtClean="0"/>
              <a:t>Český jazyk</a:t>
            </a:r>
          </a:p>
          <a:p>
            <a:r>
              <a:rPr lang="cs-CZ" dirty="0" smtClean="0"/>
              <a:t>           </a:t>
            </a:r>
            <a:r>
              <a:rPr lang="cs-CZ" dirty="0" smtClean="0"/>
              <a:t>Autor: </a:t>
            </a:r>
            <a:r>
              <a:rPr lang="cs-CZ" dirty="0" smtClean="0"/>
              <a:t>Mgr. Šárka </a:t>
            </a:r>
            <a:r>
              <a:rPr lang="cs-CZ" dirty="0" err="1" smtClean="0"/>
              <a:t>Hoňková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0" y="1996480"/>
            <a:ext cx="90364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III/ Inovace a zkvalitnění výuky prostřednictvím IT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43608" y="2996952"/>
            <a:ext cx="7416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VY_32_INOVACE_ 20  Podstatná jména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60495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split orient="vert"/>
        <p:sndAc>
          <p:stSnd>
            <p:snd r:embed="rId2" name="bomb.wav"/>
          </p:stSnd>
        </p:sndAc>
      </p:transition>
    </mc:Choice>
    <mc:Fallback xmlns="">
      <p:transition spd="slow">
        <p:split orient="vert"/>
        <p:sndAc>
          <p:stSnd>
            <p:snd r:embed="rId4" name="bomb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-15687" y="2348880"/>
            <a:ext cx="9159687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8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C000"/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Podstatná jména</a:t>
            </a:r>
            <a:endParaRPr lang="cs-CZ" sz="8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73789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split orient="vert"/>
        <p:sndAc>
          <p:stSnd>
            <p:snd r:embed="rId2" name="bomb.wav"/>
          </p:stSnd>
        </p:sndAc>
      </p:transition>
    </mc:Choice>
    <mc:Fallback xmlns="">
      <p:transition spd="slow">
        <p:split orient="vert"/>
        <p:sndAc>
          <p:stSnd>
            <p:snd r:embed="rId3" name="bomb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13748" y="476672"/>
            <a:ext cx="7532190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72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C000"/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Podstatná jména</a:t>
            </a:r>
            <a:endParaRPr lang="cs-CZ" sz="72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397541" y="2245116"/>
            <a:ext cx="2098651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66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osob</a:t>
            </a:r>
            <a:endParaRPr lang="cs-CZ" sz="66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374220" y="1290663"/>
            <a:ext cx="5683352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72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C000"/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 jsou </a:t>
            </a:r>
            <a:r>
              <a:rPr lang="cs-CZ" sz="72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C000"/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názvy:</a:t>
            </a:r>
            <a:endParaRPr lang="cs-CZ" sz="72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30629" y="3301240"/>
            <a:ext cx="2470483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66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zvířat</a:t>
            </a:r>
            <a:endParaRPr lang="cs-CZ" sz="66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724128" y="3301240"/>
            <a:ext cx="1749773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66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věcí</a:t>
            </a:r>
            <a:endParaRPr lang="cs-CZ" sz="66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687353" y="4409236"/>
            <a:ext cx="4110163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66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vlastností</a:t>
            </a:r>
            <a:endParaRPr lang="cs-CZ" sz="66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911040" y="5730499"/>
            <a:ext cx="1960793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66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dějů</a:t>
            </a:r>
            <a:endParaRPr lang="cs-CZ" sz="66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439372" y="5730499"/>
            <a:ext cx="2906566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66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vztahů</a:t>
            </a:r>
            <a:endParaRPr lang="cs-CZ" sz="66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88657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split orient="vert"/>
        <p:sndAc>
          <p:stSnd>
            <p:snd r:embed="rId2" name="bomb.wav"/>
          </p:stSnd>
        </p:sndAc>
      </p:transition>
    </mc:Choice>
    <mc:Fallback xmlns="">
      <p:transition spd="slow">
        <p:split orient="vert"/>
        <p:sndAc>
          <p:stSnd>
            <p:snd r:embed="rId4" name="bomb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  <p:bldP spid="3" grpId="0"/>
      <p:bldP spid="6" grpId="0"/>
      <p:bldP spid="7" grpId="0"/>
      <p:bldP spid="8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-4433" y="764704"/>
            <a:ext cx="9137181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72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C000"/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Podtrhni názvy osob</a:t>
            </a:r>
            <a:endParaRPr lang="cs-CZ" sz="72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51520" y="2276872"/>
            <a:ext cx="888122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accent6">
                    <a:lumMod val="50000"/>
                  </a:schemeClr>
                </a:solidFill>
              </a:rPr>
              <a:t>Traktor, </a:t>
            </a:r>
            <a:r>
              <a:rPr lang="cs-CZ" sz="4400" dirty="0" smtClean="0">
                <a:solidFill>
                  <a:schemeClr val="accent1">
                    <a:lumMod val="50000"/>
                  </a:schemeClr>
                </a:solidFill>
              </a:rPr>
              <a:t>lékař,</a:t>
            </a:r>
            <a:r>
              <a:rPr lang="cs-CZ" sz="4400" dirty="0" smtClean="0">
                <a:solidFill>
                  <a:schemeClr val="accent6">
                    <a:lumMod val="50000"/>
                  </a:schemeClr>
                </a:solidFill>
              </a:rPr>
              <a:t> pes, dům, učitel, táta, dívka, žirafa, kamarád, obraz, stůl, láska, čtení, spisovatel, hloupost, závod, kočka, voda, herec, talíř, míč,</a:t>
            </a:r>
          </a:p>
          <a:p>
            <a:r>
              <a:rPr lang="cs-CZ" sz="4400" dirty="0">
                <a:solidFill>
                  <a:schemeClr val="accent6">
                    <a:lumMod val="50000"/>
                  </a:schemeClr>
                </a:solidFill>
              </a:rPr>
              <a:t>ž</a:t>
            </a:r>
            <a:r>
              <a:rPr lang="cs-CZ" sz="4400" dirty="0" smtClean="0">
                <a:solidFill>
                  <a:schemeClr val="accent6">
                    <a:lumMod val="50000"/>
                  </a:schemeClr>
                </a:solidFill>
              </a:rPr>
              <a:t>ena, moudrost, kominík, závodník,</a:t>
            </a:r>
          </a:p>
          <a:p>
            <a:r>
              <a:rPr lang="cs-CZ" sz="4400" dirty="0">
                <a:solidFill>
                  <a:schemeClr val="accent6">
                    <a:lumMod val="50000"/>
                  </a:schemeClr>
                </a:solidFill>
              </a:rPr>
              <a:t>k</a:t>
            </a:r>
            <a:r>
              <a:rPr lang="cs-CZ" sz="4400" dirty="0" smtClean="0">
                <a:solidFill>
                  <a:schemeClr val="accent6">
                    <a:lumMod val="50000"/>
                  </a:schemeClr>
                </a:solidFill>
              </a:rPr>
              <a:t>amarádství, zpěvák, auto, květina.</a:t>
            </a:r>
            <a:endParaRPr lang="cs-CZ" sz="4400" dirty="0">
              <a:solidFill>
                <a:schemeClr val="accent6">
                  <a:lumMod val="50000"/>
                </a:schemeClr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2411760" y="2924944"/>
            <a:ext cx="1152128" cy="0"/>
          </a:xfrm>
          <a:prstGeom prst="line">
            <a:avLst/>
          </a:prstGeom>
          <a:ln w="571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6372200" y="2924944"/>
            <a:ext cx="1152128" cy="0"/>
          </a:xfrm>
          <a:prstGeom prst="line">
            <a:avLst/>
          </a:prstGeom>
          <a:ln w="571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7812360" y="2924944"/>
            <a:ext cx="1152128" cy="0"/>
          </a:xfrm>
          <a:prstGeom prst="line">
            <a:avLst/>
          </a:prstGeom>
          <a:ln w="571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95536" y="3645024"/>
            <a:ext cx="1152128" cy="0"/>
          </a:xfrm>
          <a:prstGeom prst="line">
            <a:avLst/>
          </a:prstGeom>
          <a:ln w="571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563888" y="3647438"/>
            <a:ext cx="2016224" cy="0"/>
          </a:xfrm>
          <a:prstGeom prst="line">
            <a:avLst/>
          </a:prstGeom>
          <a:ln w="571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275856" y="4245488"/>
            <a:ext cx="2433991" cy="0"/>
          </a:xfrm>
          <a:prstGeom prst="line">
            <a:avLst/>
          </a:prstGeom>
          <a:ln w="571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133783" y="4941168"/>
            <a:ext cx="1382433" cy="0"/>
          </a:xfrm>
          <a:prstGeom prst="line">
            <a:avLst/>
          </a:prstGeom>
          <a:ln w="571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95536" y="5661248"/>
            <a:ext cx="1152128" cy="0"/>
          </a:xfrm>
          <a:prstGeom prst="line">
            <a:avLst/>
          </a:prstGeom>
          <a:ln w="571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427984" y="5661248"/>
            <a:ext cx="1944216" cy="0"/>
          </a:xfrm>
          <a:prstGeom prst="line">
            <a:avLst/>
          </a:prstGeom>
          <a:ln w="571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6660232" y="5680599"/>
            <a:ext cx="2304256" cy="0"/>
          </a:xfrm>
          <a:prstGeom prst="line">
            <a:avLst/>
          </a:prstGeom>
          <a:ln w="571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540006" y="6309320"/>
            <a:ext cx="1860086" cy="0"/>
          </a:xfrm>
          <a:prstGeom prst="line">
            <a:avLst/>
          </a:prstGeom>
          <a:ln w="571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8657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split orient="vert"/>
        <p:sndAc>
          <p:stSnd>
            <p:snd r:embed="rId2" name="bomb.wav"/>
          </p:stSnd>
        </p:sndAc>
      </p:transition>
    </mc:Choice>
    <mc:Fallback xmlns="">
      <p:transition spd="slow">
        <p:split orient="vert"/>
        <p:sndAc>
          <p:stSnd>
            <p:snd r:embed="rId4" name="bomb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29821" y="764704"/>
            <a:ext cx="8068684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72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C000"/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Napiš názvy zvířat</a:t>
            </a:r>
            <a:endParaRPr lang="cs-CZ" sz="72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6" name="Picture 2" descr="C:\Program Files\Microsoft Office\MEDIA\CAGCAT10\j0332364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645358"/>
            <a:ext cx="1584176" cy="1276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Program Files\Microsoft Office\MEDIA\CAGCAT10\j0304933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420888"/>
            <a:ext cx="1368152" cy="1083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Program Files\Microsoft Office\MEDIA\CAGCAT10\j0149627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821" y="1993933"/>
            <a:ext cx="1928402" cy="1370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Vodorovný svitek 7"/>
          <p:cNvSpPr/>
          <p:nvPr/>
        </p:nvSpPr>
        <p:spPr>
          <a:xfrm>
            <a:off x="529821" y="4110906"/>
            <a:ext cx="1928402" cy="277333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kráva</a:t>
            </a:r>
            <a:endParaRPr lang="cs-CZ" sz="3200" dirty="0"/>
          </a:p>
        </p:txBody>
      </p:sp>
      <p:sp>
        <p:nvSpPr>
          <p:cNvPr id="12" name="Vodorovný svitek 11"/>
          <p:cNvSpPr/>
          <p:nvPr/>
        </p:nvSpPr>
        <p:spPr>
          <a:xfrm>
            <a:off x="3103743" y="4581128"/>
            <a:ext cx="1928402" cy="277333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tygr</a:t>
            </a:r>
            <a:endParaRPr lang="cs-CZ" sz="3200" dirty="0"/>
          </a:p>
        </p:txBody>
      </p:sp>
      <p:sp>
        <p:nvSpPr>
          <p:cNvPr id="13" name="Vodorovný svitek 12"/>
          <p:cNvSpPr/>
          <p:nvPr/>
        </p:nvSpPr>
        <p:spPr>
          <a:xfrm>
            <a:off x="5662236" y="4249572"/>
            <a:ext cx="1928402" cy="277333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zajíc</a:t>
            </a:r>
            <a:endParaRPr lang="cs-CZ" sz="3200" dirty="0"/>
          </a:p>
        </p:txBody>
      </p:sp>
      <p:cxnSp>
        <p:nvCxnSpPr>
          <p:cNvPr id="10" name="Přímá spojnice 9"/>
          <p:cNvCxnSpPr/>
          <p:nvPr/>
        </p:nvCxnSpPr>
        <p:spPr>
          <a:xfrm>
            <a:off x="529820" y="3922357"/>
            <a:ext cx="202595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3006190" y="4479367"/>
            <a:ext cx="202595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564683" y="4110906"/>
            <a:ext cx="202595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9060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split orient="vert"/>
        <p:sndAc>
          <p:stSnd>
            <p:snd r:embed="rId2" name="bomb.wav"/>
          </p:stSnd>
        </p:sndAc>
      </p:transition>
    </mc:Choice>
    <mc:Fallback xmlns="">
      <p:transition spd="slow">
        <p:split orient="vert"/>
        <p:sndAc>
          <p:stSnd>
            <p:snd r:embed="rId8" name="bomb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-77473" y="-99392"/>
            <a:ext cx="9269269" cy="230832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72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C000"/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 Škrkni, co nepatří    </a:t>
            </a:r>
          </a:p>
          <a:p>
            <a:pPr algn="ctr"/>
            <a:r>
              <a:rPr lang="cs-CZ" sz="72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C000"/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mezi názvy věcí</a:t>
            </a:r>
            <a:endParaRPr lang="cs-CZ" sz="72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34141" y="2426086"/>
            <a:ext cx="14301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lavice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80012" y="2426086"/>
            <a:ext cx="180020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čtení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34141" y="3513202"/>
            <a:ext cx="130356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noha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06940" y="4517641"/>
            <a:ext cx="215796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kadeřník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234620" y="5225527"/>
            <a:ext cx="154561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svíčka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862614" y="2755581"/>
            <a:ext cx="131157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okno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665544" y="4221088"/>
            <a:ext cx="134928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krása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828904" y="3809755"/>
            <a:ext cx="82266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lev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407107" y="3104373"/>
            <a:ext cx="214834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hloupost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481279" y="4597027"/>
            <a:ext cx="120257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řidič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043495" y="4382181"/>
            <a:ext cx="104118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orel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653118" y="5090067"/>
            <a:ext cx="117423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auto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485972" y="3455812"/>
            <a:ext cx="121219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dům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94509" y="5814532"/>
            <a:ext cx="86433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list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144320" y="5951063"/>
            <a:ext cx="159973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silnice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780236" y="5966422"/>
            <a:ext cx="137781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přítel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cxnSp>
        <p:nvCxnSpPr>
          <p:cNvPr id="5" name="Přímá spojnice 4"/>
          <p:cNvCxnSpPr>
            <a:stCxn id="6" idx="1"/>
          </p:cNvCxnSpPr>
          <p:nvPr/>
        </p:nvCxnSpPr>
        <p:spPr>
          <a:xfrm>
            <a:off x="4680012" y="2780029"/>
            <a:ext cx="1327416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6480212" y="3513203"/>
            <a:ext cx="2075240" cy="934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2653118" y="4200455"/>
            <a:ext cx="1327416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306940" y="4895921"/>
            <a:ext cx="2157963" cy="3305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3980534" y="4745471"/>
            <a:ext cx="1327416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5665544" y="4616411"/>
            <a:ext cx="1327416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7414120" y="4950970"/>
            <a:ext cx="1327416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6700171" y="6344702"/>
            <a:ext cx="1327416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9060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split orient="vert"/>
        <p:sndAc>
          <p:stSnd>
            <p:snd r:embed="rId2" name="bomb.wav"/>
          </p:stSnd>
        </p:sndAc>
      </p:transition>
    </mc:Choice>
    <mc:Fallback xmlns="">
      <p:transition spd="slow">
        <p:split orient="vert"/>
        <p:sndAc>
          <p:stSnd>
            <p:snd r:embed="rId4" name="bomb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-324544" y="488649"/>
            <a:ext cx="9576048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0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C000"/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Zakroužkuj název děje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79512" y="2060848"/>
            <a:ext cx="878497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č</a:t>
            </a:r>
            <a:r>
              <a:rPr lang="cs-CZ" sz="4000" dirty="0" smtClean="0"/>
              <a:t>tení – číst,  psát – psaní,  spát – spaní, </a:t>
            </a:r>
          </a:p>
          <a:p>
            <a:endParaRPr lang="cs-CZ" sz="4000" dirty="0" smtClean="0"/>
          </a:p>
          <a:p>
            <a:r>
              <a:rPr lang="cs-CZ" sz="4000" dirty="0"/>
              <a:t>l</a:t>
            </a:r>
            <a:r>
              <a:rPr lang="cs-CZ" sz="4000" dirty="0" smtClean="0"/>
              <a:t>yžovat – lyžování,  kreslení – kreslit,</a:t>
            </a:r>
          </a:p>
          <a:p>
            <a:endParaRPr lang="cs-CZ" sz="4000" dirty="0"/>
          </a:p>
          <a:p>
            <a:r>
              <a:rPr lang="cs-CZ" sz="4000" dirty="0" smtClean="0"/>
              <a:t>hraní – hrát,  zpívat – zpívání,  vaření –</a:t>
            </a:r>
          </a:p>
          <a:p>
            <a:endParaRPr lang="cs-CZ" sz="4000" dirty="0"/>
          </a:p>
          <a:p>
            <a:r>
              <a:rPr lang="cs-CZ" sz="4000" dirty="0"/>
              <a:t>v</a:t>
            </a:r>
            <a:r>
              <a:rPr lang="cs-CZ" sz="4000" dirty="0" smtClean="0"/>
              <a:t>ařit,  skákat – skákání,  lezení - lézt</a:t>
            </a:r>
            <a:endParaRPr lang="cs-CZ" sz="4000" dirty="0"/>
          </a:p>
        </p:txBody>
      </p:sp>
      <p:sp>
        <p:nvSpPr>
          <p:cNvPr id="3" name="Ovál 2"/>
          <p:cNvSpPr/>
          <p:nvPr/>
        </p:nvSpPr>
        <p:spPr>
          <a:xfrm>
            <a:off x="104561" y="2167043"/>
            <a:ext cx="1440160" cy="5760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4161380" y="2085833"/>
            <a:ext cx="1584176" cy="73848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7164288" y="2126438"/>
            <a:ext cx="1584176" cy="65727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140832" y="3068960"/>
            <a:ext cx="2215144" cy="104847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463480" y="3140968"/>
            <a:ext cx="1980728" cy="90445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4805" y="4482106"/>
            <a:ext cx="1619672" cy="72008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4953468" y="4482106"/>
            <a:ext cx="1850780" cy="86872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6948264" y="4482107"/>
            <a:ext cx="1656184" cy="72008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3347703" y="5589240"/>
            <a:ext cx="2016546" cy="87281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453844" y="5589240"/>
            <a:ext cx="1710444" cy="101279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4698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split orient="vert"/>
        <p:sndAc>
          <p:stSnd>
            <p:snd r:embed="rId2" name="bomb.wav"/>
          </p:stSnd>
        </p:sndAc>
      </p:transition>
    </mc:Choice>
    <mc:Fallback xmlns="">
      <p:transition spd="slow">
        <p:split orient="vert"/>
        <p:sndAc>
          <p:stSnd>
            <p:snd r:embed="rId4" name="bomb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-324544" y="488649"/>
            <a:ext cx="9576048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0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C000"/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Spoj čarou správný název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491880" y="1504312"/>
            <a:ext cx="3384376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láska</a:t>
            </a:r>
          </a:p>
          <a:p>
            <a:r>
              <a:rPr lang="cs-CZ" sz="4000" dirty="0" smtClean="0"/>
              <a:t>hloupost</a:t>
            </a:r>
          </a:p>
          <a:p>
            <a:r>
              <a:rPr lang="cs-CZ" sz="4000" dirty="0" smtClean="0"/>
              <a:t>rychlost</a:t>
            </a:r>
          </a:p>
          <a:p>
            <a:r>
              <a:rPr lang="cs-CZ" sz="4000" dirty="0" smtClean="0"/>
              <a:t>upřímnost</a:t>
            </a:r>
          </a:p>
          <a:p>
            <a:r>
              <a:rPr lang="cs-CZ" sz="4000" dirty="0" smtClean="0"/>
              <a:t>nenávist</a:t>
            </a:r>
          </a:p>
          <a:p>
            <a:r>
              <a:rPr lang="cs-CZ" sz="4000" dirty="0" smtClean="0"/>
              <a:t>moudrost</a:t>
            </a:r>
          </a:p>
          <a:p>
            <a:r>
              <a:rPr lang="cs-CZ" sz="4000" dirty="0" smtClean="0"/>
              <a:t>kamarádství</a:t>
            </a:r>
          </a:p>
          <a:p>
            <a:r>
              <a:rPr lang="cs-CZ" sz="4000" dirty="0" smtClean="0"/>
              <a:t>přátelství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7504" y="3573016"/>
            <a:ext cx="29523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vlastnosti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876256" y="3569268"/>
            <a:ext cx="1934119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vztahy</a:t>
            </a:r>
            <a:endParaRPr lang="cs-CZ" sz="4800" dirty="0">
              <a:solidFill>
                <a:srgbClr val="FF0000"/>
              </a:solidFill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4716016" y="1844824"/>
            <a:ext cx="3312368" cy="201622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>
            <a:endCxn id="3" idx="3"/>
          </p:cNvCxnSpPr>
          <p:nvPr/>
        </p:nvCxnSpPr>
        <p:spPr>
          <a:xfrm flipV="1">
            <a:off x="5508104" y="4012691"/>
            <a:ext cx="1368152" cy="38757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2483768" y="2636912"/>
            <a:ext cx="1008112" cy="93610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>
            <a:off x="2699792" y="3104964"/>
            <a:ext cx="792088" cy="907727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>
            <a:off x="2699792" y="3861048"/>
            <a:ext cx="792088" cy="34543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2483768" y="4400265"/>
            <a:ext cx="1008112" cy="612911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>
            <a:endCxn id="7" idx="2"/>
          </p:cNvCxnSpPr>
          <p:nvPr/>
        </p:nvCxnSpPr>
        <p:spPr>
          <a:xfrm flipV="1">
            <a:off x="6372200" y="4400265"/>
            <a:ext cx="1471116" cy="1044959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V="1">
            <a:off x="5796136" y="4404013"/>
            <a:ext cx="2448272" cy="1761291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5084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split orient="vert"/>
        <p:sndAc>
          <p:stSnd>
            <p:snd r:embed="rId2" name="bomb.wav"/>
          </p:stSnd>
        </p:sndAc>
      </p:transition>
    </mc:Choice>
    <mc:Fallback xmlns="">
      <p:transition spd="slow">
        <p:split orient="vert"/>
        <p:sndAc>
          <p:stSnd>
            <p:snd r:embed="rId5" name="bomb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-324544" y="488649"/>
            <a:ext cx="9576048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72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C000"/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Hodnocení</a:t>
            </a:r>
          </a:p>
        </p:txBody>
      </p:sp>
      <p:sp>
        <p:nvSpPr>
          <p:cNvPr id="2" name="Obdélník 1"/>
          <p:cNvSpPr/>
          <p:nvPr/>
        </p:nvSpPr>
        <p:spPr>
          <a:xfrm>
            <a:off x="103" y="1688978"/>
            <a:ext cx="724044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8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0000"/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Všechno umím </a:t>
            </a:r>
            <a:r>
              <a:rPr lang="cs-CZ" sz="48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0000"/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výborně.</a:t>
            </a:r>
            <a:endParaRPr lang="cs-CZ" sz="48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0000"/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48271" y="2996952"/>
            <a:ext cx="661296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8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0000"/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Ještě sem tam </a:t>
            </a:r>
            <a:r>
              <a:rPr lang="cs-CZ" sz="48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0000"/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chybuji.</a:t>
            </a:r>
            <a:endParaRPr lang="cs-CZ" sz="48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0000"/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58787" y="4422145"/>
            <a:ext cx="7258527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8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0000"/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Dělám ještě hodně </a:t>
            </a:r>
            <a:r>
              <a:rPr lang="cs-CZ" sz="48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0000"/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chyb.</a:t>
            </a:r>
            <a:endParaRPr lang="cs-CZ" sz="48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0000"/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35363" y="5671204"/>
            <a:ext cx="4543424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8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0000"/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Nedařilo se </a:t>
            </a:r>
            <a:r>
              <a:rPr lang="cs-CZ" sz="48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0000"/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mi.</a:t>
            </a:r>
            <a:endParaRPr lang="cs-CZ" sz="48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0000"/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14365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split orient="vert"/>
        <p:sndAc>
          <p:stSnd>
            <p:snd r:embed="rId2" name="bomb.wav"/>
          </p:stSnd>
        </p:sndAc>
      </p:transition>
    </mc:Choice>
    <mc:Fallback xmlns="">
      <p:transition spd="slow">
        <p:split orient="vert"/>
        <p:sndAc>
          <p:stSnd>
            <p:snd r:embed="rId6" name="bomb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  <p:bldP spid="15" grpId="0"/>
      <p:bldP spid="16" grpId="0"/>
      <p:bldP spid="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Použity volně dostupné kliparty, vlastní texty</a:t>
            </a:r>
            <a:endParaRPr lang="cs-CZ" sz="28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split orient="vert"/>
        <p:sndAc>
          <p:stSnd>
            <p:snd r:embed="rId2" name="bomb.wav"/>
          </p:stSnd>
        </p:sndAc>
      </p:transition>
    </mc:Choice>
    <mc:Fallback xmlns="">
      <p:transition spd="slow">
        <p:split orient="vert"/>
        <p:sndAc>
          <p:stSnd>
            <p:snd r:embed="rId3" name="bomb.wav"/>
          </p:stSnd>
        </p:sndAc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Moonlight">
      <a:dk1>
        <a:srgbClr val="595959"/>
      </a:dk1>
      <a:lt1>
        <a:srgbClr val="FFFFFF"/>
      </a:lt1>
      <a:dk2>
        <a:srgbClr val="2AB7FF"/>
      </a:dk2>
      <a:lt2>
        <a:srgbClr val="DBE5F1"/>
      </a:lt2>
      <a:accent1>
        <a:srgbClr val="20378C"/>
      </a:accent1>
      <a:accent2>
        <a:srgbClr val="A20000"/>
      </a:accent2>
      <a:accent3>
        <a:srgbClr val="534088"/>
      </a:accent3>
      <a:accent4>
        <a:srgbClr val="2D9123"/>
      </a:accent4>
      <a:accent5>
        <a:srgbClr val="7E2C80"/>
      </a:accent5>
      <a:accent6>
        <a:srgbClr val="4A4EC5"/>
      </a:accent6>
      <a:hlink>
        <a:srgbClr val="BBECFF"/>
      </a:hlink>
      <a:folHlink>
        <a:srgbClr val="DDDDDD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2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270</TotalTime>
  <Words>242</Words>
  <Application>Microsoft Office PowerPoint</Application>
  <PresentationFormat>Předvádění na obrazovce (4:3)</PresentationFormat>
  <Paragraphs>72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Použity volně dostupné kliparty, vlastní texty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Martin Králík</cp:lastModifiedBy>
  <cp:revision>33</cp:revision>
  <dcterms:created xsi:type="dcterms:W3CDTF">2011-08-23T09:23:43Z</dcterms:created>
  <dcterms:modified xsi:type="dcterms:W3CDTF">2012-04-08T07:21:57Z</dcterms:modified>
</cp:coreProperties>
</file>