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wind.wav"/>
          </p:stSnd>
        </p:sndAc>
      </p:transition>
    </mc:Choice>
    <mc:Fallback xmlns="">
      <p:transition spd="slow">
        <p:split orient="vert"/>
        <p:sndAc>
          <p:stSnd>
            <p:snd r:embed="rId3" name="wind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wind.wav"/>
          </p:stSnd>
        </p:sndAc>
      </p:transition>
    </mc:Choice>
    <mc:Fallback xmlns="">
      <p:transition spd="slow">
        <p:split orient="vert"/>
        <p:sndAc>
          <p:stSnd>
            <p:snd r:embed="rId3" name="wind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wind.wav"/>
          </p:stSnd>
        </p:sndAc>
      </p:transition>
    </mc:Choice>
    <mc:Fallback xmlns="">
      <p:transition spd="slow">
        <p:split orient="vert"/>
        <p:sndAc>
          <p:stSnd>
            <p:snd r:embed="rId3" name="wind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wind.wav"/>
          </p:stSnd>
        </p:sndAc>
      </p:transition>
    </mc:Choice>
    <mc:Fallback xmlns="">
      <p:transition spd="slow">
        <p:split orient="vert"/>
        <p:sndAc>
          <p:stSnd>
            <p:snd r:embed="rId3" name="wind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wind.wav"/>
          </p:stSnd>
        </p:sndAc>
      </p:transition>
    </mc:Choice>
    <mc:Fallback xmlns="">
      <p:transition spd="slow">
        <p:split orient="vert"/>
        <p:sndAc>
          <p:stSnd>
            <p:snd r:embed="rId3" name="wind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wind.wav"/>
          </p:stSnd>
        </p:sndAc>
      </p:transition>
    </mc:Choice>
    <mc:Fallback xmlns="">
      <p:transition spd="slow">
        <p:split orient="vert"/>
        <p:sndAc>
          <p:stSnd>
            <p:snd r:embed="rId3" name="wind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wind.wav"/>
          </p:stSnd>
        </p:sndAc>
      </p:transition>
    </mc:Choice>
    <mc:Fallback xmlns="">
      <p:transition spd="slow">
        <p:split orient="vert"/>
        <p:sndAc>
          <p:stSnd>
            <p:snd r:embed="rId3" name="wind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wind.wav"/>
          </p:stSnd>
        </p:sndAc>
      </p:transition>
    </mc:Choice>
    <mc:Fallback xmlns="">
      <p:transition spd="slow">
        <p:split orient="vert"/>
        <p:sndAc>
          <p:stSnd>
            <p:snd r:embed="rId3" name="wind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wind.wav"/>
          </p:stSnd>
        </p:sndAc>
      </p:transition>
    </mc:Choice>
    <mc:Fallback xmlns="">
      <p:transition spd="slow">
        <p:split orient="vert"/>
        <p:sndAc>
          <p:stSnd>
            <p:snd r:embed="rId3" name="wind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wind.wav"/>
          </p:stSnd>
        </p:sndAc>
      </p:transition>
    </mc:Choice>
    <mc:Fallback xmlns="">
      <p:transition spd="slow">
        <p:split orient="vert"/>
        <p:sndAc>
          <p:stSnd>
            <p:snd r:embed="rId3" name="wind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wind.wav"/>
          </p:stSnd>
        </p:sndAc>
      </p:transition>
    </mc:Choice>
    <mc:Fallback xmlns="">
      <p:transition spd="slow">
        <p:split orient="vert"/>
        <p:sndAc>
          <p:stSnd>
            <p:snd r:embed="rId3" name="wind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48AE8D2-A998-44CE-BBEC-B8A6C76D50D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3079332-25CA-4584-BF02-90E5AB01B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3" name="wind.wav"/>
          </p:stSnd>
        </p:sndAc>
      </p:transition>
    </mc:Choice>
    <mc:Fallback xmlns="">
      <p:transition spd="slow">
        <p:split orient="vert"/>
        <p:sndAc>
          <p:stSnd>
            <p:snd r:embed="rId14" name="wind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0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audio" Target="../media/audio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83411" y="2211876"/>
            <a:ext cx="782111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dirty="0" smtClean="0"/>
              <a:t>  </a:t>
            </a:r>
            <a:r>
              <a:rPr lang="cs-CZ" sz="2600" dirty="0" smtClean="0"/>
              <a:t>VY_32_INOVACE_01_Podstatná jména pády</a:t>
            </a:r>
            <a:endParaRPr lang="cs-CZ" sz="2600" dirty="0"/>
          </a:p>
        </p:txBody>
      </p:sp>
      <p:sp>
        <p:nvSpPr>
          <p:cNvPr id="6" name="Obdélník 5"/>
          <p:cNvSpPr/>
          <p:nvPr/>
        </p:nvSpPr>
        <p:spPr>
          <a:xfrm>
            <a:off x="2699792" y="2852936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OP </a:t>
            </a:r>
            <a:r>
              <a:rPr lang="cs-CZ" sz="2000" dirty="0"/>
              <a:t>VK  Peníze školám </a:t>
            </a:r>
          </a:p>
          <a:p>
            <a:r>
              <a:rPr lang="cs-CZ" sz="2000" dirty="0" smtClean="0"/>
              <a:t>Registrační </a:t>
            </a:r>
            <a:r>
              <a:rPr lang="cs-CZ" sz="2000" dirty="0"/>
              <a:t>číslo </a:t>
            </a:r>
            <a:r>
              <a:rPr lang="cs-CZ" sz="2000" dirty="0" smtClean="0"/>
              <a:t>projektu:       </a:t>
            </a:r>
            <a:r>
              <a:rPr lang="cs-CZ" sz="2000" dirty="0" smtClean="0"/>
              <a:t>CZ.1.07/1.4.00/21.0385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115616" y="4254187"/>
            <a:ext cx="6912768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ZŠ </a:t>
            </a:r>
            <a:r>
              <a:rPr lang="cs-CZ" sz="2000" dirty="0"/>
              <a:t>Hladké </a:t>
            </a:r>
            <a:r>
              <a:rPr lang="cs-CZ" sz="2000" dirty="0" err="1" smtClean="0"/>
              <a:t>Životice</a:t>
            </a:r>
            <a:r>
              <a:rPr lang="cs-CZ" sz="2000" dirty="0" smtClean="0"/>
              <a:t> okres </a:t>
            </a:r>
            <a:r>
              <a:rPr lang="cs-CZ" sz="2000" smtClean="0"/>
              <a:t>Nový Jičín, </a:t>
            </a:r>
            <a:r>
              <a:rPr lang="cs-CZ" sz="2000" dirty="0"/>
              <a:t>příspěvková organizace</a:t>
            </a:r>
          </a:p>
          <a:p>
            <a:r>
              <a:rPr lang="cs-CZ" sz="2000" dirty="0" smtClean="0"/>
              <a:t>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</a:t>
            </a:r>
            <a:endParaRPr lang="cs-CZ" sz="2000" dirty="0"/>
          </a:p>
          <a:p>
            <a:r>
              <a:rPr lang="cs-CZ" sz="2400" dirty="0" smtClean="0"/>
              <a:t>   </a:t>
            </a:r>
            <a:endParaRPr lang="cs-CZ" sz="2400" dirty="0"/>
          </a:p>
          <a:p>
            <a:r>
              <a:rPr lang="cs-CZ" dirty="0"/>
              <a:t>                   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547664" y="5085184"/>
            <a:ext cx="48965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    Doporučeno </a:t>
            </a:r>
            <a:r>
              <a:rPr lang="cs-CZ" sz="2000" dirty="0"/>
              <a:t>pro </a:t>
            </a:r>
            <a:r>
              <a:rPr lang="cs-CZ" sz="2000" dirty="0" smtClean="0"/>
              <a:t>3. - </a:t>
            </a:r>
            <a:r>
              <a:rPr lang="cs-CZ" sz="2000" dirty="0"/>
              <a:t>5. ročník </a:t>
            </a:r>
            <a:r>
              <a:rPr lang="cs-CZ" sz="2000" dirty="0" smtClean="0"/>
              <a:t>ZŠ</a:t>
            </a:r>
            <a:endParaRPr lang="cs-CZ" sz="2000" dirty="0"/>
          </a:p>
          <a:p>
            <a:r>
              <a:rPr lang="cs-CZ" sz="2000" dirty="0"/>
              <a:t>             </a:t>
            </a:r>
            <a:r>
              <a:rPr lang="cs-CZ" sz="2000" dirty="0" smtClean="0"/>
              <a:t> </a:t>
            </a:r>
            <a:r>
              <a:rPr lang="cs-CZ" sz="2000" dirty="0" smtClean="0"/>
              <a:t>Předmět: </a:t>
            </a:r>
            <a:r>
              <a:rPr lang="cs-CZ" sz="2000" dirty="0"/>
              <a:t>Český jazyk</a:t>
            </a:r>
          </a:p>
          <a:p>
            <a:r>
              <a:rPr lang="cs-CZ" sz="2000" dirty="0"/>
              <a:t>          </a:t>
            </a:r>
            <a:r>
              <a:rPr lang="cs-CZ" sz="2000" dirty="0" smtClean="0"/>
              <a:t> </a:t>
            </a:r>
            <a:r>
              <a:rPr lang="cs-CZ" sz="2000" dirty="0" smtClean="0"/>
              <a:t>Autor: </a:t>
            </a:r>
            <a:r>
              <a:rPr lang="cs-CZ" sz="2000" dirty="0"/>
              <a:t>Mgr. Šárka </a:t>
            </a:r>
            <a:r>
              <a:rPr lang="cs-CZ" sz="2000" dirty="0" err="1"/>
              <a:t>Hoňková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7156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wind.wav"/>
          </p:stSnd>
        </p:sndAc>
      </p:transition>
    </mc:Choice>
    <mc:Fallback xmlns="">
      <p:transition spd="slow">
        <p:split orient="vert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3527" y="487119"/>
            <a:ext cx="772839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Pádové otázky</a:t>
            </a:r>
            <a:endParaRPr lang="cs-CZ" sz="7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2396" y="2360467"/>
            <a:ext cx="659390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.pád       Koho,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čeho?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5067613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6.pád (o) Kom, (o)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čem? 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9535" y="3723818"/>
            <a:ext cx="53832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.pád       Koho,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co?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9235" y="3026175"/>
            <a:ext cx="63738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.pád       Komu,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čemu?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2396" y="4375170"/>
            <a:ext cx="83551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.pád       Oslovujeme,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voláme.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6185" y="5731626"/>
            <a:ext cx="66399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7.pád (s) Kým, (s)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čím?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2396" y="1714136"/>
            <a:ext cx="72419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.pád     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Kdo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co?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5765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wind.wav"/>
          </p:stSnd>
        </p:sndAc>
      </p:transition>
    </mc:Choice>
    <mc:Fallback xmlns="">
      <p:transition spd="slow">
        <p:split orient="vert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260648"/>
            <a:ext cx="85689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6000" b="1" dirty="0" smtClean="0">
                <a:ln w="18000">
                  <a:solidFill>
                    <a:srgbClr val="AE236A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Napiš číslo </a:t>
            </a:r>
          </a:p>
          <a:p>
            <a:pPr lvl="0" algn="ctr"/>
            <a:r>
              <a:rPr lang="cs-CZ" sz="6000" b="1" dirty="0" smtClean="0">
                <a:ln w="18000">
                  <a:solidFill>
                    <a:srgbClr val="AE236A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 pádové otázce</a:t>
            </a:r>
            <a:endParaRPr lang="cs-CZ" sz="6000" b="1" dirty="0">
              <a:ln w="18000">
                <a:solidFill>
                  <a:srgbClr val="AE236A">
                    <a:satMod val="140000"/>
                  </a:srgb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13745" y="2636912"/>
            <a:ext cx="261642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4062E3">
                    <a:lumMod val="75000"/>
                  </a:srgbClr>
                </a:solidFill>
              </a:rPr>
              <a:t>Kým, čím</a:t>
            </a:r>
            <a:endParaRPr lang="cs-CZ" sz="40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41906" y="2636912"/>
            <a:ext cx="3422860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4062E3">
                    <a:lumMod val="75000"/>
                  </a:srgbClr>
                </a:solidFill>
              </a:rPr>
              <a:t>Komu, čemu</a:t>
            </a:r>
          </a:p>
          <a:p>
            <a:pPr lvl="0"/>
            <a:endParaRPr lang="cs-CZ" sz="40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01039" y="3710935"/>
            <a:ext cx="277204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4062E3">
                    <a:lumMod val="75000"/>
                  </a:srgbClr>
                </a:solidFill>
              </a:rPr>
              <a:t>Kom, čem</a:t>
            </a:r>
            <a:endParaRPr lang="cs-CZ" sz="40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29806" y="5799167"/>
            <a:ext cx="545027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4062E3">
                    <a:lumMod val="75000"/>
                  </a:srgbClr>
                </a:solidFill>
              </a:rPr>
              <a:t>Oslovujeme, voláme</a:t>
            </a:r>
            <a:endParaRPr lang="cs-CZ" sz="40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25469" y="4797152"/>
            <a:ext cx="240867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4062E3">
                    <a:lumMod val="75000"/>
                  </a:srgbClr>
                </a:solidFill>
              </a:rPr>
              <a:t>Koho, co</a:t>
            </a:r>
            <a:endParaRPr lang="cs-CZ" sz="40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48064" y="4795724"/>
            <a:ext cx="304025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4062E3">
                    <a:lumMod val="75000"/>
                  </a:srgbClr>
                </a:solidFill>
              </a:rPr>
              <a:t>Koho, čeho</a:t>
            </a:r>
            <a:endParaRPr lang="cs-CZ" sz="40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148064" y="3704245"/>
            <a:ext cx="21087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4062E3">
                    <a:lumMod val="75000"/>
                  </a:srgbClr>
                </a:solidFill>
              </a:rPr>
              <a:t>Kdo, co</a:t>
            </a:r>
            <a:endParaRPr lang="cs-CZ" sz="40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2187059" y="2199640"/>
            <a:ext cx="1047083" cy="437272"/>
          </a:xfrm>
          <a:prstGeom prst="wedgeRoundRectCallou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3707860" y="5361895"/>
            <a:ext cx="1047083" cy="437272"/>
          </a:xfrm>
          <a:prstGeom prst="wedgeRoundRectCallou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ový popisek 21"/>
          <p:cNvSpPr/>
          <p:nvPr/>
        </p:nvSpPr>
        <p:spPr>
          <a:xfrm>
            <a:off x="6537066" y="4418821"/>
            <a:ext cx="1047083" cy="437272"/>
          </a:xfrm>
          <a:prstGeom prst="wedgeRoundRectCallou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ový popisek 22"/>
          <p:cNvSpPr/>
          <p:nvPr/>
        </p:nvSpPr>
        <p:spPr>
          <a:xfrm>
            <a:off x="2005246" y="4438899"/>
            <a:ext cx="1047083" cy="437272"/>
          </a:xfrm>
          <a:prstGeom prst="wedgeRoundRectCallou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ový popisek 23"/>
          <p:cNvSpPr/>
          <p:nvPr/>
        </p:nvSpPr>
        <p:spPr>
          <a:xfrm>
            <a:off x="6432998" y="3345940"/>
            <a:ext cx="1047083" cy="437272"/>
          </a:xfrm>
          <a:prstGeom prst="wedgeRoundRectCallou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ový popisek 24"/>
          <p:cNvSpPr/>
          <p:nvPr/>
        </p:nvSpPr>
        <p:spPr>
          <a:xfrm>
            <a:off x="1815917" y="3344798"/>
            <a:ext cx="1047083" cy="437272"/>
          </a:xfrm>
          <a:prstGeom prst="wedgeRoundRectCallou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ový popisek 25"/>
          <p:cNvSpPr/>
          <p:nvPr/>
        </p:nvSpPr>
        <p:spPr>
          <a:xfrm>
            <a:off x="5998414" y="2219568"/>
            <a:ext cx="1047083" cy="437272"/>
          </a:xfrm>
          <a:prstGeom prst="wedgeRoundRectCallou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3412017" y="2145816"/>
            <a:ext cx="5916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182563" y="2145816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7.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115351" y="3271046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6.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118412" y="4345069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4.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647171" y="3302300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1.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687558" y="4271318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FF0000"/>
                </a:solidFill>
              </a:rPr>
              <a:t>2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850546" y="5288143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5.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51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wind.wav"/>
          </p:stSnd>
        </p:sndAc>
      </p:transition>
    </mc:Choice>
    <mc:Fallback xmlns="">
      <p:transition spd="slow">
        <p:split orient="vert"/>
        <p:sndAc>
          <p:stSnd>
            <p:snd r:embed="rId5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  <p:bldP spid="15" grpId="0"/>
      <p:bldP spid="17" grpId="0"/>
      <p:bldP spid="19" grpId="0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31" grpId="0"/>
      <p:bldP spid="33" grpId="0"/>
      <p:bldP spid="35" grpId="0"/>
      <p:bldP spid="37" grpId="0"/>
      <p:bldP spid="39" grpId="0"/>
      <p:bldP spid="40" grpId="0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3728" y="332656"/>
            <a:ext cx="507863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7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Urči pády</a:t>
            </a:r>
            <a:endParaRPr lang="cs-CZ" sz="7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1628800"/>
            <a:ext cx="4123493" cy="501675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</a:t>
            </a:r>
            <a:r>
              <a:rPr lang="cs-CZ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domu</a:t>
            </a:r>
          </a:p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okno</a:t>
            </a:r>
          </a:p>
          <a:p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</a:t>
            </a:r>
            <a:r>
              <a:rPr lang="cs-CZ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stolem</a:t>
            </a:r>
          </a:p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Petře!</a:t>
            </a:r>
          </a:p>
          <a:p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š</a:t>
            </a:r>
            <a:r>
              <a:rPr lang="cs-CZ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kolách</a:t>
            </a:r>
          </a:p>
          <a:p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</a:t>
            </a:r>
            <a:r>
              <a:rPr lang="cs-CZ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větinou</a:t>
            </a:r>
          </a:p>
          <a:p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tromů</a:t>
            </a:r>
          </a:p>
          <a:p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</a:t>
            </a:r>
            <a:r>
              <a:rPr lang="cs-CZ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amarád</a:t>
            </a:r>
          </a:p>
          <a:p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</a:t>
            </a: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ěstu</a:t>
            </a:r>
          </a:p>
          <a:p>
            <a:r>
              <a:rPr lang="cs-CZ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žab</a:t>
            </a:r>
            <a:endParaRPr lang="cs-CZ" sz="32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243688" y="3573016"/>
            <a:ext cx="165618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43688" y="4096236"/>
            <a:ext cx="165618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223701" y="4551171"/>
            <a:ext cx="165618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292352" y="5013176"/>
            <a:ext cx="165618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292352" y="5517232"/>
            <a:ext cx="165618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292352" y="6021288"/>
            <a:ext cx="165618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292352" y="6525344"/>
            <a:ext cx="165618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223701" y="2080278"/>
            <a:ext cx="165618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243688" y="2564904"/>
            <a:ext cx="165618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243688" y="3068960"/>
            <a:ext cx="165618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028306" y="1645809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. p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22413" y="2618551"/>
            <a:ext cx="10195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7</a:t>
            </a:r>
            <a:r>
              <a:rPr lang="cs-CZ" sz="2800" dirty="0" smtClean="0">
                <a:solidFill>
                  <a:srgbClr val="FF0000"/>
                </a:solidFill>
              </a:rPr>
              <a:t>. p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031826" y="2093745"/>
            <a:ext cx="10195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4</a:t>
            </a:r>
            <a:r>
              <a:rPr lang="cs-CZ" sz="2800" dirty="0" smtClean="0">
                <a:solidFill>
                  <a:srgbClr val="FF0000"/>
                </a:solidFill>
              </a:rPr>
              <a:t>. p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31826" y="3084523"/>
            <a:ext cx="10195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5</a:t>
            </a:r>
            <a:r>
              <a:rPr lang="cs-CZ" sz="2800" dirty="0" smtClean="0">
                <a:solidFill>
                  <a:srgbClr val="FF0000"/>
                </a:solidFill>
              </a:rPr>
              <a:t>. p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022412" y="3573016"/>
            <a:ext cx="10195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6</a:t>
            </a:r>
            <a:r>
              <a:rPr lang="cs-CZ" sz="2800" dirty="0" smtClean="0">
                <a:solidFill>
                  <a:srgbClr val="FF0000"/>
                </a:solidFill>
              </a:rPr>
              <a:t>. p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97670" y="4994012"/>
            <a:ext cx="10195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1</a:t>
            </a:r>
            <a:r>
              <a:rPr lang="cs-CZ" sz="2800" dirty="0" smtClean="0">
                <a:solidFill>
                  <a:srgbClr val="FF0000"/>
                </a:solidFill>
              </a:rPr>
              <a:t>. p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57861" y="4096236"/>
            <a:ext cx="10195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7</a:t>
            </a:r>
            <a:r>
              <a:rPr lang="cs-CZ" sz="2800" dirty="0" smtClean="0">
                <a:solidFill>
                  <a:srgbClr val="FF0000"/>
                </a:solidFill>
              </a:rPr>
              <a:t>. p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97670" y="5498068"/>
            <a:ext cx="10195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3</a:t>
            </a:r>
            <a:r>
              <a:rPr lang="cs-CZ" sz="2800" dirty="0" smtClean="0">
                <a:solidFill>
                  <a:srgbClr val="FF0000"/>
                </a:solidFill>
              </a:rPr>
              <a:t>. p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097670" y="6021288"/>
            <a:ext cx="10195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. p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074231" y="4514097"/>
            <a:ext cx="10195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. p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31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wind.wav"/>
          </p:stSnd>
        </p:sndAc>
      </p:transition>
    </mc:Choice>
    <mc:Fallback xmlns="">
      <p:transition spd="slow">
        <p:split orient="vert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79657" y="260648"/>
            <a:ext cx="8174033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Spoj slova s danými 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pády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66660" y="4061686"/>
            <a:ext cx="16530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pád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323528" y="1722586"/>
            <a:ext cx="16530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1. pád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627784" y="2892136"/>
            <a:ext cx="16530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pád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3784156" y="3476911"/>
            <a:ext cx="16530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pád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7135644" y="5231236"/>
            <a:ext cx="16530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7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pád</a:t>
            </a:r>
            <a:endParaRPr lang="cs-CZ" sz="3200" dirty="0"/>
          </a:p>
        </p:txBody>
      </p:sp>
      <p:sp>
        <p:nvSpPr>
          <p:cNvPr id="19" name="Obdélník 18"/>
          <p:cNvSpPr/>
          <p:nvPr/>
        </p:nvSpPr>
        <p:spPr>
          <a:xfrm>
            <a:off x="6012160" y="4646461"/>
            <a:ext cx="16530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pád</a:t>
            </a:r>
            <a:endParaRPr lang="cs-CZ" sz="3200" dirty="0"/>
          </a:p>
        </p:txBody>
      </p:sp>
      <p:sp>
        <p:nvSpPr>
          <p:cNvPr id="21" name="Obdélník 20"/>
          <p:cNvSpPr/>
          <p:nvPr/>
        </p:nvSpPr>
        <p:spPr>
          <a:xfrm>
            <a:off x="1475656" y="2307361"/>
            <a:ext cx="16530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rgbClr val="AE236A">
                        <a:satMod val="155000"/>
                      </a:srgbClr>
                    </a:gs>
                    <a:gs pos="100000">
                      <a:srgbClr val="AE236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pád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58773" y="3933056"/>
            <a:ext cx="15680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míčům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1195" y="4687194"/>
            <a:ext cx="11657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4062E3">
                    <a:lumMod val="75000"/>
                  </a:srgbClr>
                </a:solidFill>
              </a:rPr>
              <a:t>ženu</a:t>
            </a:r>
            <a:endParaRPr lang="cs-CZ" sz="32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748849" y="2190673"/>
            <a:ext cx="16979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4062E3">
                    <a:lumMod val="75000"/>
                  </a:srgbClr>
                </a:solidFill>
              </a:rPr>
              <a:t>květina</a:t>
            </a:r>
            <a:endParaRPr lang="cs-CZ" sz="32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476131" y="5264885"/>
            <a:ext cx="14462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4062E3">
                    <a:lumMod val="75000"/>
                  </a:srgbClr>
                </a:solidFill>
              </a:rPr>
              <a:t>žácích</a:t>
            </a:r>
            <a:endParaRPr lang="cs-CZ" sz="32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787685" y="3476910"/>
            <a:ext cx="12666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4062E3">
                    <a:lumMod val="75000"/>
                  </a:srgbClr>
                </a:solidFill>
              </a:rPr>
              <a:t>Míšo!</a:t>
            </a:r>
            <a:endParaRPr lang="cs-CZ" sz="32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714181" y="2891169"/>
            <a:ext cx="249510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srgbClr val="4062E3">
                    <a:lumMod val="75000"/>
                  </a:srgbClr>
                </a:solidFill>
              </a:rPr>
              <a:t>z</a:t>
            </a:r>
            <a:r>
              <a:rPr lang="cs-CZ" sz="3200" dirty="0" smtClean="0">
                <a:solidFill>
                  <a:srgbClr val="4062E3">
                    <a:lumMod val="75000"/>
                  </a:srgbClr>
                </a:solidFill>
              </a:rPr>
              <a:t>a vodou</a:t>
            </a:r>
            <a:endParaRPr lang="cs-CZ" sz="32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273525" y="6021288"/>
            <a:ext cx="13596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botou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03651" y="3068960"/>
            <a:ext cx="89960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4062E3">
                    <a:lumMod val="75000"/>
                  </a:srgbClr>
                </a:solidFill>
              </a:rPr>
              <a:t>pes</a:t>
            </a:r>
            <a:endParaRPr lang="cs-CZ" sz="32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943796" y="3863807"/>
            <a:ext cx="16521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4062E3">
                    <a:lumMod val="75000"/>
                  </a:srgbClr>
                </a:solidFill>
              </a:rPr>
              <a:t>o</a:t>
            </a:r>
            <a:r>
              <a:rPr lang="cs-CZ" sz="3200" dirty="0" smtClean="0">
                <a:solidFill>
                  <a:srgbClr val="4062E3">
                    <a:lumMod val="75000"/>
                  </a:srgbClr>
                </a:solidFill>
              </a:rPr>
              <a:t> knize</a:t>
            </a:r>
            <a:endParaRPr lang="cs-CZ" sz="32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03650" y="4661119"/>
            <a:ext cx="14061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4062E3">
                    <a:lumMod val="75000"/>
                  </a:srgbClr>
                </a:solidFill>
              </a:rPr>
              <a:t>u</a:t>
            </a:r>
            <a:r>
              <a:rPr lang="cs-CZ" sz="3200" dirty="0" smtClean="0">
                <a:solidFill>
                  <a:srgbClr val="4062E3">
                    <a:lumMod val="75000"/>
                  </a:srgbClr>
                </a:solidFill>
              </a:rPr>
              <a:t> lesa</a:t>
            </a:r>
            <a:endParaRPr lang="cs-CZ" sz="3200" dirty="0">
              <a:solidFill>
                <a:srgbClr val="4062E3">
                  <a:lumMod val="75000"/>
                </a:srgb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334548" y="5575481"/>
            <a:ext cx="11224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4062E3">
                    <a:lumMod val="75000"/>
                  </a:srgbClr>
                </a:solidFill>
              </a:rPr>
              <a:t>děti!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5153179" y="2776572"/>
            <a:ext cx="12602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4062E3">
                    <a:lumMod val="75000"/>
                  </a:srgbClr>
                </a:solidFill>
              </a:rPr>
              <a:t>lásku</a:t>
            </a:r>
            <a:endParaRPr lang="cs-CZ" sz="3200" dirty="0">
              <a:solidFill>
                <a:srgbClr val="4062E3">
                  <a:lumMod val="75000"/>
                </a:srgbClr>
              </a:solidFill>
            </a:endParaRPr>
          </a:p>
        </p:txBody>
      </p:sp>
      <p:cxnSp>
        <p:nvCxnSpPr>
          <p:cNvPr id="45" name="Přímá spojnice 44"/>
          <p:cNvCxnSpPr/>
          <p:nvPr/>
        </p:nvCxnSpPr>
        <p:spPr>
          <a:xfrm>
            <a:off x="1829068" y="2014974"/>
            <a:ext cx="1955088" cy="40974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stCxn id="22" idx="0"/>
          </p:cNvCxnSpPr>
          <p:nvPr/>
        </p:nvCxnSpPr>
        <p:spPr>
          <a:xfrm flipV="1">
            <a:off x="2642802" y="3475944"/>
            <a:ext cx="737752" cy="457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1603256" y="2864088"/>
            <a:ext cx="144319" cy="193306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stCxn id="41" idx="3"/>
          </p:cNvCxnSpPr>
          <p:nvPr/>
        </p:nvCxnSpPr>
        <p:spPr>
          <a:xfrm flipV="1">
            <a:off x="3456971" y="4646461"/>
            <a:ext cx="1696208" cy="12214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3564047" y="4061687"/>
            <a:ext cx="677309" cy="73546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5289696" y="5158377"/>
            <a:ext cx="906748" cy="1826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6764930" y="5816011"/>
            <a:ext cx="926795" cy="34424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7802936" y="3478702"/>
            <a:ext cx="297456" cy="186229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5787685" y="3933056"/>
            <a:ext cx="584515" cy="22314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V="1">
            <a:off x="7135644" y="4429419"/>
            <a:ext cx="728123" cy="36773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V="1">
            <a:off x="940671" y="2424716"/>
            <a:ext cx="0" cy="75884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V="1">
            <a:off x="4597799" y="3273831"/>
            <a:ext cx="977544" cy="37990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1303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wind.wav"/>
          </p:stSnd>
        </p:sndAc>
      </p:transition>
    </mc:Choice>
    <mc:Fallback xmlns="">
      <p:transition spd="slow">
        <p:split orient="vert"/>
        <p:sndAc>
          <p:stSnd>
            <p:snd r:embed="rId5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000"/>
                            </p:stCondLst>
                            <p:childTnLst>
                              <p:par>
                                <p:cTn id="6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0"/>
                            </p:stCondLst>
                            <p:childTnLst>
                              <p:par>
                                <p:cTn id="7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000"/>
                            </p:stCondLst>
                            <p:childTnLst>
                              <p:par>
                                <p:cTn id="8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7000"/>
                            </p:stCondLst>
                            <p:childTnLst>
                              <p:par>
                                <p:cTn id="9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8000"/>
                            </p:stCondLst>
                            <p:childTnLst>
                              <p:par>
                                <p:cTn id="9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9000"/>
                            </p:stCondLst>
                            <p:childTnLst>
                              <p:par>
                                <p:cTn id="10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1000"/>
                            </p:stCondLst>
                            <p:childTnLst>
                              <p:par>
                                <p:cTn id="1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1" grpId="0"/>
      <p:bldP spid="13" grpId="0"/>
      <p:bldP spid="15" grpId="0"/>
      <p:bldP spid="17" grpId="0"/>
      <p:bldP spid="19" grpId="0"/>
      <p:bldP spid="21" grpId="0"/>
      <p:bldP spid="22" grpId="0"/>
      <p:bldP spid="24" grpId="0"/>
      <p:bldP spid="26" grpId="0"/>
      <p:bldP spid="28" grpId="0"/>
      <p:bldP spid="30" grpId="0"/>
      <p:bldP spid="32" grpId="0"/>
      <p:bldP spid="33" grpId="0"/>
      <p:bldP spid="35" grpId="0"/>
      <p:bldP spid="37" grpId="0"/>
      <p:bldP spid="39" grpId="0"/>
      <p:bldP spid="41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547664" y="332656"/>
            <a:ext cx="63904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7200" b="1" dirty="0" smtClean="0">
                <a:ln w="18000">
                  <a:solidFill>
                    <a:srgbClr val="AE236A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Hodnocení</a:t>
            </a:r>
            <a:endParaRPr lang="cs-CZ" sz="7200" b="1" dirty="0">
              <a:ln w="18000">
                <a:solidFill>
                  <a:srgbClr val="AE236A">
                    <a:satMod val="140000"/>
                  </a:srgb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7864" y="1543123"/>
            <a:ext cx="882863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b="1" dirty="0" smtClean="0">
                <a:ln w="18000">
                  <a:solidFill>
                    <a:srgbClr val="AE236A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Úkoly jsem zvládl(a)</a:t>
            </a:r>
          </a:p>
          <a:p>
            <a:pPr lvl="0" algn="ctr"/>
            <a:r>
              <a:rPr lang="cs-CZ" sz="4000" b="1" dirty="0">
                <a:ln w="18000">
                  <a:solidFill>
                    <a:srgbClr val="AE236A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</a:t>
            </a:r>
            <a:r>
              <a:rPr lang="cs-CZ" sz="4000" b="1" dirty="0" smtClean="0">
                <a:ln w="18000">
                  <a:solidFill>
                    <a:srgbClr val="AE236A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a: </a:t>
            </a:r>
            <a:endParaRPr lang="cs-CZ" sz="4000" b="1" dirty="0">
              <a:ln w="18000">
                <a:solidFill>
                  <a:srgbClr val="AE236A">
                    <a:satMod val="140000"/>
                  </a:srgb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-1321854" y="2604644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4800" b="1" dirty="0">
                <a:ln w="18000">
                  <a:solidFill>
                    <a:srgbClr val="AE236A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</a:p>
        </p:txBody>
      </p:sp>
      <p:sp>
        <p:nvSpPr>
          <p:cNvPr id="9" name="Obdélník 8"/>
          <p:cNvSpPr/>
          <p:nvPr/>
        </p:nvSpPr>
        <p:spPr>
          <a:xfrm>
            <a:off x="-1476672" y="5524783"/>
            <a:ext cx="108732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18000">
                  <a:solidFill>
                    <a:srgbClr val="AE236A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Ještě se musím učit</a:t>
            </a:r>
            <a:endParaRPr lang="cs-CZ" sz="4800" b="1" dirty="0">
              <a:ln w="18000">
                <a:solidFill>
                  <a:srgbClr val="AE236A">
                    <a:satMod val="140000"/>
                  </a:srgb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1321854" y="3573016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4800" b="1" dirty="0" smtClean="0">
                <a:ln w="18000">
                  <a:solidFill>
                    <a:srgbClr val="AE236A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  <a:endParaRPr lang="cs-CZ" sz="4800" b="1" dirty="0">
              <a:ln w="18000">
                <a:solidFill>
                  <a:srgbClr val="AE236A">
                    <a:satMod val="140000"/>
                  </a:srgb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-1309348" y="4509118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4800" b="1" dirty="0" smtClean="0">
                <a:ln w="18000">
                  <a:solidFill>
                    <a:srgbClr val="AE236A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</a:t>
            </a:r>
            <a:endParaRPr lang="cs-CZ" sz="4800" b="1" dirty="0">
              <a:ln w="18000">
                <a:solidFill>
                  <a:srgbClr val="AE236A">
                    <a:satMod val="140000"/>
                  </a:srgb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38413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wind.wav"/>
          </p:stSnd>
        </p:sndAc>
      </p:transition>
    </mc:Choice>
    <mc:Fallback xmlns="">
      <p:transition spd="slow">
        <p:split orient="vert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astní 5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FC000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184</TotalTime>
  <Words>252</Words>
  <Application>Microsoft Office PowerPoint</Application>
  <PresentationFormat>Předvádění na obrazovce (4:3)</PresentationFormat>
  <Paragraphs>84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25</cp:revision>
  <dcterms:created xsi:type="dcterms:W3CDTF">2011-08-28T13:41:13Z</dcterms:created>
  <dcterms:modified xsi:type="dcterms:W3CDTF">2012-04-08T08:17:59Z</dcterms:modified>
</cp:coreProperties>
</file>