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64" autoAdjust="0"/>
    <p:restoredTop sz="94660"/>
  </p:normalViewPr>
  <p:slideViewPr>
    <p:cSldViewPr>
      <p:cViewPr varScale="1">
        <p:scale>
          <a:sx n="103" d="100"/>
          <a:sy n="103" d="100"/>
        </p:scale>
        <p:origin x="-1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A36A7C8-2297-491E-8227-E8D0381A2860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445D09C-420E-47BF-BB00-4206B382D5D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1844824"/>
            <a:ext cx="8305800" cy="1981200"/>
          </a:xfrm>
        </p:spPr>
        <p:txBody>
          <a:bodyPr>
            <a:normAutofit fontScale="90000"/>
          </a:bodyPr>
          <a:lstStyle/>
          <a:p>
            <a:pPr marL="0" indent="0" algn="ctr"/>
            <a:r>
              <a:rPr lang="cs-CZ" sz="1600" dirty="0" smtClean="0">
                <a:solidFill>
                  <a:srgbClr val="C00000"/>
                </a:solidFill>
              </a:rPr>
              <a:t/>
            </a:r>
            <a:br>
              <a:rPr lang="cs-CZ" sz="1600" dirty="0" smtClean="0">
                <a:solidFill>
                  <a:srgbClr val="C00000"/>
                </a:solidFill>
              </a:rPr>
            </a:br>
            <a:r>
              <a:rPr lang="cs-CZ" sz="1600" dirty="0">
                <a:solidFill>
                  <a:srgbClr val="C00000"/>
                </a:solidFill>
              </a:rPr>
              <a:t/>
            </a:r>
            <a:br>
              <a:rPr lang="cs-CZ" sz="1600" dirty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/>
            </a:r>
            <a:br>
              <a:rPr lang="cs-CZ" sz="1600" dirty="0" smtClean="0">
                <a:solidFill>
                  <a:srgbClr val="C00000"/>
                </a:solidFill>
              </a:rPr>
            </a:br>
            <a:r>
              <a:rPr lang="cs-CZ" sz="1600" dirty="0">
                <a:solidFill>
                  <a:srgbClr val="C00000"/>
                </a:solidFill>
              </a:rPr>
              <a:t/>
            </a:r>
            <a:br>
              <a:rPr lang="cs-CZ" sz="1600" dirty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/>
            </a:r>
            <a:br>
              <a:rPr lang="cs-CZ" sz="1600" dirty="0" smtClean="0">
                <a:solidFill>
                  <a:srgbClr val="C00000"/>
                </a:solidFill>
              </a:rPr>
            </a:br>
            <a:r>
              <a:rPr lang="cs-CZ" sz="1600" dirty="0">
                <a:solidFill>
                  <a:srgbClr val="C00000"/>
                </a:solidFill>
              </a:rPr>
              <a:t/>
            </a:r>
            <a:br>
              <a:rPr lang="cs-CZ" sz="1600" dirty="0">
                <a:solidFill>
                  <a:srgbClr val="C00000"/>
                </a:solidFill>
              </a:rPr>
            </a:br>
            <a:endParaRPr lang="cs-CZ" dirty="0"/>
          </a:p>
        </p:txBody>
      </p:sp>
      <p:pic>
        <p:nvPicPr>
          <p:cNvPr id="4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6672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891059" y="2082164"/>
            <a:ext cx="7344816" cy="2376263"/>
          </a:xfrm>
          <a:prstGeom prst="rect">
            <a:avLst/>
          </a:prstGeom>
          <a:noFill/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endParaRPr lang="cs-CZ" sz="18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algn="ctr">
              <a:buFont typeface="Wingdings 2"/>
              <a:buNone/>
            </a:pP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NÁZEV ŠKOLY:       </a:t>
            </a:r>
            <a:r>
              <a:rPr lang="cs-CZ" sz="1800" dirty="0" smtClean="0">
                <a:solidFill>
                  <a:schemeClr val="bg1"/>
                </a:solidFill>
              </a:rPr>
              <a:t>Základní škola Pardubice-</a:t>
            </a:r>
            <a:r>
              <a:rPr lang="cs-CZ" sz="1800" dirty="0" err="1" smtClean="0">
                <a:solidFill>
                  <a:schemeClr val="bg1"/>
                </a:solidFill>
              </a:rPr>
              <a:t>Spořilov</a:t>
            </a:r>
            <a:r>
              <a:rPr lang="cs-CZ" sz="18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buFont typeface="Wingdings 2"/>
              <a:buNone/>
            </a:pP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                AUTOR:</a:t>
            </a:r>
            <a:r>
              <a:rPr lang="cs-CZ" sz="1800" dirty="0" smtClean="0">
                <a:solidFill>
                  <a:srgbClr val="C00000"/>
                </a:solidFill>
              </a:rPr>
              <a:t>                   </a:t>
            </a:r>
            <a:r>
              <a:rPr lang="cs-CZ" sz="1800" dirty="0" smtClean="0">
                <a:solidFill>
                  <a:schemeClr val="bg1"/>
                </a:solidFill>
              </a:rPr>
              <a:t>Mgr. Věra Janáková</a:t>
            </a:r>
          </a:p>
          <a:p>
            <a:pPr marL="0" indent="0">
              <a:buFont typeface="Wingdings 2"/>
              <a:buNone/>
            </a:pP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                NÁZEV:                    </a:t>
            </a:r>
            <a:r>
              <a:rPr lang="cs-CZ" sz="1800" dirty="0" smtClean="0">
                <a:solidFill>
                  <a:schemeClr val="bg1"/>
                </a:solidFill>
              </a:rPr>
              <a:t>VY_32_INOVACE_3.PRVOUKA_2_</a:t>
            </a:r>
          </a:p>
          <a:p>
            <a:pPr marL="0" indent="0">
              <a:buFont typeface="Wingdings 2"/>
              <a:buNone/>
            </a:pPr>
            <a:r>
              <a:rPr lang="cs-CZ" sz="1800" dirty="0" smtClean="0"/>
              <a:t>	</a:t>
            </a:r>
            <a:r>
              <a:rPr lang="cs-CZ" sz="1800" smtClean="0"/>
              <a:t>                                   </a:t>
            </a:r>
            <a:r>
              <a:rPr lang="cs-CZ" sz="1800" smtClean="0">
                <a:solidFill>
                  <a:schemeClr val="bg1"/>
                </a:solidFill>
              </a:rPr>
              <a:t>13. </a:t>
            </a:r>
            <a:r>
              <a:rPr lang="cs-CZ" sz="1800" dirty="0" smtClean="0">
                <a:solidFill>
                  <a:schemeClr val="bg1"/>
                </a:solidFill>
              </a:rPr>
              <a:t>ADVENT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                 TÉMA:</a:t>
            </a:r>
            <a:r>
              <a:rPr lang="cs-CZ" sz="1800" dirty="0">
                <a:solidFill>
                  <a:schemeClr val="bg1"/>
                </a:solidFill>
              </a:rPr>
              <a:t> . </a:t>
            </a:r>
            <a:r>
              <a:rPr lang="cs-CZ" sz="1800" dirty="0" smtClean="0">
                <a:solidFill>
                  <a:schemeClr val="bg1"/>
                </a:solidFill>
              </a:rPr>
              <a:t>                   ADVENT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 </a:t>
            </a:r>
            <a:r>
              <a:rPr lang="cs-CZ" sz="1800" dirty="0" smtClean="0">
                <a:solidFill>
                  <a:schemeClr val="bg1"/>
                </a:solidFill>
              </a:rPr>
              <a:t>               </a:t>
            </a:r>
            <a:r>
              <a:rPr lang="cs-CZ" sz="1800" dirty="0" smtClean="0">
                <a:solidFill>
                  <a:srgbClr val="C00000"/>
                </a:solidFill>
              </a:rPr>
              <a:t> </a:t>
            </a: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ČÍSLO PROJEKTU: </a:t>
            </a:r>
            <a:r>
              <a:rPr lang="cs-CZ" sz="1800" dirty="0" smtClean="0">
                <a:solidFill>
                  <a:schemeClr val="bg1"/>
                </a:solidFill>
              </a:rPr>
              <a:t>CZ.1.07/1.4.00/21.2349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157192"/>
            <a:ext cx="5892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Anotace: V této prezentaci si žáci vysvětlí pojem  advent.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4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637220" y="260648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chemeClr val="accent4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ADVENT</a:t>
            </a:r>
            <a:endParaRPr lang="cs-CZ" sz="8000" dirty="0">
              <a:solidFill>
                <a:schemeClr val="accent4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68760"/>
            <a:ext cx="468052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1177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71600" y="1268760"/>
            <a:ext cx="7941982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Clr>
                <a:schemeClr val="accent4">
                  <a:lumMod val="50000"/>
                </a:schemeClr>
              </a:buClr>
              <a:buFont typeface="Wingdings" pitchFamily="2" charset="2"/>
              <a:buChar char="v"/>
            </a:pPr>
            <a:r>
              <a:rPr lang="cs-CZ" sz="3600" dirty="0" smtClean="0"/>
              <a:t> </a:t>
            </a: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Předvánoční  čas  nazýváme advent.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36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 Křesťané očekávají narození Ježíše.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3600" dirty="0">
              <a:solidFill>
                <a:schemeClr val="accent4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 Advent začíná většinou koncem </a:t>
            </a:r>
          </a:p>
          <a:p>
            <a:r>
              <a:rPr lang="cs-CZ" sz="36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</a:rPr>
              <a:t>    listopadu a vrcholí Štědrým dnem.</a:t>
            </a:r>
          </a:p>
          <a:p>
            <a:endParaRPr lang="cs-CZ" sz="36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Úkol: </a:t>
            </a:r>
            <a:r>
              <a:rPr lang="cs-CZ" sz="2000" dirty="0" smtClean="0">
                <a:solidFill>
                  <a:schemeClr val="bg1"/>
                </a:solidFill>
              </a:rPr>
              <a:t>Přečti si článek z čítanky(Nová škola)</a:t>
            </a:r>
          </a:p>
          <a:p>
            <a:r>
              <a:rPr lang="cs-CZ" sz="2000">
                <a:solidFill>
                  <a:schemeClr val="bg1"/>
                </a:solidFill>
              </a:rPr>
              <a:t> </a:t>
            </a:r>
            <a:r>
              <a:rPr lang="cs-CZ" sz="2000" smtClean="0">
                <a:solidFill>
                  <a:schemeClr val="bg1"/>
                </a:solidFill>
              </a:rPr>
              <a:t>          „Co </a:t>
            </a:r>
            <a:r>
              <a:rPr lang="cs-CZ" sz="2000" dirty="0" smtClean="0">
                <a:solidFill>
                  <a:schemeClr val="bg1"/>
                </a:solidFill>
              </a:rPr>
              <a:t>víme o </a:t>
            </a:r>
            <a:r>
              <a:rPr lang="cs-CZ" sz="2000" smtClean="0">
                <a:solidFill>
                  <a:schemeClr val="bg1"/>
                </a:solidFill>
              </a:rPr>
              <a:t>narození Ježíška“(</a:t>
            </a:r>
            <a:r>
              <a:rPr lang="cs-CZ" sz="2000" dirty="0" smtClean="0">
                <a:solidFill>
                  <a:schemeClr val="bg1"/>
                </a:solidFill>
              </a:rPr>
              <a:t>str. 66)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98261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51353"/>
            <a:ext cx="1692549" cy="1692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764704"/>
            <a:ext cx="67008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Jaké tradice se váží k adventu?</a:t>
            </a:r>
          </a:p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Vypravuj. </a:t>
            </a:r>
            <a:endParaRPr lang="cs-CZ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79843"/>
            <a:ext cx="1938674" cy="1938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51353"/>
            <a:ext cx="1612345" cy="1612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77632"/>
            <a:ext cx="18002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4385" y="4275274"/>
            <a:ext cx="1547812" cy="154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65351"/>
            <a:ext cx="1425057" cy="1425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569" y="4275274"/>
            <a:ext cx="1608655" cy="1608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365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556792"/>
            <a:ext cx="57323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57063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118</TotalTime>
  <Words>98</Words>
  <Application>Microsoft Office PowerPoint</Application>
  <PresentationFormat>Předvádění na obrazovce (4:3)</PresentationFormat>
  <Paragraphs>24</Paragraphs>
  <Slides>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      </vt:lpstr>
      <vt:lpstr>ADVENT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Janáková</dc:creator>
  <cp:lastModifiedBy>domaci</cp:lastModifiedBy>
  <cp:revision>21</cp:revision>
  <dcterms:created xsi:type="dcterms:W3CDTF">2012-01-03T19:24:53Z</dcterms:created>
  <dcterms:modified xsi:type="dcterms:W3CDTF">2014-06-24T20:03:22Z</dcterms:modified>
</cp:coreProperties>
</file>