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378" r:id="rId2"/>
    <p:sldId id="377" r:id="rId3"/>
    <p:sldId id="379" r:id="rId4"/>
    <p:sldId id="256" r:id="rId5"/>
    <p:sldId id="257" r:id="rId6"/>
    <p:sldId id="258" r:id="rId7"/>
    <p:sldId id="259" r:id="rId8"/>
    <p:sldId id="260" r:id="rId9"/>
    <p:sldId id="380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15" autoAdjust="0"/>
    <p:restoredTop sz="94624" autoAdjust="0"/>
  </p:normalViewPr>
  <p:slideViewPr>
    <p:cSldViewPr>
      <p:cViewPr varScale="1">
        <p:scale>
          <a:sx n="99" d="100"/>
          <a:sy n="99" d="100"/>
        </p:scale>
        <p:origin x="-342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17718146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2288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6723384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2390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2058105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2493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379199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2595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8504990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2697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4194492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Úvod do psychologie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psychologii a jejích výzkumných metodách a psychických jevech osobnosti.</a:t>
            </a:r>
            <a:endParaRPr lang="cs-CZ" sz="22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</a:t>
            </a:r>
            <a:r>
              <a:rPr lang="cs-CZ" sz="2200" dirty="0" smtClean="0"/>
              <a:t>využitelný </a:t>
            </a:r>
            <a:r>
              <a:rPr lang="cs-CZ" sz="2200" dirty="0" smtClean="0"/>
              <a:t>v rámci interaktivního vzdělávání.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42910" y="78579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 dirty="0">
                <a:solidFill>
                  <a:srgbClr val="000000"/>
                </a:solidFill>
                <a:latin typeface="Calibri" pitchFamily="32" charset="0"/>
              </a:rPr>
              <a:t>Psychologie</a:t>
            </a:r>
          </a:p>
        </p:txBody>
      </p:sp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785786" y="2500306"/>
            <a:ext cx="6972304" cy="351791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algn="ctr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800" dirty="0">
                <a:solidFill>
                  <a:srgbClr val="898989"/>
                </a:solidFill>
                <a:latin typeface="Calibri" pitchFamily="32" charset="0"/>
              </a:rPr>
              <a:t>Psychologie jako věda</a:t>
            </a:r>
          </a:p>
          <a:p>
            <a:pPr algn="ctr">
              <a:lnSpc>
                <a:spcPct val="90000"/>
              </a:lnSpc>
              <a:spcBef>
                <a:spcPts val="40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dirty="0">
                <a:solidFill>
                  <a:srgbClr val="898989"/>
                </a:solidFill>
                <a:latin typeface="Calibri" pitchFamily="32" charset="0"/>
              </a:rPr>
              <a:t>Psychologie patří k vědním oborům, které se v posledních letech značně rozvinuly, získala široké uplatnění ve školství, zdravotnictví, ekonomice, politologii apod. Původně byla součástí filosofie, za jejího zakladatele je považován </a:t>
            </a:r>
            <a:r>
              <a:rPr lang="cs-CZ" altLang="cs-CZ" dirty="0" smtClean="0">
                <a:solidFill>
                  <a:srgbClr val="898989"/>
                </a:solidFill>
                <a:latin typeface="Calibri" pitchFamily="32" charset="0"/>
              </a:rPr>
              <a:t>Aristoteles </a:t>
            </a:r>
            <a:r>
              <a:rPr lang="cs-CZ" altLang="cs-CZ" dirty="0">
                <a:solidFill>
                  <a:srgbClr val="898989"/>
                </a:solidFill>
                <a:latin typeface="Calibri" pitchFamily="32" charset="0"/>
              </a:rPr>
              <a:t>(Spis o duši), jako samostatná věda se začala vyčleňovat ve druhé polovině 19. století.</a:t>
            </a:r>
          </a:p>
          <a:p>
            <a:pPr algn="ctr">
              <a:lnSpc>
                <a:spcPct val="90000"/>
              </a:lnSpc>
              <a:spcBef>
                <a:spcPts val="40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altLang="cs-CZ" sz="1600" dirty="0">
              <a:solidFill>
                <a:srgbClr val="898989"/>
              </a:solidFill>
              <a:latin typeface="Calibri" pitchFamily="32" charset="0"/>
            </a:endParaRPr>
          </a:p>
          <a:p>
            <a:pPr algn="ctr">
              <a:lnSpc>
                <a:spcPct val="90000"/>
              </a:lnSpc>
              <a:spcBef>
                <a:spcPts val="40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altLang="cs-CZ" sz="1600" dirty="0">
              <a:solidFill>
                <a:srgbClr val="898989"/>
              </a:solidFill>
              <a:latin typeface="Calibri" pitchFamily="3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repl">
                                        <p:cTn id="7" dur="20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repl"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457200" y="252413"/>
            <a:ext cx="82296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>
                <a:solidFill>
                  <a:srgbClr val="00FFFF"/>
                </a:solidFill>
                <a:latin typeface="Bookman Old Style" pitchFamily="18" charset="0"/>
              </a:rPr>
              <a:t>Psychologie je empirická </a:t>
            </a:r>
            <a:r>
              <a:rPr lang="cs-CZ" altLang="cs-CZ" sz="2500">
                <a:solidFill>
                  <a:srgbClr val="00FFFF"/>
                </a:solidFill>
                <a:latin typeface="Bookman Old Style" pitchFamily="18" charset="0"/>
              </a:rPr>
              <a:t>(vychází</a:t>
            </a:r>
            <a:r>
              <a:rPr lang="cs-CZ" altLang="cs-CZ" sz="3600">
                <a:solidFill>
                  <a:srgbClr val="00FFFF"/>
                </a:solidFill>
                <a:latin typeface="Bookman Old Style" pitchFamily="18" charset="0"/>
              </a:rPr>
              <a:t> </a:t>
            </a:r>
            <a:r>
              <a:rPr lang="cs-CZ" altLang="cs-CZ" sz="2500">
                <a:solidFill>
                  <a:srgbClr val="00FFFF"/>
                </a:solidFill>
                <a:latin typeface="Bookman Old Style" pitchFamily="18" charset="0"/>
              </a:rPr>
              <a:t>ze zkušenosti</a:t>
            </a:r>
            <a:r>
              <a:rPr lang="cs-CZ" altLang="cs-CZ" sz="3600">
                <a:solidFill>
                  <a:srgbClr val="00FFFF"/>
                </a:solidFill>
                <a:latin typeface="Bookman Old Style" pitchFamily="18" charset="0"/>
              </a:rPr>
              <a:t>) přírodně – společenská věda o člověku.</a:t>
            </a: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468313" y="1557338"/>
            <a:ext cx="8229600" cy="45259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000000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Slovo psychologie má původ v řečtině (</a:t>
            </a:r>
            <a:r>
              <a:rPr lang="cs-CZ" altLang="cs-CZ" sz="3200" i="1">
                <a:solidFill>
                  <a:srgbClr val="000000"/>
                </a:solidFill>
                <a:latin typeface="Calibri" pitchFamily="32" charset="0"/>
              </a:rPr>
              <a:t>psyché 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= duše, </a:t>
            </a:r>
            <a:r>
              <a:rPr lang="cs-CZ" altLang="cs-CZ" sz="3200" i="1">
                <a:solidFill>
                  <a:srgbClr val="000000"/>
                </a:solidFill>
                <a:latin typeface="Calibri" pitchFamily="32" charset="0"/>
              </a:rPr>
              <a:t>logos = 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rozum).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repl">
                                        <p:cTn id="7" dur="20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00FFFF"/>
                </a:solidFill>
                <a:latin typeface="Bookman Old Style" pitchFamily="18" charset="0"/>
              </a:rPr>
              <a:t>Psychologie má interdisciplinární povahu :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Calibri" pitchFamily="32" charset="0"/>
              <a:buChar char="-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úzce se stýká jak s </a:t>
            </a:r>
            <a:r>
              <a:rPr lang="cs-CZ" altLang="cs-CZ" sz="3200" b="0" dirty="0">
                <a:solidFill>
                  <a:srgbClr val="000000"/>
                </a:solidFill>
                <a:latin typeface="Calibri" pitchFamily="32" charset="0"/>
              </a:rPr>
              <a:t>přírodními </a:t>
            </a: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vědami (antropologie, biologie)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Calibri" pitchFamily="32" charset="0"/>
              <a:buChar char="-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tak se </a:t>
            </a:r>
            <a:r>
              <a:rPr lang="cs-CZ" altLang="cs-CZ" sz="3200" b="0" dirty="0">
                <a:solidFill>
                  <a:srgbClr val="000000"/>
                </a:solidFill>
                <a:latin typeface="Calibri" pitchFamily="32" charset="0"/>
              </a:rPr>
              <a:t>společenskými</a:t>
            </a: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 (humanitními) vědami (filozofie, etnografie, sociologie </a:t>
            </a:r>
            <a:r>
              <a:rPr lang="cs-CZ" altLang="cs-CZ" sz="3200" dirty="0" smtClean="0">
                <a:solidFill>
                  <a:srgbClr val="000000"/>
                </a:solidFill>
                <a:latin typeface="Calibri" pitchFamily="32" charset="0"/>
              </a:rPr>
              <a:t>apod.).</a:t>
            </a:r>
            <a:endParaRPr lang="cs-CZ" altLang="cs-CZ" sz="3200" dirty="0">
              <a:solidFill>
                <a:srgbClr val="000000"/>
              </a:solidFill>
              <a:latin typeface="Calibri" pitchFamily="32" charset="0"/>
            </a:endParaRP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Font typeface="Calibri" pitchFamily="32" charset="0"/>
              <a:buChar char="-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úkolem psychologie je zkoumat zákonitosti a mechanizmy vzniku, utváření a průběhu lidského prožívání a chování…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repl">
                                        <p:cTn id="7" dur="20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FFFF"/>
                </a:solidFill>
                <a:latin typeface="Bookman Old Style" pitchFamily="18" charset="0"/>
              </a:rPr>
              <a:t>Prožívání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41313">
              <a:lnSpc>
                <a:spcPct val="90000"/>
              </a:lnSpc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 . Je souhrnný název pro všechny vnitřní, subjektivní psychické procesy a stavy (např. vjemy, představy, emoce, rozhodování, vybavování z paměti), které tvoří celek. Člověk si psychické procesy a stavy uvědomuje jen do určité míry, a proto můžeme rozlišit </a:t>
            </a:r>
            <a:r>
              <a:rPr lang="cs-CZ" altLang="cs-CZ" sz="3200" b="0">
                <a:solidFill>
                  <a:srgbClr val="000000"/>
                </a:solidFill>
                <a:latin typeface="Calibri" pitchFamily="32" charset="0"/>
              </a:rPr>
              <a:t>vědomé a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 b="0">
                <a:solidFill>
                  <a:srgbClr val="000000"/>
                </a:solidFill>
                <a:latin typeface="Calibri" pitchFamily="32" charset="0"/>
              </a:rPr>
              <a:t>nevědomé prožívání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. Prožívání se projevuje navenek v chování člověka (např. výraz emocí).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repl">
                                        <p:cTn id="7" dur="20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422275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Chování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9704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Je souborem vnějších projevů, které jsou zpracováním a vyjádřením vnitřní situace člověka. Zahrnuje všechny činnosti, pohyby, úkony, jednání, reakce, řeč, výrazy člověka (mj. i pocení, pláč, rudnutí blednutí, smích, mimiku, změny v dýchání, držení těla apod.).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Rozlišujeme tyto formy chování: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Font typeface="Calibri" pitchFamily="32" charset="0"/>
              <a:buChar char="-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b="0">
                <a:solidFill>
                  <a:srgbClr val="000000"/>
                </a:solidFill>
                <a:latin typeface="Calibri" pitchFamily="32" charset="0"/>
              </a:rPr>
              <a:t>expresivní</a:t>
            </a: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 - vyjadřující skutečné smýšlení a pocity – bezprostřední výraz prožívání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Font typeface="Calibri" pitchFamily="32" charset="0"/>
              <a:buChar char="-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b="0">
                <a:solidFill>
                  <a:srgbClr val="000000"/>
                </a:solidFill>
                <a:latin typeface="Calibri" pitchFamily="32" charset="0"/>
              </a:rPr>
              <a:t>adaptivní </a:t>
            </a: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– účelně se přizpůsobující dané</a:t>
            </a:r>
            <a:r>
              <a:rPr lang="cs-CZ" altLang="cs-CZ" sz="2800" b="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situaci – předstírání, zastírání, stylizace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2800">
              <a:solidFill>
                <a:srgbClr val="000000"/>
              </a:solidFill>
              <a:latin typeface="Calibri" pitchFamily="32" charset="0"/>
            </a:endParaRP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2800">
              <a:solidFill>
                <a:srgbClr val="000000"/>
              </a:solidFill>
              <a:latin typeface="Calibri" pitchFamily="3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7" dur="20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1470025"/>
          </a:xfrm>
        </p:spPr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340768"/>
            <a:ext cx="7704856" cy="4824536"/>
          </a:xfrm>
        </p:spPr>
        <p:txBody>
          <a:bodyPr/>
          <a:lstStyle/>
          <a:p>
            <a:pPr algn="l"/>
            <a:r>
              <a:rPr lang="cs-CZ" dirty="0" err="1" smtClean="0"/>
              <a:t>Emmert</a:t>
            </a:r>
            <a:r>
              <a:rPr lang="cs-CZ" dirty="0" smtClean="0"/>
              <a:t>, František. Odmaturuj! ze společenských věd. </a:t>
            </a:r>
            <a:r>
              <a:rPr lang="cs-CZ" dirty="0" err="1" smtClean="0"/>
              <a:t>Vyd</a:t>
            </a:r>
            <a:r>
              <a:rPr lang="cs-CZ" dirty="0" smtClean="0"/>
              <a:t>. Brno: DIDAKTIS, 2003, 224 s. Odmaturuj! ISBN 80-86285-68-5.</a:t>
            </a:r>
            <a:endParaRPr lang="cs-CZ" smtClean="0"/>
          </a:p>
          <a:p>
            <a:pPr algn="l"/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1168</TotalTime>
  <Words>462</Words>
  <Application>Microsoft Office PowerPoint</Application>
  <PresentationFormat>Předvádění na obrazovce (4:3)</PresentationFormat>
  <Paragraphs>45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105</cp:revision>
  <cp:lastPrinted>1601-01-01T00:00:00Z</cp:lastPrinted>
  <dcterms:created xsi:type="dcterms:W3CDTF">2009-11-04T09:04:13Z</dcterms:created>
  <dcterms:modified xsi:type="dcterms:W3CDTF">2014-06-26T11:00:36Z</dcterms:modified>
</cp:coreProperties>
</file>