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1"/>
  </p:notesMasterIdLst>
  <p:sldIdLst>
    <p:sldId id="398" r:id="rId2"/>
    <p:sldId id="397" r:id="rId3"/>
    <p:sldId id="399" r:id="rId4"/>
    <p:sldId id="282" r:id="rId5"/>
    <p:sldId id="283" r:id="rId6"/>
    <p:sldId id="284" r:id="rId7"/>
    <p:sldId id="285" r:id="rId8"/>
    <p:sldId id="286" r:id="rId9"/>
    <p:sldId id="400" r:id="rId10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5pPr>
    <a:lvl6pPr marL="2286000" algn="l" defTabSz="914400" rtl="0" eaLnBrk="1" latinLnBrk="0" hangingPunct="1"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6pPr>
    <a:lvl7pPr marL="2743200" algn="l" defTabSz="914400" rtl="0" eaLnBrk="1" latinLnBrk="0" hangingPunct="1"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7pPr>
    <a:lvl8pPr marL="3200400" algn="l" defTabSz="914400" rtl="0" eaLnBrk="1" latinLnBrk="0" hangingPunct="1"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8pPr>
    <a:lvl9pPr marL="3657600" algn="l" defTabSz="914400" rtl="0" eaLnBrk="1" latinLnBrk="0" hangingPunct="1">
      <a:defRPr sz="2400" b="1" u="sng" kern="1200">
        <a:solidFill>
          <a:schemeClr val="bg1"/>
        </a:solidFill>
        <a:latin typeface="Arial" charset="0"/>
        <a:ea typeface="SimSun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FF00FF"/>
    <a:srgbClr val="FF3300"/>
    <a:srgbClr val="00FF00"/>
    <a:srgbClr val="00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15" autoAdjust="0"/>
    <p:restoredTop sz="94624" autoAdjust="0"/>
  </p:normalViewPr>
  <p:slideViewPr>
    <p:cSldViewPr>
      <p:cViewPr varScale="1">
        <p:scale>
          <a:sx n="99" d="100"/>
          <a:sy n="99" d="100"/>
        </p:scale>
        <p:origin x="-342" y="-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126" y="64338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</p:spTree>
    <p:extLst>
      <p:ext uri="{BB962C8B-B14F-4D97-AF65-F5344CB8AC3E}">
        <p14:creationId xmlns:p14="http://schemas.microsoft.com/office/powerpoint/2010/main" xmlns="" val="14980999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1032DC54-DDA7-4A20-8A1B-9237F47FEBC3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848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16280462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950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13129293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053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3085321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155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7929418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257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xmlns="" val="2216932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8C836-9561-4178-9704-A7EA054F5E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DE3EE8-9C30-4130-AA70-3EF73482CB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1064DE-1D80-4FCC-BDA0-E66C877AC9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798EC4-FFF5-464E-9FFF-F06EDFAF8E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1A19A5-0464-4D80-8FD1-23250710F2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1436B6-26A2-4967-8FB5-3F47FA62C8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A9FC2E-511A-411E-A4A5-C7C14B3267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8AEA6A-FC37-4D8F-AF57-1B76152658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E1DD21-ED6D-4BB6-9E0B-D3B35BB00D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6139D3-17A4-432D-980C-3B8B8B5EC1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B59F24-25C4-436A-8677-EB32FE9E22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titulního textu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textu osnovy</a:t>
            </a:r>
          </a:p>
          <a:p>
            <a:pPr lvl="1"/>
            <a:r>
              <a:rPr lang="en-GB" altLang="cs-CZ" smtClean="0"/>
              <a:t>Druhá úroveň</a:t>
            </a:r>
          </a:p>
          <a:p>
            <a:pPr lvl="2"/>
            <a:r>
              <a:rPr lang="en-GB" altLang="cs-CZ" smtClean="0"/>
              <a:t>Třetí úroveň</a:t>
            </a:r>
          </a:p>
          <a:p>
            <a:pPr lvl="3"/>
            <a:r>
              <a:rPr lang="en-GB" altLang="cs-CZ" smtClean="0"/>
              <a:t>Čtvrtá úroveň osnovy</a:t>
            </a:r>
          </a:p>
          <a:p>
            <a:pPr lvl="4"/>
            <a:r>
              <a:rPr lang="en-GB" altLang="cs-CZ" smtClean="0"/>
              <a:t>Pátá úroveň osnovy</a:t>
            </a:r>
          </a:p>
          <a:p>
            <a:pPr lvl="4"/>
            <a:r>
              <a:rPr lang="en-GB" altLang="cs-CZ" smtClean="0"/>
              <a:t>Šestá úroveň</a:t>
            </a:r>
          </a:p>
          <a:p>
            <a:pPr lvl="4"/>
            <a:r>
              <a:rPr lang="en-GB" altLang="cs-CZ" smtClean="0"/>
              <a:t>Sedmá úroveň</a:t>
            </a:r>
          </a:p>
          <a:p>
            <a:pPr lvl="4"/>
            <a:r>
              <a:rPr lang="en-GB" altLang="cs-CZ" smtClean="0"/>
              <a:t>Osmá úroveň textu</a:t>
            </a:r>
          </a:p>
          <a:p>
            <a:pPr lvl="4"/>
            <a:r>
              <a:rPr lang="en-GB" altLang="cs-CZ" smtClean="0"/>
              <a:t>Devátá úroveň</a:t>
            </a: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457200" y="6308725"/>
            <a:ext cx="2133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3124200" y="6308725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08725"/>
            <a:ext cx="2132013" cy="4587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b="0">
                <a:solidFill>
                  <a:srgbClr val="000000"/>
                </a:solidFill>
                <a:ea typeface="+mn-ea"/>
                <a:cs typeface="Lucida Sans Unicode" charset="0"/>
              </a:defRPr>
            </a:lvl1pPr>
          </a:lstStyle>
          <a:p>
            <a:pPr>
              <a:defRPr/>
            </a:pPr>
            <a:fld id="{6520D821-DB90-47AF-BAD8-52624BBD50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SimSun" charset="0"/>
          <a:cs typeface="SimSun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4294967295"/>
          </p:nvPr>
        </p:nvSpPr>
        <p:spPr>
          <a:xfrm>
            <a:off x="827584" y="6356350"/>
            <a:ext cx="7632848" cy="365125"/>
          </a:xfrm>
          <a:prstGeom prst="rect">
            <a:avLst/>
          </a:prstGeo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25050096"/>
              </p:ext>
            </p:extLst>
          </p:nvPr>
        </p:nvGraphicFramePr>
        <p:xfrm>
          <a:off x="1007604" y="2924944"/>
          <a:ext cx="7248961" cy="33585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 smtClean="0"/>
                    </a:p>
                    <a:p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6.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Eva Divišová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</a:t>
                      </a: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Aplikovaná psychologie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 ročník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4.9.2013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3476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9796" y="2924944"/>
            <a:ext cx="7772400" cy="1037977"/>
          </a:xfrm>
        </p:spPr>
        <p:txBody>
          <a:bodyPr/>
          <a:lstStyle/>
          <a:p>
            <a:r>
              <a:rPr lang="cs-CZ" dirty="0" smtClean="0"/>
              <a:t>TÉMA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499992" y="5733256"/>
            <a:ext cx="4024536" cy="553616"/>
          </a:xfrm>
        </p:spPr>
        <p:txBody>
          <a:bodyPr>
            <a:normAutofit lnSpcReduction="10000"/>
          </a:bodyPr>
          <a:lstStyle/>
          <a:p>
            <a:pPr algn="r"/>
            <a:r>
              <a:rPr lang="cs-CZ" dirty="0" smtClean="0"/>
              <a:t>Mgr. Eva Divišová		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5661248"/>
            <a:ext cx="4499992" cy="584775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Psychické jevy</a:t>
            </a:r>
            <a:endParaRPr lang="cs-CZ" dirty="0"/>
          </a:p>
        </p:txBody>
      </p:sp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4294967295"/>
          </p:nvPr>
        </p:nvSpPr>
        <p:spPr>
          <a:xfrm>
            <a:off x="827584" y="6356350"/>
            <a:ext cx="7632848" cy="365125"/>
          </a:xfrm>
          <a:prstGeom prst="rect">
            <a:avLst/>
          </a:prstGeo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1648031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r>
              <a:rPr lang="cs-CZ" dirty="0" smtClean="0"/>
              <a:t>Anotace:</a:t>
            </a:r>
          </a:p>
          <a:p>
            <a:pPr>
              <a:buFont typeface="Arial" pitchFamily="34" charset="0"/>
              <a:buChar char="•"/>
            </a:pPr>
            <a:r>
              <a:rPr lang="cs-CZ" sz="2200" dirty="0" smtClean="0"/>
              <a:t>Materiál je možno využít pro rozšíření učiva předmětu aplikovaná psychologie. Je určen pro 1. ročníky střední školy. DUM je vytvořen jako prezentace, obsahuje základní informace o psychických jevech osobnosti.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</a:t>
            </a:r>
          </a:p>
          <a:p>
            <a:pPr>
              <a:buFont typeface="Arial" pitchFamily="34" charset="0"/>
              <a:buChar char="•"/>
            </a:pPr>
            <a:r>
              <a:rPr lang="cs-CZ" sz="2200" dirty="0" smtClean="0"/>
              <a:t>DUM je vytvořen ve formě prezentace a je </a:t>
            </a:r>
            <a:r>
              <a:rPr lang="cs-CZ" sz="2200" dirty="0" smtClean="0"/>
              <a:t>využitelný </a:t>
            </a:r>
            <a:r>
              <a:rPr lang="cs-CZ" sz="2200" dirty="0" smtClean="0"/>
              <a:t>v rámci interaktivního vzdělávání.</a:t>
            </a:r>
          </a:p>
        </p:txBody>
      </p:sp>
    </p:spTree>
    <p:extLst>
      <p:ext uri="{BB962C8B-B14F-4D97-AF65-F5344CB8AC3E}">
        <p14:creationId xmlns:p14="http://schemas.microsoft.com/office/powerpoint/2010/main" xmlns="" val="9199650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4400">
                <a:solidFill>
                  <a:srgbClr val="000000"/>
                </a:solidFill>
                <a:latin typeface="Calibri" pitchFamily="32" charset="0"/>
              </a:rPr>
              <a:t>Psychické jevy osobnosti</a:t>
            </a:r>
          </a:p>
        </p:txBody>
      </p:sp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75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000">
                <a:solidFill>
                  <a:srgbClr val="000000"/>
                </a:solidFill>
                <a:latin typeface="Calibri" pitchFamily="32" charset="0"/>
              </a:rPr>
              <a:t>Jednotlivé psychické jevy jsou navzájem spojeny a působí na sebe jako celek a to se projevuje v  osobnosti člověka.</a:t>
            </a:r>
          </a:p>
          <a:p>
            <a:pPr marL="341313" indent="-341313">
              <a:spcBef>
                <a:spcPts val="75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000">
                <a:solidFill>
                  <a:srgbClr val="000000"/>
                </a:solidFill>
                <a:latin typeface="Calibri" pitchFamily="32" charset="0"/>
              </a:rPr>
              <a:t>Psychické jevy jsou funkcí mozku, zformovaly se vlivem společnosti a to působením výchovy – umožňují člověku poznávat svět a zároveň na něj aktivně působit.</a:t>
            </a:r>
          </a:p>
          <a:p>
            <a:pPr marL="341313" indent="-341313">
              <a:spcBef>
                <a:spcPts val="75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000">
                <a:solidFill>
                  <a:srgbClr val="000000"/>
                </a:solidFill>
                <a:latin typeface="Calibri" pitchFamily="32" charset="0"/>
              </a:rPr>
              <a:t> průběhu života se mění a vyvíjejí – některé více – např. vědomosti, jiné méně – např. schopnosti.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2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80000">
                                          <p:val>
                                            <p:strVal val="90"/>
                                          </p:val>
                                        </p:tav>
                                        <p:tav tm="80000">
                                          <p:val>
                                            <p:strVal val="90"/>
                                          </p:val>
                                        </p:tav>
                                        <p:tav tm="100000">
                                          <p:val>
                                            <p:strVal val="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2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0">
                                          <p:val>
                                            <p:strVal val="-1"/>
                                          </p:val>
                                        </p:tav>
                                        <p:tav tm="100000">
                                          <p:val>
                                            <p:strVal val="0.94999998807907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2000" fill="hold"/>
                                        <p:tgtEl>
                                          <p:spTgt spid="296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0" dur="2000"/>
                                        <p:tgtEl>
                                          <p:spTgt spid="29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5" dur="770" decel="100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Scale>
                                      <p:cBhvr additive="repl">
                                        <p:cTn id="16" dur="770" decel="100000" fill="hold"/>
                                        <p:tgtEl>
                                          <p:spTgt spid="296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 additive="repl">
                                        <p:cTn id="17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 additive="repl">
                                        <p:cTn id="18" dur="77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 additive="repl">
                                        <p:cTn id="19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 additive="repl">
                                        <p:cTn id="20" dur="77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 additive="repl">
                                        <p:cTn id="21" dur="1230" accel="10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-6350" y="182563"/>
            <a:ext cx="8624888" cy="6521450"/>
            <a:chOff x="-4" y="115"/>
            <a:chExt cx="5433" cy="4108"/>
          </a:xfrm>
        </p:grpSpPr>
        <p:pic>
          <p:nvPicPr>
            <p:cNvPr id="28675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4" y="115"/>
              <a:ext cx="5434" cy="410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28676" name="Text Box 3"/>
            <p:cNvSpPr txBox="1">
              <a:spLocks noChangeArrowheads="1"/>
            </p:cNvSpPr>
            <p:nvPr/>
          </p:nvSpPr>
          <p:spPr bwMode="auto">
            <a:xfrm>
              <a:off x="-4" y="115"/>
              <a:ext cx="5434" cy="410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cs-CZ" altLang="cs-CZ"/>
            </a:p>
          </p:txBody>
        </p:sp>
      </p:grp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" dur="1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" dur="1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500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4400">
                <a:solidFill>
                  <a:srgbClr val="000000"/>
                </a:solidFill>
                <a:latin typeface="Calibri" pitchFamily="32" charset="0"/>
              </a:rPr>
              <a:t>A) Psychické jevy dělíme na:</a:t>
            </a:r>
          </a:p>
        </p:txBody>
      </p:sp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539750" y="1557338"/>
            <a:ext cx="8229600" cy="45259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800"/>
              </a:spcBef>
              <a:buClr>
                <a:srgbClr val="0099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0099FF"/>
                </a:solidFill>
                <a:latin typeface="Calibri" pitchFamily="32" charset="0"/>
              </a:rPr>
              <a:t>Psychické vlastnosti (dispozice) osobnosti</a:t>
            </a:r>
          </a:p>
          <a:p>
            <a:pPr marL="341313" indent="-341313">
              <a:spcBef>
                <a:spcPts val="800"/>
              </a:spcBef>
              <a:buClr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000000"/>
                </a:solidFill>
                <a:latin typeface="Calibri" pitchFamily="32" charset="0"/>
              </a:rPr>
              <a:t>   </a:t>
            </a:r>
            <a:r>
              <a:rPr lang="cs-CZ" altLang="cs-CZ" sz="3200">
                <a:solidFill>
                  <a:srgbClr val="FF33CC"/>
                </a:solidFill>
                <a:latin typeface="Calibri" pitchFamily="32" charset="0"/>
              </a:rPr>
              <a:t>- temperament</a:t>
            </a:r>
          </a:p>
          <a:p>
            <a:pPr marL="341313" indent="-341313">
              <a:spcBef>
                <a:spcPts val="800"/>
              </a:spcBef>
              <a:buClr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FF33CC"/>
                </a:solidFill>
                <a:latin typeface="Calibri" pitchFamily="32" charset="0"/>
              </a:rPr>
              <a:t>   - schopnosti</a:t>
            </a:r>
          </a:p>
          <a:p>
            <a:pPr marL="341313" indent="-341313">
              <a:spcBef>
                <a:spcPts val="800"/>
              </a:spcBef>
              <a:buClr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FF33CC"/>
                </a:solidFill>
                <a:latin typeface="Calibri" pitchFamily="32" charset="0"/>
              </a:rPr>
              <a:t>   - charakter</a:t>
            </a:r>
          </a:p>
          <a:p>
            <a:pPr marL="341313" indent="-341313">
              <a:spcBef>
                <a:spcPts val="800"/>
              </a:spcBef>
              <a:buClr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FF33CC"/>
                </a:solidFill>
                <a:latin typeface="Calibri" pitchFamily="32" charset="0"/>
              </a:rPr>
              <a:t>   - motivy a postoje</a:t>
            </a:r>
          </a:p>
          <a:p>
            <a:pPr marL="341313" indent="-341313">
              <a:spcBef>
                <a:spcPts val="800"/>
              </a:spcBef>
              <a:buClr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FF33CC"/>
                </a:solidFill>
                <a:latin typeface="Calibri" pitchFamily="32" charset="0"/>
              </a:rPr>
              <a:t>   - volní vlastnosti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36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6" dur="3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 additive="repl">
                                        <p:cTn id="20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1" dur="20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2" dur="2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2000" fill="hold"/>
                                        <p:tgtEl>
                                          <p:spTgt spid="317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8" dur="2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9" dur="8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8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1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1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500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4400">
                <a:solidFill>
                  <a:srgbClr val="000000"/>
                </a:solidFill>
                <a:latin typeface="Calibri" pitchFamily="32" charset="0"/>
              </a:rPr>
              <a:t>B) Psychické jevy dělíme:</a:t>
            </a:r>
          </a:p>
        </p:txBody>
      </p:sp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800"/>
              </a:spcBef>
              <a:buClr>
                <a:srgbClr val="0099FF"/>
              </a:buClr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0099FF"/>
                </a:solidFill>
                <a:latin typeface="Calibri" pitchFamily="32" charset="0"/>
              </a:rPr>
              <a:t>Psychické procesy osobnosti</a:t>
            </a:r>
          </a:p>
          <a:p>
            <a:pPr marL="341313" indent="-341313">
              <a:spcBef>
                <a:spcPts val="800"/>
              </a:spcBef>
              <a:buClr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000000"/>
                </a:solidFill>
                <a:latin typeface="Calibri" pitchFamily="32" charset="0"/>
              </a:rPr>
              <a:t>   - </a:t>
            </a:r>
            <a:r>
              <a:rPr lang="cs-CZ" altLang="cs-CZ" sz="3200">
                <a:solidFill>
                  <a:srgbClr val="FF33CC"/>
                </a:solidFill>
                <a:latin typeface="Calibri" pitchFamily="32" charset="0"/>
              </a:rPr>
              <a:t>poznávací </a:t>
            </a:r>
            <a:r>
              <a:rPr lang="cs-CZ" altLang="cs-CZ" sz="3200">
                <a:solidFill>
                  <a:srgbClr val="000000"/>
                </a:solidFill>
                <a:latin typeface="Calibri" pitchFamily="32" charset="0"/>
              </a:rPr>
              <a:t>(kognitivní) procesy – vnímání, fantazie, myšlení, řeč, představy</a:t>
            </a:r>
          </a:p>
          <a:p>
            <a:pPr marL="341313" indent="-341313">
              <a:spcBef>
                <a:spcPts val="800"/>
              </a:spcBef>
              <a:buClr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000000"/>
                </a:solidFill>
                <a:latin typeface="Calibri" pitchFamily="32" charset="0"/>
              </a:rPr>
              <a:t>   - </a:t>
            </a:r>
            <a:r>
              <a:rPr lang="cs-CZ" altLang="cs-CZ" sz="3200">
                <a:solidFill>
                  <a:srgbClr val="FF33CC"/>
                </a:solidFill>
                <a:latin typeface="Calibri" pitchFamily="32" charset="0"/>
              </a:rPr>
              <a:t>procesy paměti</a:t>
            </a:r>
            <a:r>
              <a:rPr lang="cs-CZ" altLang="cs-CZ" sz="3200">
                <a:solidFill>
                  <a:srgbClr val="000000"/>
                </a:solidFill>
                <a:latin typeface="Calibri" pitchFamily="32" charset="0"/>
              </a:rPr>
              <a:t> (zapamatování, uchování, vybavení)</a:t>
            </a:r>
          </a:p>
          <a:p>
            <a:pPr marL="341313" indent="-341313">
              <a:spcBef>
                <a:spcPts val="800"/>
              </a:spcBef>
              <a:buClr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000000"/>
                </a:solidFill>
                <a:latin typeface="Calibri" pitchFamily="32" charset="0"/>
              </a:rPr>
              <a:t>   - </a:t>
            </a:r>
            <a:r>
              <a:rPr lang="cs-CZ" altLang="cs-CZ" sz="3200">
                <a:solidFill>
                  <a:srgbClr val="FF33CC"/>
                </a:solidFill>
                <a:latin typeface="Calibri" pitchFamily="32" charset="0"/>
              </a:rPr>
              <a:t>motivační procesy</a:t>
            </a:r>
            <a:r>
              <a:rPr lang="cs-CZ" altLang="cs-CZ" sz="3200">
                <a:solidFill>
                  <a:srgbClr val="000000"/>
                </a:solidFill>
                <a:latin typeface="Calibri" pitchFamily="32" charset="0"/>
              </a:rPr>
              <a:t> (citové a volní)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3" dur="200"/>
                                        <p:tgtEl>
                                          <p:spTgt spid="327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4" dur="8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8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5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" dur="12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500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2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altLang="cs-CZ" sz="4400">
                <a:solidFill>
                  <a:srgbClr val="000000"/>
                </a:solidFill>
                <a:latin typeface="Calibri" pitchFamily="32" charset="0"/>
              </a:rPr>
              <a:t>C) Psychické jevy dělíme:</a:t>
            </a:r>
          </a:p>
        </p:txBody>
      </p:sp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solidFill>
            <a:srgbClr val="4F81BD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8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000000"/>
                </a:solidFill>
                <a:latin typeface="Calibri" pitchFamily="32" charset="0"/>
              </a:rPr>
              <a:t>Psychické stavy osobnosti</a:t>
            </a:r>
          </a:p>
          <a:p>
            <a:pPr marL="341313" indent="-341313">
              <a:spcBef>
                <a:spcPts val="800"/>
              </a:spcBef>
              <a:buClr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000000"/>
                </a:solidFill>
                <a:latin typeface="Calibri" pitchFamily="32" charset="0"/>
              </a:rPr>
              <a:t>   - stavy pozornosti</a:t>
            </a:r>
          </a:p>
          <a:p>
            <a:pPr marL="341313" indent="-341313">
              <a:spcBef>
                <a:spcPts val="800"/>
              </a:spcBef>
              <a:buClr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cs-CZ" altLang="cs-CZ" sz="3200">
                <a:solidFill>
                  <a:srgbClr val="000000"/>
                </a:solidFill>
                <a:latin typeface="Calibri" pitchFamily="32" charset="0"/>
              </a:rPr>
              <a:t>   - citové stavy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20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20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2000" fill="hold"/>
                                        <p:tgtEl>
                                          <p:spTgt spid="337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36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0" dur="2000"/>
                                        <p:tgtEl>
                                          <p:spTgt spid="33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/>
        </p:nvSpPr>
        <p:spPr bwMode="auto">
          <a:xfrm>
            <a:off x="647564" y="404664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2pPr>
            <a:lvl3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3pPr>
            <a:lvl4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4pPr>
            <a:lvl5pPr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5pPr>
            <a:lvl6pPr marL="2514600" indent="-228600"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6pPr>
            <a:lvl7pPr marL="2971800" indent="-228600"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7pPr>
            <a:lvl8pPr marL="3429000" indent="-228600"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8pPr>
            <a:lvl9pPr marL="3886200" indent="-228600" algn="ctr" defTabSz="449263" rtl="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4400">
                <a:solidFill>
                  <a:srgbClr val="000000"/>
                </a:solidFill>
                <a:latin typeface="Calibri" pitchFamily="32" charset="0"/>
                <a:ea typeface="SimSun" charset="0"/>
                <a:cs typeface="SimSun" charset="0"/>
              </a:defRPr>
            </a:lvl9pPr>
          </a:lstStyle>
          <a:p>
            <a:r>
              <a:rPr lang="cs-CZ" u="none" dirty="0" smtClean="0"/>
              <a:t>Literatura</a:t>
            </a:r>
            <a:endParaRPr lang="cs-CZ" u="none" dirty="0"/>
          </a:p>
        </p:txBody>
      </p:sp>
      <p:sp>
        <p:nvSpPr>
          <p:cNvPr id="3" name="Podnadpis 2"/>
          <p:cNvSpPr>
            <a:spLocks noGrp="1"/>
          </p:cNvSpPr>
          <p:nvPr/>
        </p:nvSpPr>
        <p:spPr bwMode="auto">
          <a:xfrm>
            <a:off x="791580" y="1628800"/>
            <a:ext cx="7704856" cy="482453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0" indent="0" algn="ctr" defTabSz="449263" rtl="0" eaLnBrk="0" fontAlgn="base" hangingPunct="0">
              <a:spcBef>
                <a:spcPts val="8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49263" rtl="0" eaLnBrk="0" fontAlgn="base" hangingPunct="0">
              <a:spcBef>
                <a:spcPts val="7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49263" rtl="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4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49263" rtl="0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b="0" u="none" dirty="0" err="1" smtClean="0"/>
              <a:t>Emmert</a:t>
            </a:r>
            <a:r>
              <a:rPr lang="cs-CZ" b="0" u="none" dirty="0" smtClean="0"/>
              <a:t>, František. Odmaturuj! ze společenských věd. </a:t>
            </a:r>
            <a:r>
              <a:rPr lang="cs-CZ" b="0" u="none" dirty="0" err="1" smtClean="0"/>
              <a:t>Vyd</a:t>
            </a:r>
            <a:r>
              <a:rPr lang="cs-CZ" b="0" u="none" dirty="0" smtClean="0"/>
              <a:t>. Brno: DIDAKTIS, 2003, 224 s. Odmaturuj! ISBN 80-86285-68-5.</a:t>
            </a:r>
          </a:p>
          <a:p>
            <a:pPr algn="l"/>
            <a:endParaRPr lang="cs-CZ" b="0" u="none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Calibri"/>
        <a:ea typeface="SimSun"/>
        <a:cs typeface="SimSun"/>
      </a:majorFont>
      <a:minorFont>
        <a:latin typeface="Calibri"/>
        <a:ea typeface="SimSun"/>
        <a:cs typeface="SimSu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1" i="0" u="sng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1" i="0" u="sng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1162</TotalTime>
  <Words>330</Words>
  <Application>Microsoft Office PowerPoint</Application>
  <PresentationFormat>Předvádění na obrazovce (4:3)</PresentationFormat>
  <Paragraphs>48</Paragraphs>
  <Slides>9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TÉMA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Psychologie</dc:title>
  <dc:creator>Uživatel</dc:creator>
  <cp:lastModifiedBy>Dum</cp:lastModifiedBy>
  <cp:revision>106</cp:revision>
  <cp:lastPrinted>1601-01-01T00:00:00Z</cp:lastPrinted>
  <dcterms:created xsi:type="dcterms:W3CDTF">2009-11-04T09:04:13Z</dcterms:created>
  <dcterms:modified xsi:type="dcterms:W3CDTF">2014-06-26T10:47:31Z</dcterms:modified>
</cp:coreProperties>
</file>