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1"/>
  </p:notesMasterIdLst>
  <p:sldIdLst>
    <p:sldId id="410" r:id="rId2"/>
    <p:sldId id="409" r:id="rId3"/>
    <p:sldId id="413" r:id="rId4"/>
    <p:sldId id="411" r:id="rId5"/>
    <p:sldId id="417" r:id="rId6"/>
    <p:sldId id="416" r:id="rId7"/>
    <p:sldId id="415" r:id="rId8"/>
    <p:sldId id="414" r:id="rId9"/>
    <p:sldId id="412" r:id="rId10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sz="2400" b="1" u="sng" kern="1200">
        <a:solidFill>
          <a:schemeClr val="bg1"/>
        </a:solidFill>
        <a:latin typeface="Arial" charset="0"/>
        <a:ea typeface="SimSun" charset="-122"/>
        <a:cs typeface="+mn-cs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sz="2400" b="1" u="sng" kern="1200">
        <a:solidFill>
          <a:schemeClr val="bg1"/>
        </a:solidFill>
        <a:latin typeface="Arial" charset="0"/>
        <a:ea typeface="SimSun" charset="-122"/>
        <a:cs typeface="+mn-cs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sz="2400" b="1" u="sng" kern="1200">
        <a:solidFill>
          <a:schemeClr val="bg1"/>
        </a:solidFill>
        <a:latin typeface="Arial" charset="0"/>
        <a:ea typeface="SimSun" charset="-122"/>
        <a:cs typeface="+mn-cs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sz="2400" b="1" u="sng" kern="1200">
        <a:solidFill>
          <a:schemeClr val="bg1"/>
        </a:solidFill>
        <a:latin typeface="Arial" charset="0"/>
        <a:ea typeface="SimSun" charset="-122"/>
        <a:cs typeface="+mn-cs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sz="2400" b="1" u="sng" kern="1200">
        <a:solidFill>
          <a:schemeClr val="bg1"/>
        </a:solidFill>
        <a:latin typeface="Arial" charset="0"/>
        <a:ea typeface="SimSun" charset="-122"/>
        <a:cs typeface="+mn-cs"/>
      </a:defRPr>
    </a:lvl5pPr>
    <a:lvl6pPr marL="2286000" algn="l" defTabSz="914400" rtl="0" eaLnBrk="1" latinLnBrk="0" hangingPunct="1">
      <a:defRPr sz="2400" b="1" u="sng" kern="1200">
        <a:solidFill>
          <a:schemeClr val="bg1"/>
        </a:solidFill>
        <a:latin typeface="Arial" charset="0"/>
        <a:ea typeface="SimSun" charset="-122"/>
        <a:cs typeface="+mn-cs"/>
      </a:defRPr>
    </a:lvl6pPr>
    <a:lvl7pPr marL="2743200" algn="l" defTabSz="914400" rtl="0" eaLnBrk="1" latinLnBrk="0" hangingPunct="1">
      <a:defRPr sz="2400" b="1" u="sng" kern="1200">
        <a:solidFill>
          <a:schemeClr val="bg1"/>
        </a:solidFill>
        <a:latin typeface="Arial" charset="0"/>
        <a:ea typeface="SimSun" charset="-122"/>
        <a:cs typeface="+mn-cs"/>
      </a:defRPr>
    </a:lvl7pPr>
    <a:lvl8pPr marL="3200400" algn="l" defTabSz="914400" rtl="0" eaLnBrk="1" latinLnBrk="0" hangingPunct="1">
      <a:defRPr sz="2400" b="1" u="sng" kern="1200">
        <a:solidFill>
          <a:schemeClr val="bg1"/>
        </a:solidFill>
        <a:latin typeface="Arial" charset="0"/>
        <a:ea typeface="SimSun" charset="-122"/>
        <a:cs typeface="+mn-cs"/>
      </a:defRPr>
    </a:lvl8pPr>
    <a:lvl9pPr marL="3657600" algn="l" defTabSz="914400" rtl="0" eaLnBrk="1" latinLnBrk="0" hangingPunct="1">
      <a:defRPr sz="2400" b="1" u="sng" kern="1200">
        <a:solidFill>
          <a:schemeClr val="bg1"/>
        </a:solidFill>
        <a:latin typeface="Arial" charset="0"/>
        <a:ea typeface="SimSun" charset="-122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FF"/>
    <a:srgbClr val="FF00FF"/>
    <a:srgbClr val="FF3300"/>
    <a:srgbClr val="00FF00"/>
    <a:srgbClr val="00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015" autoAdjust="0"/>
    <p:restoredTop sz="94624" autoAdjust="0"/>
  </p:normalViewPr>
  <p:slideViewPr>
    <p:cSldViewPr>
      <p:cViewPr varScale="1">
        <p:scale>
          <a:sx n="99" d="100"/>
          <a:sy n="99" d="100"/>
        </p:scale>
        <p:origin x="-342" y="-102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126" y="64338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0" y="695325"/>
            <a:ext cx="0" cy="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noProof="0" smtClean="0"/>
          </a:p>
        </p:txBody>
      </p:sp>
    </p:spTree>
    <p:extLst>
      <p:ext uri="{BB962C8B-B14F-4D97-AF65-F5344CB8AC3E}">
        <p14:creationId xmlns:p14="http://schemas.microsoft.com/office/powerpoint/2010/main" xmlns="" val="410533373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/>
          <a:lstStyle/>
          <a:p>
            <a:fld id="{1032DC54-DDA7-4A20-8A1B-9237F47FEBC3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891449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/>
          <a:lstStyle/>
          <a:p>
            <a:fld id="{1032DC54-DDA7-4A20-8A1B-9237F47FEBC3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891449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C8C836-9561-4178-9704-A7EA054F5EA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DE3EE8-9C30-4130-AA70-3EF73482CB2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1064DE-1D80-4FCC-BDA0-E66C877AC98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798EC4-FFF5-464E-9FFF-F06EDFAF8E2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1A19A5-0464-4D80-8FD1-23250710F28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1436B6-26A2-4967-8FB5-3F47FA62C81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A9FC2E-511A-411E-A4A5-C7C14B32675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8AEA6A-FC37-4D8F-AF57-1B761526588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E1DD21-ED6D-4BB6-9E0B-D3B35BB00D4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6139D3-17A4-432D-980C-3B8B8B5EC11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28588"/>
            <a:ext cx="2055813" cy="5995987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9800" cy="599598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B59F24-25C4-436A-8677-EB32FE9E22C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8013" cy="1433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 smtClean="0"/>
              <a:t>Klepněte pro úpravu formátu titulního textu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 smtClean="0"/>
              <a:t>Klepněte pro úpravu formátu textu osnovy</a:t>
            </a:r>
          </a:p>
          <a:p>
            <a:pPr lvl="1"/>
            <a:r>
              <a:rPr lang="en-GB" altLang="cs-CZ" smtClean="0"/>
              <a:t>Druhá úroveň</a:t>
            </a:r>
          </a:p>
          <a:p>
            <a:pPr lvl="2"/>
            <a:r>
              <a:rPr lang="en-GB" altLang="cs-CZ" smtClean="0"/>
              <a:t>Třetí úroveň</a:t>
            </a:r>
          </a:p>
          <a:p>
            <a:pPr lvl="3"/>
            <a:r>
              <a:rPr lang="en-GB" altLang="cs-CZ" smtClean="0"/>
              <a:t>Čtvrtá úroveň osnovy</a:t>
            </a:r>
          </a:p>
          <a:p>
            <a:pPr lvl="4"/>
            <a:r>
              <a:rPr lang="en-GB" altLang="cs-CZ" smtClean="0"/>
              <a:t>Pátá úroveň osnovy</a:t>
            </a:r>
          </a:p>
          <a:p>
            <a:pPr lvl="4"/>
            <a:r>
              <a:rPr lang="en-GB" altLang="cs-CZ" smtClean="0"/>
              <a:t>Šestá úroveň</a:t>
            </a:r>
          </a:p>
          <a:p>
            <a:pPr lvl="4"/>
            <a:r>
              <a:rPr lang="en-GB" altLang="cs-CZ" smtClean="0"/>
              <a:t>Sedmá úroveň</a:t>
            </a:r>
          </a:p>
          <a:p>
            <a:pPr lvl="4"/>
            <a:r>
              <a:rPr lang="en-GB" altLang="cs-CZ" smtClean="0"/>
              <a:t>Osmá úroveň textu</a:t>
            </a:r>
          </a:p>
          <a:p>
            <a:pPr lvl="4"/>
            <a:r>
              <a:rPr lang="en-GB" altLang="cs-CZ" smtClean="0"/>
              <a:t>Devátá úroveň</a:t>
            </a:r>
          </a:p>
        </p:txBody>
      </p:sp>
      <p:sp>
        <p:nvSpPr>
          <p:cNvPr id="1028" name="Text Box 3"/>
          <p:cNvSpPr txBox="1">
            <a:spLocks noChangeArrowheads="1"/>
          </p:cNvSpPr>
          <p:nvPr/>
        </p:nvSpPr>
        <p:spPr bwMode="auto">
          <a:xfrm>
            <a:off x="457200" y="6308725"/>
            <a:ext cx="2133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cs-CZ" altLang="cs-CZ"/>
          </a:p>
        </p:txBody>
      </p:sp>
      <p:sp>
        <p:nvSpPr>
          <p:cNvPr id="1029" name="Text Box 4"/>
          <p:cNvSpPr txBox="1">
            <a:spLocks noChangeArrowheads="1"/>
          </p:cNvSpPr>
          <p:nvPr/>
        </p:nvSpPr>
        <p:spPr bwMode="auto">
          <a:xfrm>
            <a:off x="3124200" y="6308725"/>
            <a:ext cx="2895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cs-CZ" altLang="cs-CZ"/>
          </a:p>
        </p:txBody>
      </p:sp>
      <p:sp>
        <p:nvSpPr>
          <p:cNvPr id="2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08725"/>
            <a:ext cx="2132013" cy="4587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b="0">
                <a:solidFill>
                  <a:srgbClr val="000000"/>
                </a:solidFill>
                <a:ea typeface="+mn-ea"/>
                <a:cs typeface="Lucida Sans Unicode" charset="0"/>
              </a:defRPr>
            </a:lvl1pPr>
          </a:lstStyle>
          <a:p>
            <a:pPr>
              <a:defRPr/>
            </a:pPr>
            <a:fld id="{6520D821-DB90-47AF-BAD8-52624BBD508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SimSun" charset="0"/>
          <a:cs typeface="SimSun" charset="0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SimSun" charset="0"/>
          <a:cs typeface="SimSun" charset="0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SimSun" charset="0"/>
          <a:cs typeface="SimSun" charset="0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SimSun" charset="0"/>
          <a:cs typeface="SimSun" charset="0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SimSun" charset="0"/>
          <a:cs typeface="SimSun" charset="0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SimSun" charset="0"/>
          <a:cs typeface="SimSun" charset="0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SimSun" charset="0"/>
          <a:cs typeface="SimSun" charset="0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SimSun" charset="0"/>
          <a:cs typeface="SimSun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i21.vsb.cz/sites/mi21.vsb.cz/files/img/OPVK_hor_zakladni_logolink_CB_c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36702"/>
            <a:ext cx="9144000" cy="1967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4294967295"/>
          </p:nvPr>
        </p:nvSpPr>
        <p:spPr>
          <a:xfrm>
            <a:off x="827584" y="6356350"/>
            <a:ext cx="7632848" cy="365125"/>
          </a:xfrm>
          <a:prstGeom prst="rect">
            <a:avLst/>
          </a:prstGeom>
        </p:spPr>
        <p:txBody>
          <a:bodyPr/>
          <a:lstStyle/>
          <a:p>
            <a:r>
              <a:rPr lang="cs-CZ" sz="1400" dirty="0" smtClean="0"/>
              <a:t>Střední škola  a Vyšší odborná škola cestovního ruchu, Senovážné náměstí 12, České Budějovice 370  01</a:t>
            </a:r>
            <a:endParaRPr lang="cs-CZ" sz="1400" dirty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25050096"/>
              </p:ext>
            </p:extLst>
          </p:nvPr>
        </p:nvGraphicFramePr>
        <p:xfrm>
          <a:off x="1007604" y="2924944"/>
          <a:ext cx="7248961" cy="335857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28381"/>
                <a:gridCol w="5220580"/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CZ.1.07/1.5.00/34.0423</a:t>
                      </a:r>
                      <a:endParaRPr lang="cs-CZ" dirty="0" smtClean="0"/>
                    </a:p>
                    <a:p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9.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Střední škola a Vyšší odborná škola cestovního ruchu, Senovážné náměstí 12, České Budějovice 370 01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 Eva Divišová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 err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TEmatický</a:t>
                      </a:r>
                      <a:r>
                        <a:rPr lang="cs-CZ" sz="2400" cap="small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celek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Aplikovaná psychologie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1. ročník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4.9.2013</a:t>
                      </a:r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434768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49796" y="2924944"/>
            <a:ext cx="7772400" cy="1037977"/>
          </a:xfrm>
        </p:spPr>
        <p:txBody>
          <a:bodyPr/>
          <a:lstStyle/>
          <a:p>
            <a:r>
              <a:rPr lang="cs-CZ" dirty="0" smtClean="0"/>
              <a:t>TÉMA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499992" y="5733256"/>
            <a:ext cx="4024536" cy="553616"/>
          </a:xfrm>
        </p:spPr>
        <p:txBody>
          <a:bodyPr>
            <a:normAutofit lnSpcReduction="10000"/>
          </a:bodyPr>
          <a:lstStyle/>
          <a:p>
            <a:pPr algn="r"/>
            <a:r>
              <a:rPr lang="cs-CZ" dirty="0" smtClean="0"/>
              <a:t>Mgr. Eva Divišová		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23528" y="5661247"/>
            <a:ext cx="4499992" cy="58477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Inteligence</a:t>
            </a:r>
            <a:endParaRPr lang="cs-CZ" dirty="0"/>
          </a:p>
        </p:txBody>
      </p:sp>
      <p:pic>
        <p:nvPicPr>
          <p:cNvPr id="1026" name="Picture 2" descr="http://mi21.vsb.cz/sites/mi21.vsb.cz/files/img/OPVK_hor_zakladni_logolink_CB_c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36702"/>
            <a:ext cx="9144000" cy="1967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4294967295"/>
          </p:nvPr>
        </p:nvSpPr>
        <p:spPr>
          <a:xfrm>
            <a:off x="827584" y="6356350"/>
            <a:ext cx="7632848" cy="365125"/>
          </a:xfrm>
          <a:prstGeom prst="rect">
            <a:avLst/>
          </a:prstGeom>
        </p:spPr>
        <p:txBody>
          <a:bodyPr/>
          <a:lstStyle/>
          <a:p>
            <a:r>
              <a:rPr lang="cs-CZ" sz="1400" dirty="0" smtClean="0"/>
              <a:t>Střední škola  a Vyšší odborná škola cestovního ruchu, Senovážné náměstí 12, České Budějovice 370  01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xmlns="" val="1648031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1"/>
          <p:cNvSpPr txBox="1">
            <a:spLocks noChangeArrowheads="1"/>
          </p:cNvSpPr>
          <p:nvPr/>
        </p:nvSpPr>
        <p:spPr bwMode="auto">
          <a:xfrm>
            <a:off x="395288" y="620713"/>
            <a:ext cx="8229600" cy="54340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1313" indent="-341313">
              <a:spcBef>
                <a:spcPts val="800"/>
              </a:spcBef>
              <a:buClr>
                <a:srgbClr val="FF0000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 sz="3200" dirty="0">
                <a:solidFill>
                  <a:srgbClr val="FF0000"/>
                </a:solidFill>
                <a:latin typeface="Calibri" pitchFamily="32" charset="0"/>
              </a:rPr>
              <a:t>§</a:t>
            </a:r>
            <a:r>
              <a:rPr lang="cs-CZ" altLang="cs-CZ" sz="3200" dirty="0">
                <a:solidFill>
                  <a:srgbClr val="000000"/>
                </a:solidFill>
                <a:latin typeface="Calibri" pitchFamily="32" charset="0"/>
              </a:rPr>
              <a:t> </a:t>
            </a:r>
            <a:r>
              <a:rPr lang="cs-CZ" altLang="cs-CZ" sz="3200" dirty="0">
                <a:solidFill>
                  <a:srgbClr val="800080"/>
                </a:solidFill>
                <a:latin typeface="Calibri" pitchFamily="32" charset="0"/>
              </a:rPr>
              <a:t>paměťové </a:t>
            </a:r>
            <a:r>
              <a:rPr lang="cs-CZ" altLang="cs-CZ" sz="3200" dirty="0">
                <a:solidFill>
                  <a:srgbClr val="000000"/>
                </a:solidFill>
                <a:latin typeface="Calibri" pitchFamily="32" charset="0"/>
              </a:rPr>
              <a:t>- paměť krátkodobá a dlouhodobá</a:t>
            </a:r>
          </a:p>
          <a:p>
            <a:pPr marL="341313" indent="-341313">
              <a:spcBef>
                <a:spcPts val="800"/>
              </a:spcBef>
              <a:buClr>
                <a:srgbClr val="FF0000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 sz="3200" dirty="0">
                <a:solidFill>
                  <a:srgbClr val="FF0000"/>
                </a:solidFill>
                <a:latin typeface="Calibri" pitchFamily="32" charset="0"/>
              </a:rPr>
              <a:t>§</a:t>
            </a:r>
            <a:r>
              <a:rPr lang="cs-CZ" altLang="cs-CZ" sz="3200" dirty="0">
                <a:solidFill>
                  <a:srgbClr val="000000"/>
                </a:solidFill>
                <a:latin typeface="Calibri" pitchFamily="32" charset="0"/>
              </a:rPr>
              <a:t> </a:t>
            </a:r>
            <a:r>
              <a:rPr lang="cs-CZ" altLang="cs-CZ" sz="3200" dirty="0">
                <a:solidFill>
                  <a:srgbClr val="800080"/>
                </a:solidFill>
                <a:latin typeface="Calibri" pitchFamily="32" charset="0"/>
              </a:rPr>
              <a:t>percepční pohotovost</a:t>
            </a:r>
            <a:r>
              <a:rPr lang="cs-CZ" altLang="cs-CZ" sz="3200" dirty="0">
                <a:solidFill>
                  <a:srgbClr val="000000"/>
                </a:solidFill>
                <a:latin typeface="Calibri" pitchFamily="32" charset="0"/>
              </a:rPr>
              <a:t> - schopnost rychlého </a:t>
            </a:r>
            <a:r>
              <a:rPr lang="cs-CZ" altLang="cs-CZ" sz="3200" dirty="0" smtClean="0">
                <a:solidFill>
                  <a:srgbClr val="000000"/>
                </a:solidFill>
                <a:latin typeface="Calibri" pitchFamily="32" charset="0"/>
              </a:rPr>
              <a:t>postřehu </a:t>
            </a:r>
            <a:r>
              <a:rPr lang="cs-CZ" altLang="cs-CZ" sz="3200" dirty="0">
                <a:solidFill>
                  <a:srgbClr val="000000"/>
                </a:solidFill>
                <a:latin typeface="Calibri" pitchFamily="32" charset="0"/>
              </a:rPr>
              <a:t>např. pro zrakově vnímané detaily</a:t>
            </a:r>
          </a:p>
          <a:p>
            <a:pPr marL="341313" indent="-341313">
              <a:spcBef>
                <a:spcPts val="800"/>
              </a:spcBef>
              <a:buClr>
                <a:srgbClr val="FF0000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 sz="3200" dirty="0">
                <a:solidFill>
                  <a:srgbClr val="FF0000"/>
                </a:solidFill>
                <a:latin typeface="Calibri" pitchFamily="32" charset="0"/>
              </a:rPr>
              <a:t>§</a:t>
            </a:r>
            <a:r>
              <a:rPr lang="cs-CZ" altLang="cs-CZ" sz="3200" dirty="0">
                <a:solidFill>
                  <a:srgbClr val="000000"/>
                </a:solidFill>
                <a:latin typeface="Calibri" pitchFamily="32" charset="0"/>
              </a:rPr>
              <a:t> </a:t>
            </a:r>
            <a:r>
              <a:rPr lang="cs-CZ" altLang="cs-CZ" sz="3200" dirty="0">
                <a:solidFill>
                  <a:srgbClr val="800080"/>
                </a:solidFill>
                <a:latin typeface="Calibri" pitchFamily="32" charset="0"/>
              </a:rPr>
              <a:t>psychomotorické </a:t>
            </a:r>
            <a:r>
              <a:rPr lang="cs-CZ" altLang="cs-CZ" sz="3200" dirty="0">
                <a:solidFill>
                  <a:srgbClr val="000000"/>
                </a:solidFill>
                <a:latin typeface="Calibri" pitchFamily="32" charset="0"/>
              </a:rPr>
              <a:t>- schopnost koordinovat dva a více současných pohybů</a:t>
            </a:r>
          </a:p>
          <a:p>
            <a:pPr marL="341313" indent="-341313">
              <a:spcBef>
                <a:spcPts val="800"/>
              </a:spcBef>
              <a:buClr>
                <a:srgbClr val="FF0000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 sz="3200" dirty="0">
                <a:solidFill>
                  <a:srgbClr val="FF0000"/>
                </a:solidFill>
                <a:latin typeface="Calibri" pitchFamily="32" charset="0"/>
              </a:rPr>
              <a:t>§</a:t>
            </a:r>
            <a:r>
              <a:rPr lang="cs-CZ" altLang="cs-CZ" sz="3200" dirty="0">
                <a:solidFill>
                  <a:srgbClr val="000000"/>
                </a:solidFill>
                <a:latin typeface="Calibri" pitchFamily="32" charset="0"/>
              </a:rPr>
              <a:t> </a:t>
            </a:r>
            <a:r>
              <a:rPr lang="cs-CZ" altLang="cs-CZ" sz="3200" dirty="0">
                <a:solidFill>
                  <a:srgbClr val="800080"/>
                </a:solidFill>
                <a:latin typeface="Calibri" pitchFamily="32" charset="0"/>
              </a:rPr>
              <a:t>umělecké </a:t>
            </a:r>
            <a:r>
              <a:rPr lang="cs-CZ" altLang="cs-CZ" sz="3200" dirty="0">
                <a:solidFill>
                  <a:srgbClr val="000000"/>
                </a:solidFill>
                <a:latin typeface="Calibri" pitchFamily="32" charset="0"/>
              </a:rPr>
              <a:t>- literární, hudební, výtvarné a dramatické schopnosti.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 additive="repl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8" presetClass="emph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 additive="repl">
                                        <p:cTn id="9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8" presetClass="emph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 additive="repl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8" presetClass="emph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 additive="repl">
                                        <p:cTn id="15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404665"/>
            <a:ext cx="8229600" cy="6192688"/>
          </a:xfrm>
        </p:spPr>
        <p:txBody>
          <a:bodyPr/>
          <a:lstStyle/>
          <a:p>
            <a:r>
              <a:rPr lang="cs-CZ" dirty="0" smtClean="0"/>
              <a:t>Anotace:</a:t>
            </a:r>
          </a:p>
          <a:p>
            <a:pPr>
              <a:buFont typeface="Arial" pitchFamily="34" charset="0"/>
              <a:buChar char="•"/>
            </a:pPr>
            <a:r>
              <a:rPr lang="cs-CZ" sz="2200" dirty="0" smtClean="0"/>
              <a:t>Materiál je možno využít pro rozšíření učiva předmětu aplikovaná psychologie. Je určen pro 1. ročníky střední školy. DUM je vytvořen jako prezentace, obsahuje základní informace o inteligenci.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Metodické pokyny:</a:t>
            </a:r>
          </a:p>
          <a:p>
            <a:pPr>
              <a:buFont typeface="Arial" pitchFamily="34" charset="0"/>
              <a:buChar char="•"/>
            </a:pPr>
            <a:r>
              <a:rPr lang="cs-CZ" sz="2200" dirty="0" smtClean="0"/>
              <a:t>DUM je vytvořen ve formě prezentace a je </a:t>
            </a:r>
            <a:r>
              <a:rPr lang="cs-CZ" sz="2200" dirty="0" smtClean="0"/>
              <a:t>využitelný </a:t>
            </a:r>
            <a:r>
              <a:rPr lang="cs-CZ" sz="2200" dirty="0" smtClean="0"/>
              <a:t>v rámci interaktivního vzdělávání.</a:t>
            </a:r>
          </a:p>
        </p:txBody>
      </p:sp>
    </p:spTree>
    <p:extLst>
      <p:ext uri="{BB962C8B-B14F-4D97-AF65-F5344CB8AC3E}">
        <p14:creationId xmlns:p14="http://schemas.microsoft.com/office/powerpoint/2010/main" xmlns="" val="9199650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"/>
          <p:cNvSpPr txBox="1">
            <a:spLocks noChangeArrowheads="1"/>
          </p:cNvSpPr>
          <p:nvPr/>
        </p:nvSpPr>
        <p:spPr bwMode="auto">
          <a:xfrm>
            <a:off x="500034" y="571480"/>
            <a:ext cx="8229600" cy="1143000"/>
          </a:xfrm>
          <a:prstGeom prst="rect">
            <a:avLst/>
          </a:prstGeom>
          <a:noFill/>
          <a:ln w="9360">
            <a:solidFill>
              <a:srgbClr val="C0504D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altLang="cs-CZ" sz="4400">
                <a:solidFill>
                  <a:srgbClr val="C0504D"/>
                </a:solidFill>
                <a:latin typeface="Calibri" pitchFamily="32" charset="0"/>
              </a:rPr>
              <a:t>INTELIGENCE</a:t>
            </a: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1313" indent="-341313">
              <a:spcBef>
                <a:spcPts val="800"/>
              </a:spcBef>
              <a:buClr>
                <a:srgbClr val="4F81BD"/>
              </a:buCl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cs-CZ" altLang="cs-CZ" sz="3200" dirty="0">
              <a:solidFill>
                <a:srgbClr val="4F81BD"/>
              </a:solidFill>
              <a:latin typeface="Calibri" pitchFamily="32" charset="0"/>
            </a:endParaRP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500034" y="2571745"/>
            <a:ext cx="8229600" cy="350046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/>
          <a:lstStyle/>
          <a:p>
            <a:pPr marL="341313" indent="-341313">
              <a:spcBef>
                <a:spcPts val="800"/>
              </a:spcBef>
              <a:buClr>
                <a:srgbClr val="4F81BD"/>
              </a:buClr>
              <a:buFont typeface="Calibri" pitchFamily="32" charset="0"/>
              <a:buChar char="•"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</a:pPr>
            <a:r>
              <a:rPr lang="cs-CZ" altLang="cs-CZ" sz="3200" dirty="0">
                <a:solidFill>
                  <a:srgbClr val="4F81BD"/>
                </a:solidFill>
                <a:latin typeface="Calibri" pitchFamily="32" charset="0"/>
              </a:rPr>
              <a:t>Je označením pro rozsah určitých kognitivních (poznávacích) schopností, které umožňují řešit problémy, učit se, přizpůsobovat se, zobecňovat apod.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 additive="repl"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accel="50000" decel="5000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animMotion origin="layout" path="M 0.0 0.0  L 0.0 0.33333">
                                      <p:cBhvr additive="repl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altLang="cs-CZ" sz="4400">
                <a:solidFill>
                  <a:srgbClr val="FF3399"/>
                </a:solidFill>
                <a:latin typeface="Calibri" pitchFamily="32" charset="0"/>
              </a:rPr>
              <a:t>Znaky inteligentního chování</a:t>
            </a: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468313" y="1628775"/>
            <a:ext cx="8229600" cy="50403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1313" indent="-341313">
              <a:spcBef>
                <a:spcPts val="800"/>
              </a:spcBef>
              <a:buClr>
                <a:srgbClr val="0099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 sz="3200">
                <a:solidFill>
                  <a:srgbClr val="0099FF"/>
                </a:solidFill>
                <a:latin typeface="Calibri" pitchFamily="32" charset="0"/>
              </a:rPr>
              <a:t>Dobrá orientace a dobré myšlení, tj. soudnost, pohotové a přesné vyjadřování</a:t>
            </a:r>
          </a:p>
          <a:p>
            <a:pPr marL="341313" indent="-341313">
              <a:spcBef>
                <a:spcPts val="800"/>
              </a:spcBef>
              <a:buClr>
                <a:srgbClr val="0099FF"/>
              </a:buClr>
              <a:buFont typeface="Arial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cs-CZ" altLang="cs-CZ" sz="3200">
              <a:solidFill>
                <a:srgbClr val="0099FF"/>
              </a:solidFill>
              <a:latin typeface="Calibri" pitchFamily="32" charset="0"/>
            </a:endParaRPr>
          </a:p>
          <a:p>
            <a:pPr marL="341313" indent="-341313">
              <a:spcBef>
                <a:spcPts val="800"/>
              </a:spcBef>
              <a:buClr>
                <a:srgbClr val="0099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 sz="3200">
                <a:solidFill>
                  <a:srgbClr val="0099FF"/>
                </a:solidFill>
                <a:latin typeface="Calibri" pitchFamily="32" charset="0"/>
              </a:rPr>
              <a:t>Přesné vnímání a dobrá paměť (pohotové vybavování informací z paměti) </a:t>
            </a:r>
          </a:p>
          <a:p>
            <a:pPr marL="341313" indent="-341313">
              <a:spcBef>
                <a:spcPts val="800"/>
              </a:spcBef>
              <a:buClr>
                <a:srgbClr val="0099FF"/>
              </a:buClr>
              <a:buFont typeface="Arial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cs-CZ" altLang="cs-CZ" sz="3200">
              <a:solidFill>
                <a:srgbClr val="0099FF"/>
              </a:solidFill>
              <a:latin typeface="Calibri" pitchFamily="32" charset="0"/>
            </a:endParaRPr>
          </a:p>
          <a:p>
            <a:pPr marL="341313" indent="-341313">
              <a:spcBef>
                <a:spcPts val="800"/>
              </a:spcBef>
              <a:buClr>
                <a:srgbClr val="0099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 sz="3200">
                <a:solidFill>
                  <a:srgbClr val="0099FF"/>
                </a:solidFill>
                <a:latin typeface="Calibri" pitchFamily="32" charset="0"/>
              </a:rPr>
              <a:t>Schopnost koncentrace na objekt činnosti s pružným a správným myšlením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36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 additive="repl">
                                        <p:cTn id="14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 additive="repl">
                                        <p:cTn id="18" dur="3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 additive="repl">
                                        <p:cTn id="22" dur="3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0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1000"/>
                            </p:stCondLst>
                            <p:childTnLst>
                              <p:par>
                                <p:cTn id="3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1" presetClass="entr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additive="repl"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#ppt_h/1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#ppt_w/1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4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8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0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altLang="cs-CZ" sz="4400">
                <a:solidFill>
                  <a:srgbClr val="FF33CC"/>
                </a:solidFill>
                <a:latin typeface="Calibri" pitchFamily="32" charset="0"/>
              </a:rPr>
              <a:t>Inteligence má dva druhy:</a:t>
            </a:r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1313" indent="-341313">
              <a:spcBef>
                <a:spcPts val="800"/>
              </a:spcBef>
              <a:buClr>
                <a:srgbClr val="C0504D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 sz="3200">
                <a:solidFill>
                  <a:srgbClr val="C0504D"/>
                </a:solidFill>
                <a:latin typeface="Calibri" pitchFamily="32" charset="0"/>
              </a:rPr>
              <a:t>Fluidní </a:t>
            </a:r>
            <a:r>
              <a:rPr lang="cs-CZ" altLang="cs-CZ" sz="3200">
                <a:solidFill>
                  <a:srgbClr val="0000FF"/>
                </a:solidFill>
                <a:latin typeface="Calibri" pitchFamily="32" charset="0"/>
              </a:rPr>
              <a:t>inteligence je vrozená, nezávislá na dřívějším učení, během lidského života se již nevyvíjí.</a:t>
            </a:r>
          </a:p>
          <a:p>
            <a:pPr marL="341313" indent="-341313">
              <a:spcBef>
                <a:spcPts val="800"/>
              </a:spcBef>
              <a:buClr>
                <a:srgbClr val="0000FF"/>
              </a:buClr>
              <a:buFont typeface="Arial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cs-CZ" altLang="cs-CZ" sz="3200">
              <a:solidFill>
                <a:srgbClr val="0000FF"/>
              </a:solidFill>
              <a:latin typeface="Calibri" pitchFamily="32" charset="0"/>
            </a:endParaRPr>
          </a:p>
          <a:p>
            <a:pPr marL="341313" indent="-341313">
              <a:spcBef>
                <a:spcPts val="800"/>
              </a:spcBef>
              <a:buClr>
                <a:srgbClr val="0000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 sz="3200">
                <a:solidFill>
                  <a:srgbClr val="0000FF"/>
                </a:solidFill>
                <a:latin typeface="Calibri" pitchFamily="32" charset="0"/>
              </a:rPr>
              <a:t>Krystalická inteligence je založená na zkušenostech, vědomostech získaných učením a na schopnostech je využívat.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 additive="repl"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9" presetClass="emph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additive="repl">
                                        <p:cTn id="10" dur="500" fill="hold" masterRel="sameClick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504D"/>
                                      </p:to>
                                    </p:animClr>
                                    <p:animClr clrSpc="rgb" dir="cw">
                                      <p:cBhvr additive="repl">
                                        <p:cTn id="11" dur="500" fill="hold" masterRel="sameClick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504D"/>
                                      </p:to>
                                    </p:animClr>
                                    <p:set>
                                      <p:cBhvr additive="repl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9" presetClass="emph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additive="repl">
                                        <p:cTn id="16" dur="500" fill="hold" masterRel="sameClick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504D"/>
                                      </p:to>
                                    </p:animClr>
                                    <p:animClr clrSpc="rgb" dir="cw">
                                      <p:cBhvr additive="repl">
                                        <p:cTn id="17" dur="500" fill="hold" masterRel="sameClick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504D"/>
                                      </p:to>
                                    </p:animClr>
                                    <p:set>
                                      <p:cBhvr additive="repl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 additive="repl"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">
                                      <p:cBhvr additive="repl">
                                        <p:cTn id="3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Motion>
                                    <p:animEffect transition="in" filter="fade">
                                      <p:cBhvr additive="repl"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altLang="cs-CZ" sz="4400">
                <a:solidFill>
                  <a:srgbClr val="0000FF"/>
                </a:solidFill>
                <a:latin typeface="Calibri" pitchFamily="32" charset="0"/>
              </a:rPr>
              <a:t>Ke zjišťování inteligence</a:t>
            </a: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611188" y="1700213"/>
            <a:ext cx="8229600" cy="452596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1313" indent="-341313">
              <a:spcBef>
                <a:spcPts val="800"/>
              </a:spcBef>
              <a:buClr>
                <a:srgbClr val="FF3399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 sz="3200">
                <a:solidFill>
                  <a:srgbClr val="FF3399"/>
                </a:solidFill>
                <a:latin typeface="Calibri" pitchFamily="32" charset="0"/>
              </a:rPr>
              <a:t>Se používají inteligenční testy – soubory úloh, které byly statisticky zpracovány</a:t>
            </a:r>
            <a:r>
              <a:rPr lang="cs-CZ" altLang="cs-CZ" sz="3200">
                <a:solidFill>
                  <a:srgbClr val="000000"/>
                </a:solidFill>
                <a:latin typeface="Calibri" pitchFamily="32" charset="0"/>
              </a:rPr>
              <a:t>. </a:t>
            </a:r>
          </a:p>
          <a:p>
            <a:pPr marL="341313" indent="-341313">
              <a:spcBef>
                <a:spcPts val="800"/>
              </a:spcBef>
              <a:buClr>
                <a:srgbClr val="0099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 sz="3200">
                <a:solidFill>
                  <a:srgbClr val="0099FF"/>
                </a:solidFill>
                <a:latin typeface="Calibri" pitchFamily="32" charset="0"/>
              </a:rPr>
              <a:t>Úroveň obecné inteligence se vyjadřuje hodnotou inteligenčního kvocientu IQ.</a:t>
            </a:r>
          </a:p>
          <a:p>
            <a:pPr marL="341313" indent="-341313">
              <a:spcBef>
                <a:spcPts val="800"/>
              </a:spcBef>
              <a:buClr>
                <a:srgbClr val="99FF33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 sz="3200">
                <a:solidFill>
                  <a:srgbClr val="99FF33"/>
                </a:solidFill>
                <a:latin typeface="Calibri" pitchFamily="32" charset="0"/>
              </a:rPr>
              <a:t>Průměrná hodnota je IQ 100. IQ 80 je hraniční pásmo defektu, IQ 120 a více je nadprůměr.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36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 additive="repl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 additive="repl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 additive="repl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 additive="repl">
                                        <p:cTn id="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34" dur="182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5" dur="66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str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6" dur="66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7" dur="33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8" dur="16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 additive="repl">
                                        <p:cTn id="39" dur="26" fill="hold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 additive="repl">
                                        <p:cTn id="40" dur="166" decel="50000" fill="hold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repl">
                                        <p:cTn id="41" dur="26" fill="hold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 additive="repl">
                                        <p:cTn id="42" dur="166" decel="50000" fill="hold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repl">
                                        <p:cTn id="43" dur="26" fill="hold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 additive="repl">
                                        <p:cTn id="44" dur="166" decel="50000" fill="hold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repl">
                                        <p:cTn id="45" dur="26" fill="hold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 additive="repl">
                                        <p:cTn id="46" dur="166" decel="50000" fill="hold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/>
        </p:nvSpPr>
        <p:spPr bwMode="auto">
          <a:xfrm>
            <a:off x="647564" y="404664"/>
            <a:ext cx="7772400" cy="1470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ctr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4400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ctr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4400">
                <a:solidFill>
                  <a:srgbClr val="000000"/>
                </a:solidFill>
                <a:latin typeface="Calibri" pitchFamily="32" charset="0"/>
                <a:ea typeface="SimSun" charset="0"/>
                <a:cs typeface="SimSun" charset="0"/>
              </a:defRPr>
            </a:lvl2pPr>
            <a:lvl3pPr algn="ctr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4400">
                <a:solidFill>
                  <a:srgbClr val="000000"/>
                </a:solidFill>
                <a:latin typeface="Calibri" pitchFamily="32" charset="0"/>
                <a:ea typeface="SimSun" charset="0"/>
                <a:cs typeface="SimSun" charset="0"/>
              </a:defRPr>
            </a:lvl3pPr>
            <a:lvl4pPr algn="ctr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4400">
                <a:solidFill>
                  <a:srgbClr val="000000"/>
                </a:solidFill>
                <a:latin typeface="Calibri" pitchFamily="32" charset="0"/>
                <a:ea typeface="SimSun" charset="0"/>
                <a:cs typeface="SimSun" charset="0"/>
              </a:defRPr>
            </a:lvl4pPr>
            <a:lvl5pPr algn="ctr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4400">
                <a:solidFill>
                  <a:srgbClr val="000000"/>
                </a:solidFill>
                <a:latin typeface="Calibri" pitchFamily="32" charset="0"/>
                <a:ea typeface="SimSun" charset="0"/>
                <a:cs typeface="SimSun" charset="0"/>
              </a:defRPr>
            </a:lvl5pPr>
            <a:lvl6pPr marL="2514600" indent="-228600" algn="ctr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4400">
                <a:solidFill>
                  <a:srgbClr val="000000"/>
                </a:solidFill>
                <a:latin typeface="Calibri" pitchFamily="32" charset="0"/>
                <a:ea typeface="SimSun" charset="0"/>
                <a:cs typeface="SimSun" charset="0"/>
              </a:defRPr>
            </a:lvl6pPr>
            <a:lvl7pPr marL="2971800" indent="-228600" algn="ctr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4400">
                <a:solidFill>
                  <a:srgbClr val="000000"/>
                </a:solidFill>
                <a:latin typeface="Calibri" pitchFamily="32" charset="0"/>
                <a:ea typeface="SimSun" charset="0"/>
                <a:cs typeface="SimSun" charset="0"/>
              </a:defRPr>
            </a:lvl7pPr>
            <a:lvl8pPr marL="3429000" indent="-228600" algn="ctr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4400">
                <a:solidFill>
                  <a:srgbClr val="000000"/>
                </a:solidFill>
                <a:latin typeface="Calibri" pitchFamily="32" charset="0"/>
                <a:ea typeface="SimSun" charset="0"/>
                <a:cs typeface="SimSun" charset="0"/>
              </a:defRPr>
            </a:lvl8pPr>
            <a:lvl9pPr marL="3886200" indent="-228600" algn="ctr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4400">
                <a:solidFill>
                  <a:srgbClr val="000000"/>
                </a:solidFill>
                <a:latin typeface="Calibri" pitchFamily="32" charset="0"/>
                <a:ea typeface="SimSun" charset="0"/>
                <a:cs typeface="SimSun" charset="0"/>
              </a:defRPr>
            </a:lvl9pPr>
          </a:lstStyle>
          <a:p>
            <a:r>
              <a:rPr lang="cs-CZ" u="none" dirty="0" smtClean="0"/>
              <a:t>Literatura</a:t>
            </a:r>
            <a:endParaRPr lang="cs-CZ" u="none" dirty="0"/>
          </a:p>
        </p:txBody>
      </p:sp>
      <p:sp>
        <p:nvSpPr>
          <p:cNvPr id="3" name="Podnadpis 2"/>
          <p:cNvSpPr>
            <a:spLocks noGrp="1"/>
          </p:cNvSpPr>
          <p:nvPr/>
        </p:nvSpPr>
        <p:spPr bwMode="auto">
          <a:xfrm>
            <a:off x="791580" y="1628800"/>
            <a:ext cx="7704856" cy="4824536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marL="0" indent="0" algn="ctr" defTabSz="449263" rtl="0" eaLnBrk="0" fontAlgn="base" hangingPunct="0">
              <a:spcBef>
                <a:spcPts val="8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49263" rtl="0" eaLnBrk="0" fontAlgn="base" hangingPunct="0">
              <a:spcBef>
                <a:spcPts val="7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49263" rtl="0" eaLnBrk="0" fontAlgn="base" hangingPunct="0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defRPr sz="2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b="0" u="none" dirty="0" err="1" smtClean="0"/>
              <a:t>Emmert</a:t>
            </a:r>
            <a:r>
              <a:rPr lang="cs-CZ" b="0" u="none" dirty="0" smtClean="0"/>
              <a:t>, František. Odmaturuj! ze společenských věd. </a:t>
            </a:r>
            <a:r>
              <a:rPr lang="cs-CZ" b="0" u="none" dirty="0" err="1" smtClean="0"/>
              <a:t>Vyd</a:t>
            </a:r>
            <a:r>
              <a:rPr lang="cs-CZ" b="0" u="none" dirty="0" smtClean="0"/>
              <a:t>. Brno: DIDAKTIS, 2003, 224 s. Odmaturuj! ISBN 80-86285-68-5.</a:t>
            </a:r>
          </a:p>
          <a:p>
            <a:pPr algn="l"/>
            <a:endParaRPr lang="cs-CZ" u="none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Motiv systému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iv systému Office">
      <a:majorFont>
        <a:latin typeface="Calibri"/>
        <a:ea typeface="SimSun"/>
        <a:cs typeface="SimSun"/>
      </a:majorFont>
      <a:minorFont>
        <a:latin typeface="Calibri"/>
        <a:ea typeface="SimSun"/>
        <a:cs typeface="SimSu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2400" b="1" i="0" u="sng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2400" b="1" i="0" u="sng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Motiv systému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ystému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1171</TotalTime>
  <Words>353</Words>
  <Application>Microsoft Office PowerPoint</Application>
  <PresentationFormat>Předvádění na obrazovce (4:3)</PresentationFormat>
  <Paragraphs>48</Paragraphs>
  <Slides>9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Snímek 1</vt:lpstr>
      <vt:lpstr>TÉMA</vt:lpstr>
      <vt:lpstr>Snímek 3</vt:lpstr>
      <vt:lpstr>Snímek 4</vt:lpstr>
      <vt:lpstr>Snímek 5</vt:lpstr>
      <vt:lpstr>Snímek 6</vt:lpstr>
      <vt:lpstr>Snímek 7</vt:lpstr>
      <vt:lpstr>Snímek 8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Psychologie</dc:title>
  <dc:creator>Uživatel</dc:creator>
  <cp:lastModifiedBy>Dum</cp:lastModifiedBy>
  <cp:revision>110</cp:revision>
  <cp:lastPrinted>1601-01-01T00:00:00Z</cp:lastPrinted>
  <dcterms:created xsi:type="dcterms:W3CDTF">2009-11-04T09:04:13Z</dcterms:created>
  <dcterms:modified xsi:type="dcterms:W3CDTF">2014-06-26T10:37:17Z</dcterms:modified>
</cp:coreProperties>
</file>