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18" r:id="rId2"/>
    <p:sldId id="417" r:id="rId3"/>
    <p:sldId id="419" r:id="rId4"/>
    <p:sldId id="309" r:id="rId5"/>
    <p:sldId id="308" r:id="rId6"/>
    <p:sldId id="310" r:id="rId7"/>
    <p:sldId id="422" r:id="rId8"/>
    <p:sldId id="421" r:id="rId9"/>
    <p:sldId id="420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0996570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510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352857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08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173355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61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080034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Psychické vlastnosti osobnosti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2051720" y="6356350"/>
            <a:ext cx="6408712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emoční inteligenci a psychických vlastnostech osobnosti.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"/>
          <p:cNvSpPr txBox="1">
            <a:spLocks noChangeArrowheads="1"/>
          </p:cNvSpPr>
          <p:nvPr/>
        </p:nvSpPr>
        <p:spPr bwMode="auto">
          <a:xfrm>
            <a:off x="457200" y="30163"/>
            <a:ext cx="8229600" cy="16303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/>
            </a:r>
            <a:br>
              <a:rPr lang="cs-CZ" altLang="cs-CZ" sz="36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600">
                <a:solidFill>
                  <a:srgbClr val="0099FF"/>
                </a:solidFill>
                <a:latin typeface="Calibri" pitchFamily="32" charset="0"/>
              </a:rPr>
              <a:t>EMOČNÍ INTELIGENCE</a:t>
            </a: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 </a:t>
            </a:r>
            <a:br>
              <a:rPr lang="cs-CZ" altLang="cs-CZ" sz="36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600">
                <a:solidFill>
                  <a:srgbClr val="FF3399"/>
                </a:solidFill>
                <a:latin typeface="Calibri" pitchFamily="32" charset="0"/>
              </a:rPr>
              <a:t>se vyznačuje těmito znaky: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773238"/>
            <a:ext cx="8229600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§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znalost vlastních emocí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§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zvládání emocí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§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schopnost sám sebe motivovat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§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schopnost vnímat emoce jiných lidí</a:t>
            </a:r>
          </a:p>
          <a:p>
            <a:pPr marL="342900" indent="-341313">
              <a:spcBef>
                <a:spcPts val="8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§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schopnost dobrých mezilidských vztahů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repl"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18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19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0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21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2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23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24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25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1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36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37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38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39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40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41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42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43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9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0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1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2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3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54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55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6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57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58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59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60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61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67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8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9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0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1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72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73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74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75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76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77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78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79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5" dur="182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6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7" dur="6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8" dur="33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9" dur="16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repl">
                                        <p:cTn id="90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repl">
                                        <p:cTn id="91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92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repl">
                                        <p:cTn id="93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94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repl">
                                        <p:cTn id="95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repl">
                                        <p:cTn id="96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repl">
                                        <p:cTn id="97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repl">
                                        <p:cTn id="10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0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FF33CC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CHARAKTER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99FF"/>
                </a:solidFill>
                <a:latin typeface="Calibri" pitchFamily="32" charset="0"/>
              </a:rPr>
              <a:t>je někdy označován jako emoční inteligence, kterou mnozí psychologové považují vzhledem k úspěšnosti v životě za stejně důležitou jako obecnou inteligenci.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repl"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Psychické vlastnosti osobnosti </a:t>
            </a:r>
            <a:br>
              <a:rPr lang="cs-CZ" altLang="cs-CZ" sz="28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3600">
                <a:solidFill>
                  <a:srgbClr val="0099FF"/>
                </a:solidFill>
                <a:latin typeface="Calibri" pitchFamily="32" charset="0"/>
              </a:rPr>
              <a:t>SVĚDOMÍ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S charakterem souvisí také pojem svědomí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Je to systém morální kontroly a autoregulace, jakýsi „vnitřní hlas“, který člověku říká, co je dobře a co špatně,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33CC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Svědomí přináší člověku uspokojení, když jednal ve shodě s morálními zásadami, a naopak mu působí výčitky, když tyto zásady porušil.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repl"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repl"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repl"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-1189038" y="0"/>
            <a:ext cx="9875838" cy="908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457200" y="1052513"/>
            <a:ext cx="8229600" cy="5073650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Lidé se vzájemně liší v jednotlivých motivech i v celkové individuální motivaci.</a:t>
            </a:r>
          </a:p>
          <a:p>
            <a:pPr marL="341313" indent="-341313">
              <a:spcBef>
                <a:spcPts val="800"/>
              </a:spcBef>
              <a:buClr>
                <a:srgbClr val="99FF33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99FF33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0000"/>
                </a:solidFill>
                <a:latin typeface="Calibri" pitchFamily="32" charset="0"/>
              </a:rPr>
              <a:t>Motivace má alespoň stejný vliv na úspěch či neúspěch jako schopnosti.</a:t>
            </a:r>
          </a:p>
          <a:p>
            <a:pPr marL="341313" indent="-341313">
              <a:spcBef>
                <a:spcPts val="800"/>
              </a:spcBef>
              <a:buClr>
                <a:srgbClr val="FF0000"/>
              </a:buClr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FF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>
                <a:srgbClr val="EEECE1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EEECE1"/>
                </a:solidFill>
                <a:latin typeface="Calibri" pitchFamily="32" charset="0"/>
              </a:rPr>
              <a:t>Často průměrně schopný člověk může díky vysoké motivaci dosáhnout nadprůměrného postavení a naopak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repl"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</a:rPr>
              <a:t>Psychické vlastnosti osobnosti</a:t>
            </a:r>
            <a:br>
              <a:rPr lang="cs-CZ" altLang="cs-CZ" sz="28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2800">
                <a:solidFill>
                  <a:srgbClr val="FF0000"/>
                </a:solidFill>
                <a:latin typeface="Calibri" pitchFamily="32" charset="0"/>
              </a:rPr>
              <a:t>MOTIVY A POSTOJE</a:t>
            </a: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FF000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FF0000"/>
                </a:solidFill>
                <a:latin typeface="Calibri" pitchFamily="32" charset="0"/>
              </a:rPr>
              <a:t>MOTIVY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jsou pohnutky, psychologické příčiny reakcí, činností a jednání člověka zaměřené na uspokojování lidských potřeb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Za základní formu motivů jsou pokládány potřeby, ostatní formy se vyvíjejí z potřeb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.</a:t>
            </a:r>
          </a:p>
          <a:p>
            <a:pPr marL="341313" indent="-341313">
              <a:lnSpc>
                <a:spcPct val="90000"/>
              </a:lnSpc>
              <a:spcBef>
                <a:spcPts val="800"/>
              </a:spcBef>
              <a:buClr>
                <a:srgbClr val="99FF33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99FF33"/>
                </a:solidFill>
                <a:latin typeface="Calibri" pitchFamily="32" charset="0"/>
              </a:rPr>
              <a:t>POTŘEBA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>
                <a:solidFill>
                  <a:srgbClr val="FF33CC"/>
                </a:solidFill>
                <a:latin typeface="Calibri" pitchFamily="32" charset="0"/>
              </a:rPr>
              <a:t>je stav nedostatku nebo nadbytku něčeho, co nás vede k činnostem, jimiž tuto potřebu uspokojujeme.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entr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repl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 additive="repl"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o>
                                        <p:strVal val="-45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69900">
                                          <p:val>
                                            <p:strVal val="-45"/>
                                          </p:val>
                                        </p:tav>
                                        <p:tav tm="100000">
                                          <p:val>
                                            <p:strVal val="45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2" dur="156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3" dur="13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1171</TotalTime>
  <Words>375</Words>
  <Application>Microsoft Office PowerPoint</Application>
  <PresentationFormat>Předvádění na obrazovce (4:3)</PresentationFormat>
  <Paragraphs>52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111</cp:revision>
  <cp:lastPrinted>1601-01-01T00:00:00Z</cp:lastPrinted>
  <dcterms:created xsi:type="dcterms:W3CDTF">2009-11-04T09:04:13Z</dcterms:created>
  <dcterms:modified xsi:type="dcterms:W3CDTF">2014-06-26T10:31:31Z</dcterms:modified>
</cp:coreProperties>
</file>