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9" r:id="rId3"/>
    <p:sldId id="260" r:id="rId4"/>
    <p:sldId id="264" r:id="rId5"/>
    <p:sldId id="263" r:id="rId6"/>
    <p:sldId id="262" r:id="rId7"/>
    <p:sldId id="265" r:id="rId8"/>
    <p:sldId id="266" r:id="rId9"/>
    <p:sldId id="267" r:id="rId10"/>
    <p:sldId id="268" r:id="rId11"/>
    <p:sldId id="258" r:id="rId12"/>
  </p:sldIdLst>
  <p:sldSz cx="10160000" cy="7620000"/>
  <p:notesSz cx="6858000" cy="9144000"/>
  <p:embeddedFontLst>
    <p:embeddedFont>
      <p:font typeface="Calibri" pitchFamily="34" charset="0"/>
      <p:regular r:id="rId13"/>
      <p:bold r:id="rId14"/>
      <p:italic r:id="rId15"/>
      <p:boldItalic r:id="rId16"/>
    </p:embeddedFont>
  </p:embeddedFont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72" autoAdjust="0"/>
    <p:restoredTop sz="97653" autoAdjust="0"/>
  </p:normalViewPr>
  <p:slideViewPr>
    <p:cSldViewPr>
      <p:cViewPr varScale="1">
        <p:scale>
          <a:sx n="93" d="100"/>
          <a:sy n="93" d="100"/>
        </p:scale>
        <p:origin x="-132" y="-90"/>
      </p:cViewPr>
      <p:guideLst>
        <p:guide orient="horz" pos="2400"/>
        <p:guide pos="320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62000" y="2367141"/>
            <a:ext cx="8636000" cy="1633361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4318000"/>
            <a:ext cx="7112000" cy="19473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F05E5-FCF8-4FED-99D5-7252E80B5D03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63804-ADE2-4590-AE5C-DC74D626E7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455A6-2E07-469B-B76E-DAE303694197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DE6CD5-57E3-4707-8398-A1FA43146F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2570" y="4896557"/>
            <a:ext cx="8636000" cy="1513417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02570" y="3229682"/>
            <a:ext cx="8636000" cy="1666874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302205-FE9B-4C00-8CED-770AD8129BC4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C13505-921E-414A-AFB4-1D34CCB8B7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8000" y="1778002"/>
            <a:ext cx="4487333" cy="502884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64667" y="1778002"/>
            <a:ext cx="4487333" cy="502884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57CB2F-9E8A-44F4-BA16-35BF3CB0211A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C54C30-EC98-4C5B-BF27-9940C808A5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705681"/>
            <a:ext cx="4489098" cy="71084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8000" y="2416528"/>
            <a:ext cx="4489098" cy="43903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61141" y="1705681"/>
            <a:ext cx="4490861" cy="71084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61141" y="2416528"/>
            <a:ext cx="4490861" cy="43903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64703-040E-4EA2-A4D6-C220542F7549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A30DA-1B4A-4163-BE1A-99C767A1E1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E4CBE-8C34-43E1-845C-B191E5DDD859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6CC4F-CF1B-4531-993D-4CBB56D830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5C970-D7CB-4CF3-ADB6-5F6AE89CC59E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74D72-C638-4161-814F-C91791BEAC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1" y="303389"/>
            <a:ext cx="3342570" cy="129116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72278" y="303391"/>
            <a:ext cx="5679722" cy="650345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8001" y="1594557"/>
            <a:ext cx="3342570" cy="521229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F7FB9-7079-41E2-AC05-166E98959406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91ACA-FC82-4C12-83BC-11F724A09C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91431" y="5334000"/>
            <a:ext cx="6096000" cy="62970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91431" y="680861"/>
            <a:ext cx="6096000" cy="45720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91431" y="5963709"/>
            <a:ext cx="6096000" cy="8942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CD256-EB2A-4C71-A77C-C6D6CD7BB8E0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65E24E-B445-49AD-9C45-A086861319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4593A-DFF1-456B-AA0C-72A9376466C1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AA98C-A35C-41B3-86D2-FE72AFC8E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66000" y="305155"/>
            <a:ext cx="2286000" cy="650169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8001" y="305155"/>
            <a:ext cx="6688667" cy="650169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AF97E7-6475-4DF3-AC97-F34BEC4E9A62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80EF99-6957-4960-BACD-C046D945E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508000" y="304800"/>
            <a:ext cx="9144000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508000" y="1778000"/>
            <a:ext cx="91440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8000" y="7062788"/>
            <a:ext cx="2370138" cy="4048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A9DFFCF-E58A-4AD8-B7B3-2B4A423FF2BD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71863" y="7062788"/>
            <a:ext cx="3216275" cy="4048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81863" y="7062788"/>
            <a:ext cx="2370137" cy="4048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5D86D4-9591-4285-B9D2-14AE10A2ED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a/Goodyear-blimp.jpg" TargetMode="External"/><Relationship Id="rId2" Type="http://schemas.openxmlformats.org/officeDocument/2006/relationships/hyperlink" Target="http://commons.wikimedia.org/wiki/File:HeTube.jpghttp:/upload.wikimedia.org/wikipedia/commons/c/ce/Glowing_noble_gase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Radiation_warning_symbol.svg" TargetMode="External"/><Relationship Id="rId5" Type="http://schemas.openxmlformats.org/officeDocument/2006/relationships/hyperlink" Target="http://commons.wikimedia.org/wiki/File:ArTube.jpg" TargetMode="External"/><Relationship Id="rId4" Type="http://schemas.openxmlformats.org/officeDocument/2006/relationships/hyperlink" Target="http://upload.wikimedia.org/wikipedia/commons/thumb/8/88/NeTube.jpg/900px-NeTub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Logolink OPVK - oříznutý.jp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0988" y="209550"/>
            <a:ext cx="6969125" cy="1343025"/>
          </a:xfrm>
          <a:prstGeom prst="rect">
            <a:avLst/>
          </a:prstGeom>
          <a:solidFill>
            <a:srgbClr val="000000">
              <a:alpha val="0"/>
            </a:srgbClr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2102" name="Group 54"/>
          <p:cNvGraphicFramePr>
            <a:graphicFrameLocks noGrp="1"/>
          </p:cNvGraphicFramePr>
          <p:nvPr/>
        </p:nvGraphicFramePr>
        <p:xfrm>
          <a:off x="1695450" y="2514600"/>
          <a:ext cx="6707188" cy="4923157"/>
        </p:xfrm>
        <a:graphic>
          <a:graphicData uri="http://schemas.openxmlformats.org/drawingml/2006/table">
            <a:tbl>
              <a:tblPr/>
              <a:tblGrid>
                <a:gridCol w="1912938"/>
                <a:gridCol w="4794250"/>
              </a:tblGrid>
              <a:tr h="360363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CZ.1.07/1.5.00/34.0691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VY_32_INOVACE_CH04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3388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Církevní střední odborná škola Bojkovice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Husova 537, Bojkovice 68771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RNDr. Anna Priessnitzová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Přírodovědné vzdělávání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Vzdělávací obor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Základy přírodních věd - chemie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Tématický okruh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Vybrané kapitoly z anorganické chemie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Vzácné plyny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863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 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7.1. 2014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 se týká VIII.A skupiny PSP – vzácných plynů. Usnadňuje zapamatování učiva a motivuje žáky  k aktivnímu zájmu o probírané učivo.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1638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Prezentace je určena jako výkladový materiál, lze ji  rovněž využít k zopakování a procvičení učiva.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Pokud není uvedeno jinak, použitý materiál je z vlastních zdrojů autora.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8" name="Rectangle 100"/>
          <p:cNvSpPr>
            <a:spLocks noChangeArrowheads="1"/>
          </p:cNvSpPr>
          <p:nvPr/>
        </p:nvSpPr>
        <p:spPr bwMode="auto">
          <a:xfrm>
            <a:off x="1695450" y="1865313"/>
            <a:ext cx="6892925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lang="cs-CZ" sz="3600">
                <a:latin typeface="Calibri" pitchFamily="34" charset="0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>
                <a:solidFill>
                  <a:srgbClr val="FF0000"/>
                </a:solidFill>
              </a:rPr>
              <a:t>Vzácné plyny</a:t>
            </a:r>
          </a:p>
        </p:txBody>
      </p:sp>
      <p:sp>
        <p:nvSpPr>
          <p:cNvPr id="3075" name="Rectangle 3"/>
          <p:cNvSpPr>
            <a:spLocks noGrp="1"/>
          </p:cNvSpPr>
          <p:nvPr>
            <p:ph type="body" idx="1"/>
          </p:nvPr>
        </p:nvSpPr>
        <p:spPr>
          <a:xfrm>
            <a:off x="0" y="1793875"/>
            <a:ext cx="9686925" cy="50292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3600" b="1" smtClean="0">
                <a:solidFill>
                  <a:srgbClr val="FFC000"/>
                </a:solidFill>
              </a:rPr>
              <a:t>   Skupina VIII.A:  Helium </a:t>
            </a:r>
            <a:r>
              <a:rPr lang="cs-CZ" sz="3600" b="1" smtClean="0">
                <a:solidFill>
                  <a:srgbClr val="FF0000"/>
                </a:solidFill>
              </a:rPr>
              <a:t>He</a:t>
            </a:r>
            <a:r>
              <a:rPr lang="cs-CZ" sz="3600" b="1" smtClean="0">
                <a:solidFill>
                  <a:srgbClr val="FFC000"/>
                </a:solidFill>
              </a:rPr>
              <a:t>, Neon </a:t>
            </a:r>
            <a:r>
              <a:rPr lang="cs-CZ" sz="3600" b="1" smtClean="0">
                <a:solidFill>
                  <a:srgbClr val="FF0000"/>
                </a:solidFill>
              </a:rPr>
              <a:t>Ne</a:t>
            </a:r>
            <a:r>
              <a:rPr lang="cs-CZ" sz="3600" b="1" smtClean="0">
                <a:solidFill>
                  <a:srgbClr val="FFC000"/>
                </a:solidFill>
              </a:rPr>
              <a:t>, Argon </a:t>
            </a:r>
            <a:r>
              <a:rPr lang="cs-CZ" sz="3600" b="1" smtClean="0">
                <a:solidFill>
                  <a:srgbClr val="FF0000"/>
                </a:solidFill>
              </a:rPr>
              <a:t>Ar</a:t>
            </a:r>
          </a:p>
          <a:p>
            <a:pPr>
              <a:buFont typeface="Arial" charset="0"/>
              <a:buNone/>
            </a:pPr>
            <a:r>
              <a:rPr lang="cs-CZ" sz="3600" b="1" smtClean="0">
                <a:solidFill>
                  <a:srgbClr val="FFC000"/>
                </a:solidFill>
              </a:rPr>
              <a:t>                                 Krypton </a:t>
            </a:r>
            <a:r>
              <a:rPr lang="cs-CZ" sz="3600" b="1" smtClean="0">
                <a:solidFill>
                  <a:srgbClr val="FF0000"/>
                </a:solidFill>
              </a:rPr>
              <a:t>Kr</a:t>
            </a:r>
            <a:r>
              <a:rPr lang="cs-CZ" sz="3600" b="1" smtClean="0">
                <a:solidFill>
                  <a:srgbClr val="FFC000"/>
                </a:solidFill>
              </a:rPr>
              <a:t>, Xenon </a:t>
            </a:r>
            <a:r>
              <a:rPr lang="cs-CZ" sz="3600" b="1" smtClean="0">
                <a:solidFill>
                  <a:srgbClr val="FF0000"/>
                </a:solidFill>
              </a:rPr>
              <a:t>Xe</a:t>
            </a:r>
            <a:r>
              <a:rPr lang="cs-CZ" sz="3600" b="1" smtClean="0">
                <a:solidFill>
                  <a:srgbClr val="FFC000"/>
                </a:solidFill>
              </a:rPr>
              <a:t>, Radon </a:t>
            </a:r>
            <a:r>
              <a:rPr lang="cs-CZ" sz="3600" b="1" smtClean="0">
                <a:solidFill>
                  <a:srgbClr val="FF0000"/>
                </a:solidFill>
              </a:rPr>
              <a:t>Ra</a:t>
            </a:r>
          </a:p>
        </p:txBody>
      </p:sp>
      <p:pic>
        <p:nvPicPr>
          <p:cNvPr id="3076" name="Picture 4" descr="C:\Users\ANNA\Desktop\Glowing_noble_gases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954463"/>
            <a:ext cx="10160000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/>
          </p:cNvSpPr>
          <p:nvPr>
            <p:ph type="body" idx="1"/>
          </p:nvPr>
        </p:nvSpPr>
        <p:spPr>
          <a:xfrm>
            <a:off x="0" y="354013"/>
            <a:ext cx="9904413" cy="6985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smtClean="0">
                <a:solidFill>
                  <a:srgbClr val="FFC000"/>
                </a:solidFill>
              </a:rPr>
              <a:t>    Vzácné plyny (také se nazývají inertní, netečné nebo ušlechtilé). </a:t>
            </a:r>
          </a:p>
          <a:p>
            <a:pPr>
              <a:buFont typeface="Arial" charset="0"/>
              <a:buNone/>
            </a:pPr>
            <a:r>
              <a:rPr lang="cs-CZ" sz="2800" smtClean="0">
                <a:solidFill>
                  <a:srgbClr val="FFC000"/>
                </a:solidFill>
              </a:rPr>
              <a:t>    Mají plnou valenční slupku – 8 elektronů, z toho vyplývá jejich nízká reaktivita, jsou bez barvy a zápachu.</a:t>
            </a:r>
            <a:r>
              <a:rPr lang="cs-CZ" sz="2800" smtClean="0"/>
              <a:t> </a:t>
            </a:r>
            <a:r>
              <a:rPr lang="cs-CZ" sz="2800" smtClean="0">
                <a:solidFill>
                  <a:srgbClr val="FFC000"/>
                </a:solidFill>
              </a:rPr>
              <a:t>Objevitelem většiny vzácných plynů byl britský chemik </a:t>
            </a:r>
            <a:r>
              <a:rPr lang="cs-CZ" sz="2800" smtClean="0">
                <a:solidFill>
                  <a:srgbClr val="FF0000"/>
                </a:solidFill>
              </a:rPr>
              <a:t>William Ramsay 1895</a:t>
            </a:r>
            <a:r>
              <a:rPr lang="cs-CZ" sz="2800" smtClean="0">
                <a:solidFill>
                  <a:srgbClr val="FFC000"/>
                </a:solidFill>
              </a:rPr>
              <a:t>. </a:t>
            </a:r>
          </a:p>
          <a:p>
            <a:pPr>
              <a:buFont typeface="Arial" charset="0"/>
              <a:buNone/>
            </a:pPr>
            <a:r>
              <a:rPr lang="cs-CZ" sz="2800" smtClean="0">
                <a:solidFill>
                  <a:srgbClr val="FF0000"/>
                </a:solidFill>
              </a:rPr>
              <a:t>    Helium</a:t>
            </a:r>
            <a:r>
              <a:rPr lang="cs-CZ" sz="2800" smtClean="0">
                <a:solidFill>
                  <a:srgbClr val="FFC000"/>
                </a:solidFill>
              </a:rPr>
              <a:t> lze za velmi nízkých teplot (- 270 </a:t>
            </a:r>
            <a:r>
              <a:rPr lang="cs-CZ" sz="2800" baseline="30000" smtClean="0">
                <a:solidFill>
                  <a:srgbClr val="FFC000"/>
                </a:solidFill>
              </a:rPr>
              <a:t>o</a:t>
            </a:r>
            <a:r>
              <a:rPr lang="cs-CZ" sz="2800" smtClean="0">
                <a:solidFill>
                  <a:srgbClr val="FFC000"/>
                </a:solidFill>
              </a:rPr>
              <a:t>C) zkapalnit, v kapalném stavu je </a:t>
            </a:r>
            <a:r>
              <a:rPr lang="cs-CZ" sz="2800" smtClean="0">
                <a:solidFill>
                  <a:srgbClr val="FF0000"/>
                </a:solidFill>
              </a:rPr>
              <a:t>supratekuté </a:t>
            </a:r>
            <a:r>
              <a:rPr lang="cs-CZ" sz="2800" smtClean="0">
                <a:solidFill>
                  <a:srgbClr val="FFC000"/>
                </a:solidFill>
              </a:rPr>
              <a:t>(velmi malá viskozita)  a </a:t>
            </a:r>
            <a:r>
              <a:rPr lang="cs-CZ" sz="2800" smtClean="0">
                <a:solidFill>
                  <a:srgbClr val="FF0000"/>
                </a:solidFill>
              </a:rPr>
              <a:t>supravodivé </a:t>
            </a:r>
            <a:r>
              <a:rPr lang="cs-CZ" sz="2800" smtClean="0">
                <a:solidFill>
                  <a:srgbClr val="FFC000"/>
                </a:solidFill>
              </a:rPr>
              <a:t>(výborně vede el. proud). Všechny vzácné plyny se vyskytují ve vzduchu, nejvíce argon, který tvoří asi 0,93 % zemské atmosféry. Kromě vzduchu se zejména helium vyskytuje v zemním plynu (až 25 %). Helium je druhým nejrozšířenějším prvkem vesmíru, vyskytuje se ve všech hvězdách. </a:t>
            </a:r>
            <a:r>
              <a:rPr lang="cs-CZ" sz="2800" smtClean="0">
                <a:solidFill>
                  <a:srgbClr val="FF0000"/>
                </a:solidFill>
              </a:rPr>
              <a:t>Radon</a:t>
            </a:r>
            <a:r>
              <a:rPr lang="cs-CZ" sz="2800" smtClean="0">
                <a:solidFill>
                  <a:srgbClr val="FFC000"/>
                </a:solidFill>
              </a:rPr>
              <a:t> v přírodě vzniká radioaktivním rozpadem radia, které je součástí hornin. Z těchto hornin se poté radon postupně uvolňuje, což může být problém pro obyvatele dané lokality, protože díky vyzařování z podloží je zde zvýšená </a:t>
            </a:r>
            <a:r>
              <a:rPr lang="cs-CZ" sz="2800" smtClean="0">
                <a:solidFill>
                  <a:srgbClr val="FF0000"/>
                </a:solidFill>
              </a:rPr>
              <a:t>radioaktivita prostředí</a:t>
            </a:r>
            <a:r>
              <a:rPr lang="cs-CZ" sz="2800" smtClean="0">
                <a:solidFill>
                  <a:srgbClr val="FFC000"/>
                </a:solidFill>
              </a:rPr>
              <a:t>.</a:t>
            </a:r>
          </a:p>
          <a:p>
            <a:pPr>
              <a:buFont typeface="Arial" charset="0"/>
              <a:buNone/>
            </a:pPr>
            <a:endParaRPr lang="cs-CZ" sz="2800" smtClean="0">
              <a:solidFill>
                <a:srgbClr val="FFC000"/>
              </a:solidFill>
            </a:endParaRPr>
          </a:p>
          <a:p>
            <a:pPr>
              <a:buFont typeface="Arial" charset="0"/>
              <a:buNone/>
            </a:pPr>
            <a:endParaRPr lang="cs-CZ" sz="280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49213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00050" y="280988"/>
            <a:ext cx="9251950" cy="6526212"/>
          </a:xfrm>
        </p:spPr>
        <p:txBody>
          <a:bodyPr/>
          <a:lstStyle/>
          <a:p>
            <a:r>
              <a:rPr lang="cs-CZ" sz="2800" smtClean="0">
                <a:solidFill>
                  <a:srgbClr val="FFC000"/>
                </a:solidFill>
              </a:rPr>
              <a:t>Neon, argon, krypton, xenon jsou získávány frakční destilací zkapalněného vzduchu, helium se získává ze zemního plynu.</a:t>
            </a:r>
          </a:p>
          <a:p>
            <a:r>
              <a:rPr lang="cs-CZ" sz="2800" smtClean="0">
                <a:solidFill>
                  <a:srgbClr val="FFC000"/>
                </a:solidFill>
              </a:rPr>
              <a:t>Všechny vzácné plyny, kromě radonu, se využívají v osvětlovací technice jako náplň výbojek.</a:t>
            </a:r>
          </a:p>
          <a:p>
            <a:pPr>
              <a:buFont typeface="Arial" charset="0"/>
              <a:buNone/>
            </a:pPr>
            <a:r>
              <a:rPr lang="cs-CZ" sz="2800" smtClean="0">
                <a:solidFill>
                  <a:srgbClr val="FFC000"/>
                </a:solidFill>
              </a:rPr>
              <a:t>  Díky své nízké reaktivitě se dají vzácné plyny použít jako inertní atmosféra (argon s dusíkem) – při svařování hořlavých materiálů, při výrobě titanu.</a:t>
            </a:r>
          </a:p>
        </p:txBody>
      </p:sp>
      <p:pic>
        <p:nvPicPr>
          <p:cNvPr id="5124" name="Picture 2" descr="C:\Users\ANNA\Desktop\Goodyear-blimp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" y="3522663"/>
            <a:ext cx="9145588" cy="388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831850" y="3665538"/>
            <a:ext cx="6769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Vzducholoď plněná heliem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3995738" cy="1270000"/>
          </a:xfrm>
        </p:spPr>
        <p:txBody>
          <a:bodyPr/>
          <a:lstStyle/>
          <a:p>
            <a:r>
              <a:rPr lang="cs-CZ" sz="4800" smtClean="0">
                <a:solidFill>
                  <a:srgbClr val="FF0000"/>
                </a:solidFill>
              </a:rPr>
              <a:t>Helium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sz="half" idx="1"/>
          </p:nvPr>
        </p:nvSpPr>
        <p:spPr>
          <a:xfrm>
            <a:off x="255588" y="1778000"/>
            <a:ext cx="4464050" cy="5029200"/>
          </a:xfrm>
        </p:spPr>
        <p:txBody>
          <a:bodyPr/>
          <a:lstStyle/>
          <a:p>
            <a:r>
              <a:rPr lang="cs-CZ" smtClean="0">
                <a:solidFill>
                  <a:srgbClr val="FFC000"/>
                </a:solidFill>
              </a:rPr>
              <a:t>Helium se  využívá při plnění balónů, balónků, vzducholodí a dalších nafukovacích předmětů - je lehčí než vzduch a na rozdíl od vodíku není výbušné. Dále se helium využívá v </a:t>
            </a:r>
            <a:r>
              <a:rPr lang="cs-CZ" smtClean="0">
                <a:solidFill>
                  <a:srgbClr val="FF0000"/>
                </a:solidFill>
              </a:rPr>
              <a:t>analytické chemii </a:t>
            </a:r>
            <a:r>
              <a:rPr lang="cs-CZ" smtClean="0">
                <a:solidFill>
                  <a:srgbClr val="FFC000"/>
                </a:solidFill>
              </a:rPr>
              <a:t>(jako nosič v plynové chromatografii,  při hmotnostní spektrometrii a při rentgenové fluorescenci). </a:t>
            </a:r>
            <a:endParaRPr lang="cs-CZ" smtClean="0"/>
          </a:p>
        </p:txBody>
      </p:sp>
      <p:sp>
        <p:nvSpPr>
          <p:cNvPr id="6148" name="Zástupný symbol pro obsah 4"/>
          <p:cNvSpPr>
            <a:spLocks noGrp="1"/>
          </p:cNvSpPr>
          <p:nvPr>
            <p:ph sz="half" idx="2"/>
          </p:nvPr>
        </p:nvSpPr>
        <p:spPr>
          <a:xfrm>
            <a:off x="4935538" y="4170363"/>
            <a:ext cx="5113337" cy="324008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FFC000"/>
                </a:solidFill>
              </a:rPr>
              <a:t> Helium se ve směsi s neonem používá k plnění reklamních osvětlovačů, obloukových lamp a doutnavek. Helium má intenzivně žlutou barvu.  </a:t>
            </a:r>
          </a:p>
        </p:txBody>
      </p:sp>
      <p:pic>
        <p:nvPicPr>
          <p:cNvPr id="6149" name="Picture 2" descr="C:\Users\ANNA\Desktop\HeTube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00725" y="1289050"/>
            <a:ext cx="2924175" cy="239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508000" y="280988"/>
            <a:ext cx="9144000" cy="8497887"/>
          </a:xfrm>
        </p:spPr>
        <p:txBody>
          <a:bodyPr/>
          <a:lstStyle/>
          <a:p>
            <a:endParaRPr lang="cs-CZ" smtClean="0">
              <a:solidFill>
                <a:srgbClr val="FFC000"/>
              </a:solidFill>
            </a:endParaRPr>
          </a:p>
          <a:p>
            <a:pPr>
              <a:buFont typeface="Arial" charset="0"/>
              <a:buNone/>
            </a:pPr>
            <a:r>
              <a:rPr lang="cs-CZ" b="1" smtClean="0">
                <a:solidFill>
                  <a:srgbClr val="FF0000"/>
                </a:solidFill>
              </a:rPr>
              <a:t>  He</a:t>
            </a:r>
            <a:r>
              <a:rPr lang="cs-CZ" smtClean="0">
                <a:solidFill>
                  <a:srgbClr val="FFC000"/>
                </a:solidFill>
              </a:rPr>
              <a:t> bylo pojmenováno po starořeckém bohu Slunce Héliovi</a:t>
            </a:r>
          </a:p>
          <a:p>
            <a:r>
              <a:rPr lang="cs-CZ" smtClean="0">
                <a:solidFill>
                  <a:srgbClr val="FFC000"/>
                </a:solidFill>
              </a:rPr>
              <a:t>Kapalné helium se využívá při NMR (nukleárně magnetická rezonanci), pro výzkum a praktické využití supravodivosti a supratekutosti různých materiálů.</a:t>
            </a:r>
          </a:p>
          <a:p>
            <a:r>
              <a:rPr lang="cs-CZ" smtClean="0">
                <a:solidFill>
                  <a:srgbClr val="FFC000"/>
                </a:solidFill>
              </a:rPr>
              <a:t>Supratekuté helium má největší tepelnou vodivost ze všech doposud známých látek (tepelná vodivost helia je tři milionkrát větší než u mědi).</a:t>
            </a:r>
          </a:p>
          <a:p>
            <a:r>
              <a:rPr lang="cs-CZ" smtClean="0">
                <a:solidFill>
                  <a:srgbClr val="FFC000"/>
                </a:solidFill>
              </a:rPr>
              <a:t> Směsí helia, kyslíku a dusíku se plní </a:t>
            </a:r>
            <a:r>
              <a:rPr lang="cs-CZ" smtClean="0">
                <a:solidFill>
                  <a:srgbClr val="FF0000"/>
                </a:solidFill>
              </a:rPr>
              <a:t>tlakové láhve </a:t>
            </a:r>
            <a:r>
              <a:rPr lang="cs-CZ" smtClean="0">
                <a:solidFill>
                  <a:srgbClr val="FFC000"/>
                </a:solidFill>
              </a:rPr>
              <a:t>s dýchací směsí, určenou pro </a:t>
            </a:r>
            <a:r>
              <a:rPr lang="cs-CZ" smtClean="0">
                <a:solidFill>
                  <a:srgbClr val="FF0000"/>
                </a:solidFill>
              </a:rPr>
              <a:t>potápění</a:t>
            </a:r>
            <a:r>
              <a:rPr lang="cs-CZ" smtClean="0">
                <a:solidFill>
                  <a:srgbClr val="FFC000"/>
                </a:solidFill>
              </a:rPr>
              <a:t> do velkých hloubek.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smtClean="0">
                <a:solidFill>
                  <a:srgbClr val="FF0000"/>
                </a:solidFill>
              </a:rPr>
              <a:t>Neon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sz="half" idx="1"/>
          </p:nvPr>
        </p:nvSpPr>
        <p:spPr>
          <a:xfrm>
            <a:off x="184150" y="1506538"/>
            <a:ext cx="4811713" cy="5300662"/>
          </a:xfrm>
        </p:spPr>
        <p:txBody>
          <a:bodyPr/>
          <a:lstStyle/>
          <a:p>
            <a:r>
              <a:rPr lang="cs-CZ" smtClean="0">
                <a:solidFill>
                  <a:srgbClr val="FFC000"/>
                </a:solidFill>
              </a:rPr>
              <a:t>Neon byl pojmenován Ramseyovým synem 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C000"/>
                </a:solidFill>
              </a:rPr>
              <a:t>      (neon = nový).</a:t>
            </a:r>
          </a:p>
          <a:p>
            <a:r>
              <a:rPr lang="cs-CZ" smtClean="0">
                <a:solidFill>
                  <a:srgbClr val="FFC000"/>
                </a:solidFill>
              </a:rPr>
              <a:t>Využívá se v osvětlovací technice. Neon má ve výbojkách šarlatovou barvu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C000"/>
                </a:solidFill>
              </a:rPr>
              <a:t>    (neonové svítící reklamy ).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C000"/>
                </a:solidFill>
              </a:rPr>
              <a:t>    Neon slouží i jako náplň do některých typů laserů.</a:t>
            </a:r>
          </a:p>
          <a:p>
            <a:r>
              <a:rPr lang="cs-CZ" smtClean="0">
                <a:solidFill>
                  <a:srgbClr val="FFC000"/>
                </a:solidFill>
              </a:rPr>
              <a:t>Spolu s heliem lze neon využít i v obloukových lampách a doutnavkách.</a:t>
            </a:r>
          </a:p>
        </p:txBody>
      </p:sp>
      <p:sp>
        <p:nvSpPr>
          <p:cNvPr id="8196" name="Zástupný symbol pro obsah 4"/>
          <p:cNvSpPr>
            <a:spLocks noGrp="1"/>
          </p:cNvSpPr>
          <p:nvPr>
            <p:ph sz="half" idx="2"/>
          </p:nvPr>
        </p:nvSpPr>
        <p:spPr>
          <a:xfrm>
            <a:off x="5164138" y="1778000"/>
            <a:ext cx="4487862" cy="50292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8197" name="Picture 2" descr="C:\Users\ANNA\Desktop\NeTube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3600" y="2441575"/>
            <a:ext cx="3429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4"/>
          <p:cNvSpPr>
            <a:spLocks noGrp="1"/>
          </p:cNvSpPr>
          <p:nvPr>
            <p:ph type="title"/>
          </p:nvPr>
        </p:nvSpPr>
        <p:spPr>
          <a:xfrm>
            <a:off x="2200275" y="304800"/>
            <a:ext cx="7848600" cy="1270000"/>
          </a:xfrm>
        </p:spPr>
        <p:txBody>
          <a:bodyPr/>
          <a:lstStyle/>
          <a:p>
            <a:r>
              <a:rPr lang="cs-CZ" sz="4800" smtClean="0">
                <a:solidFill>
                  <a:srgbClr val="FF0000"/>
                </a:solidFill>
              </a:rPr>
              <a:t>Argon</a:t>
            </a:r>
          </a:p>
        </p:txBody>
      </p:sp>
      <p:sp>
        <p:nvSpPr>
          <p:cNvPr id="9219" name="Zástupný symbol pro obsah 5"/>
          <p:cNvSpPr>
            <a:spLocks noGrp="1"/>
          </p:cNvSpPr>
          <p:nvPr>
            <p:ph sz="half" idx="1"/>
          </p:nvPr>
        </p:nvSpPr>
        <p:spPr>
          <a:xfrm>
            <a:off x="508000" y="1506538"/>
            <a:ext cx="4487863" cy="5300662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>
                <a:solidFill>
                  <a:srgbClr val="FFC000"/>
                </a:solidFill>
              </a:rPr>
              <a:t>Argon se využívá v analytické chemii :</a:t>
            </a:r>
          </a:p>
          <a:p>
            <a:r>
              <a:rPr lang="cs-CZ" smtClean="0">
                <a:solidFill>
                  <a:srgbClr val="FFC000"/>
                </a:solidFill>
              </a:rPr>
              <a:t> (ICP plazma, emisní spektrometrie)</a:t>
            </a:r>
          </a:p>
        </p:txBody>
      </p:sp>
      <p:sp>
        <p:nvSpPr>
          <p:cNvPr id="9220" name="Zástupný symbol pro obsah 6"/>
          <p:cNvSpPr>
            <a:spLocks noGrp="1"/>
          </p:cNvSpPr>
          <p:nvPr>
            <p:ph sz="half" idx="2"/>
          </p:nvPr>
        </p:nvSpPr>
        <p:spPr>
          <a:xfrm>
            <a:off x="5164138" y="2225675"/>
            <a:ext cx="4487862" cy="4581525"/>
          </a:xfrm>
        </p:spPr>
        <p:txBody>
          <a:bodyPr/>
          <a:lstStyle/>
          <a:p>
            <a:r>
              <a:rPr lang="cs-CZ" smtClean="0">
                <a:solidFill>
                  <a:srgbClr val="FFC000"/>
                </a:solidFill>
              </a:rPr>
              <a:t>Argon se ve směsi s dusíkem používá jako ochranná atmosféra žárovek a jako prostředí pro uchovávání potravin (plnění sáčků brambůrek), které jsou takto ochráněny před zvlhnutím a před rozmačkáním.</a:t>
            </a:r>
          </a:p>
        </p:txBody>
      </p:sp>
      <p:pic>
        <p:nvPicPr>
          <p:cNvPr id="9221" name="Picture 2" descr="C:\Users\ANNA\Desktop\ArTube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388" y="1217613"/>
            <a:ext cx="3429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Krypton, xenon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Krypton</a:t>
            </a:r>
            <a:r>
              <a:rPr lang="cs-CZ" dirty="0" smtClean="0">
                <a:solidFill>
                  <a:srgbClr val="FFC000"/>
                </a:solidFill>
              </a:rPr>
              <a:t> se  spolu s některými dalšími inertními plyny používá pro plnění izolačních dvojskel.</a:t>
            </a:r>
          </a:p>
          <a:p>
            <a:endParaRPr lang="cs-CZ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Xenon </a:t>
            </a:r>
            <a:r>
              <a:rPr lang="cs-CZ" dirty="0" smtClean="0">
                <a:solidFill>
                  <a:srgbClr val="FFC000"/>
                </a:solidFill>
              </a:rPr>
              <a:t>- výroba výbojek, které jsou schopné produkovat mimořádně intenzivní světelné záblesky o velmi krátkém trvání výboje. Díky těmto výbojkám je možno </a:t>
            </a:r>
            <a:r>
              <a:rPr lang="cs-CZ" dirty="0" smtClean="0">
                <a:solidFill>
                  <a:srgbClr val="FF0000"/>
                </a:solidFill>
              </a:rPr>
              <a:t>fotografovat </a:t>
            </a:r>
            <a:r>
              <a:rPr lang="cs-CZ" dirty="0" smtClean="0">
                <a:solidFill>
                  <a:srgbClr val="FF0000"/>
                </a:solidFill>
              </a:rPr>
              <a:t>a filmovat velmi rychlé děje </a:t>
            </a:r>
            <a:r>
              <a:rPr lang="cs-CZ" dirty="0" smtClean="0">
                <a:solidFill>
                  <a:srgbClr val="FFC000"/>
                </a:solidFill>
              </a:rPr>
              <a:t>(průlet vystřelené kulky překážkou, výbuchy apod.). Xenon se dá dále využít k výrobě obloukových lamp a doutnavých trubic.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3708400" cy="98425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Radon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508000" y="1362075"/>
            <a:ext cx="9144000" cy="5445125"/>
          </a:xfrm>
        </p:spPr>
        <p:txBody>
          <a:bodyPr/>
          <a:lstStyle/>
          <a:p>
            <a:r>
              <a:rPr lang="cs-CZ" sz="2800" smtClean="0">
                <a:solidFill>
                  <a:srgbClr val="FFC000"/>
                </a:solidFill>
              </a:rPr>
              <a:t>Rn je radioaktivní prvek, využívá se v balneologii </a:t>
            </a:r>
          </a:p>
          <a:p>
            <a:pPr>
              <a:buFont typeface="Arial" charset="0"/>
              <a:buNone/>
            </a:pPr>
            <a:r>
              <a:rPr lang="cs-CZ" sz="2800" smtClean="0">
                <a:solidFill>
                  <a:srgbClr val="FFC000"/>
                </a:solidFill>
              </a:rPr>
              <a:t>   (lázeňství), v ČR v lázních  Jáchymov, kam je dopravována voda s obsahem radonu potrubím z bývalého uranového dolu Svornost.</a:t>
            </a:r>
          </a:p>
          <a:p>
            <a:pPr>
              <a:buFont typeface="Arial" charset="0"/>
              <a:buNone/>
            </a:pPr>
            <a:r>
              <a:rPr lang="cs-CZ" sz="2800" smtClean="0">
                <a:solidFill>
                  <a:srgbClr val="FFC000"/>
                </a:solidFill>
              </a:rPr>
              <a:t>   Zvýšené vyzařování radonu z podloží je zdraví škodlivé, hrozí rakovina plic. Vyšší hodnoty radonu byla také naměřeny v objektech postavených ze škvárobetonových tvárnic, z nichž se radon uvolňoval do vnitřních prostor (jednalo se o několik budov ZŠ) . Bylo nutné odizolovat podlahy a stěny objektů, aby odpovídaly hygienickým normám.</a:t>
            </a:r>
          </a:p>
          <a:p>
            <a:pPr>
              <a:buFont typeface="Arial" charset="0"/>
              <a:buNone/>
            </a:pPr>
            <a:r>
              <a:rPr lang="cs-CZ" sz="2800" smtClean="0">
                <a:solidFill>
                  <a:srgbClr val="FFC000"/>
                </a:solidFill>
              </a:rPr>
              <a:t> V geologii slouží studium obsahu izotopů radonu v podzemních vodách k určení jejich původu a stáří.</a:t>
            </a:r>
          </a:p>
        </p:txBody>
      </p:sp>
      <p:pic>
        <p:nvPicPr>
          <p:cNvPr id="11268" name="Picture 2" descr="C:\Users\ANNA\Desktop\Radiation_warning_symbol.svg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93113" y="138113"/>
            <a:ext cx="15843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4"/>
          <p:cNvSpPr txBox="1">
            <a:spLocks noChangeArrowheads="1"/>
          </p:cNvSpPr>
          <p:nvPr/>
        </p:nvSpPr>
        <p:spPr bwMode="auto">
          <a:xfrm>
            <a:off x="400050" y="714375"/>
            <a:ext cx="9072563" cy="1152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sz="2000" b="1">
                <a:latin typeface="Calibri" pitchFamily="34" charset="0"/>
              </a:rPr>
              <a:t>ZDROJE:</a:t>
            </a:r>
          </a:p>
          <a:p>
            <a:pPr marL="342900" indent="-342900"/>
            <a:endParaRPr lang="cs-CZ" sz="2000" b="1">
              <a:latin typeface="Calibri" pitchFamily="34" charset="0"/>
            </a:endParaRPr>
          </a:p>
          <a:p>
            <a:pPr marL="342900" indent="-342900"/>
            <a:r>
              <a:rPr lang="cs-CZ">
                <a:solidFill>
                  <a:srgbClr val="FF0000"/>
                </a:solidFill>
                <a:latin typeface="Calibri" pitchFamily="34" charset="0"/>
                <a:hlinkClick r:id="rId2"/>
              </a:rPr>
              <a:t>http://commons.wikimedia.org/wiki/File:HeTube.jpg</a:t>
            </a:r>
          </a:p>
          <a:p>
            <a:pPr marL="342900" indent="-342900"/>
            <a:r>
              <a:rPr lang="cs-CZ">
                <a:solidFill>
                  <a:srgbClr val="FF0000"/>
                </a:solidFill>
                <a:latin typeface="Calibri" pitchFamily="34" charset="0"/>
                <a:hlinkClick r:id="rId2"/>
              </a:rPr>
              <a:t>http://upload.wikimedia.org/wikipedia/commons/c/ce/Glowing_noble_gases.jpg</a:t>
            </a:r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r>
              <a:rPr lang="cs-CZ">
                <a:solidFill>
                  <a:srgbClr val="FF0000"/>
                </a:solidFill>
                <a:latin typeface="Calibri" pitchFamily="34" charset="0"/>
                <a:hlinkClick r:id="rId3"/>
              </a:rPr>
              <a:t>http://upload.wikimedia.org/wikipedia/commons/2/2a/Goodyear-blimp.jpg</a:t>
            </a:r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r>
              <a:rPr lang="cs-CZ">
                <a:solidFill>
                  <a:srgbClr val="FF0000"/>
                </a:solidFill>
                <a:latin typeface="Calibri" pitchFamily="34" charset="0"/>
                <a:hlinkClick r:id="rId4"/>
              </a:rPr>
              <a:t>http://upload.wikimedia.org/wikipedia/commons/thumb/8/88/NeTube.jpg/900px-NeTube.jpg</a:t>
            </a:r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r>
              <a:rPr lang="cs-CZ">
                <a:solidFill>
                  <a:srgbClr val="FF0000"/>
                </a:solidFill>
                <a:latin typeface="Calibri" pitchFamily="34" charset="0"/>
                <a:hlinkClick r:id="rId5"/>
              </a:rPr>
              <a:t>http://commons.wikimedia.org/wiki/File:ArTube.jpg</a:t>
            </a:r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r>
              <a:rPr lang="cs-CZ">
                <a:solidFill>
                  <a:srgbClr val="FF0000"/>
                </a:solidFill>
                <a:latin typeface="Calibri" pitchFamily="34" charset="0"/>
                <a:hlinkClick r:id="rId6"/>
              </a:rPr>
              <a:t>http://commons.wikimedia.org/wiki/File:Radiation_warning_symbol.svg</a:t>
            </a:r>
            <a:endParaRPr lang="cs-CZ">
              <a:solidFill>
                <a:srgbClr val="FF0000"/>
              </a:solidFill>
            </a:endParaRPr>
          </a:p>
          <a:p>
            <a:pPr marL="342900" indent="-342900"/>
            <a:endParaRPr lang="cs-CZ">
              <a:solidFill>
                <a:srgbClr val="FF0000"/>
              </a:solidFill>
            </a:endParaRPr>
          </a:p>
          <a:p>
            <a:pPr marL="342900" indent="-342900"/>
            <a:r>
              <a:rPr lang="cs-CZ"/>
              <a:t>BANÝR, Jiří a kolektiv: </a:t>
            </a:r>
            <a:r>
              <a:rPr lang="cs-CZ" i="1"/>
              <a:t>Chemie pro střední školy</a:t>
            </a:r>
            <a:r>
              <a:rPr lang="cs-CZ"/>
              <a:t>. Praha: SPN, 1995.</a:t>
            </a:r>
          </a:p>
          <a:p>
            <a:pPr marL="342900" indent="-342900"/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00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/>
            <a:endParaRPr lang="cs-CZ" sz="28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pro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pro DUM</Template>
  <TotalTime>462</TotalTime>
  <Words>652</Words>
  <Application>Microsoft Office PowerPoint</Application>
  <PresentationFormat>Vlastní</PresentationFormat>
  <Paragraphs>108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Calibri</vt:lpstr>
      <vt:lpstr>Times New Roman</vt:lpstr>
      <vt:lpstr>Šablona pro DUM</vt:lpstr>
      <vt:lpstr>Snímek 1</vt:lpstr>
      <vt:lpstr>Vzácné plyny</vt:lpstr>
      <vt:lpstr>Snímek 3</vt:lpstr>
      <vt:lpstr>Snímek 4</vt:lpstr>
      <vt:lpstr>Helium</vt:lpstr>
      <vt:lpstr>Snímek 6</vt:lpstr>
      <vt:lpstr>Neon</vt:lpstr>
      <vt:lpstr>Argon</vt:lpstr>
      <vt:lpstr>Krypton, xenon</vt:lpstr>
      <vt:lpstr>Radon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Zuzanka</dc:creator>
  <cp:lastModifiedBy>Dum</cp:lastModifiedBy>
  <cp:revision>41</cp:revision>
  <dcterms:created xsi:type="dcterms:W3CDTF">2012-11-18T17:13:54Z</dcterms:created>
  <dcterms:modified xsi:type="dcterms:W3CDTF">2014-06-27T11:18:54Z</dcterms:modified>
</cp:coreProperties>
</file>