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256" r:id="rId2"/>
    <p:sldId id="261" r:id="rId3"/>
    <p:sldId id="263" r:id="rId4"/>
    <p:sldId id="265" r:id="rId5"/>
    <p:sldId id="277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6" r:id="rId16"/>
    <p:sldId id="275" r:id="rId17"/>
    <p:sldId id="278" r:id="rId18"/>
    <p:sldId id="258" r:id="rId19"/>
  </p:sldIdLst>
  <p:sldSz cx="10160000" cy="7620000"/>
  <p:notesSz cx="6858000" cy="9144000"/>
  <p:embeddedFontLst>
    <p:embeddedFont>
      <p:font typeface="Calibri" pitchFamily="34" charset="0"/>
      <p:regular r:id="rId21"/>
      <p:bold r:id="rId22"/>
      <p:italic r:id="rId23"/>
      <p:boldItalic r:id="rId24"/>
    </p:embeddedFont>
  </p:embeddedFont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653" autoAdjust="0"/>
  </p:normalViewPr>
  <p:slideViewPr>
    <p:cSldViewPr>
      <p:cViewPr>
        <p:scale>
          <a:sx n="75" d="100"/>
          <a:sy n="75" d="100"/>
        </p:scale>
        <p:origin x="-690" y="-516"/>
      </p:cViewPr>
      <p:guideLst>
        <p:guide orient="horz" pos="2400"/>
        <p:guide pos="320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9C41360-C3EF-4A54-81B5-4395171B1E86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41BECB9-41AF-4B58-AA16-7ED981F13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E9C97FC-78F7-4452-B8EB-EAC48B42C3D5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2000" y="2367141"/>
            <a:ext cx="8636000" cy="1633361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3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18EF2-B4FE-42F6-B3CA-1234CADDD3B5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CF44A-5D2F-4B36-B626-A34580807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355EA-50D6-47FC-A21F-0D85AB27AC08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23D99-A68D-4E25-942F-A8BA214E50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2570" y="4896557"/>
            <a:ext cx="8636000" cy="1513417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02570" y="3229682"/>
            <a:ext cx="8636000" cy="166687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D08E8-8938-4891-8637-7AD27F66CDA3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8B451-6869-44C5-9492-4DD1FABCEB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667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5BB01-98DF-4A4D-A432-8D83459C6C64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99EC7-75C4-4568-B519-7BA4AF103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05681"/>
            <a:ext cx="4489098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8000" y="2416528"/>
            <a:ext cx="4489098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61141" y="1705681"/>
            <a:ext cx="4490861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61141" y="2416528"/>
            <a:ext cx="4490861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C3867-6441-46DE-9B35-D4C94A1B583A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EAF92-796F-4A80-8E9B-13A878EF69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BF003-1395-4358-88AC-2A10D039AD1A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C2D5B-3192-4C30-AE80-3270ABBD83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024CF-B0E7-407D-A954-D3EBD06ABD79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F14BF-7470-4A4C-B3C2-A6EB3DABB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1" y="303389"/>
            <a:ext cx="3342570" cy="129116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2278" y="303391"/>
            <a:ext cx="5679722" cy="650345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8001" y="1594557"/>
            <a:ext cx="3342570" cy="521229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24361-83A4-497C-ADB9-2D9B055CD192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A9CBA-C8B3-4C95-A69B-D7AA8D297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1431" y="5334000"/>
            <a:ext cx="6096000" cy="62970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91431" y="680861"/>
            <a:ext cx="6096000" cy="45720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91431" y="5963709"/>
            <a:ext cx="6096000" cy="8942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6FC92-F0B2-480C-BAF1-65472FAE43B3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6B170-6A27-49BC-BB88-52D234997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022E9-665E-4677-929F-51654C70822C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46FD0-EF86-4FD0-8616-DBABB381C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66000" y="305155"/>
            <a:ext cx="2286000" cy="650169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8001" y="305155"/>
            <a:ext cx="6688667" cy="650169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DAE93-3DC0-4D8D-A7C2-68DA2A7E2188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1BB50-0EBA-4D5D-A4B2-98044887D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8000" y="304800"/>
            <a:ext cx="9144000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8000" y="1778000"/>
            <a:ext cx="91440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8000" y="7062788"/>
            <a:ext cx="2370138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639A4F-E7BD-4665-A197-455E44BFE238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71863" y="7062788"/>
            <a:ext cx="3216275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81863" y="7062788"/>
            <a:ext cx="2370137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447E5D-3E58-408B-AA67-9DE71796B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ombajn_claas_tucano_430.jpg" TargetMode="External"/><Relationship Id="rId13" Type="http://schemas.openxmlformats.org/officeDocument/2006/relationships/hyperlink" Target="http://cs.wikipedia.org/wiki/Soubor:20060402_waikiki_sewage.jpg" TargetMode="External"/><Relationship Id="rId18" Type="http://schemas.openxmlformats.org/officeDocument/2006/relationships/hyperlink" Target="http://cs.wikipedia.org/wiki/Soubor:Pterois_volitans_red.jpg" TargetMode="External"/><Relationship Id="rId26" Type="http://schemas.openxmlformats.org/officeDocument/2006/relationships/hyperlink" Target="http://sk.wikipedia.org/wiki/S%C3%BAbor:Jakarta_slumhome_2.jpg" TargetMode="External"/><Relationship Id="rId3" Type="http://schemas.openxmlformats.org/officeDocument/2006/relationships/hyperlink" Target="http://cs.wikipedia.org/wiki/Soubor:Nasa_blue_marble.jpg" TargetMode="External"/><Relationship Id="rId21" Type="http://schemas.openxmlformats.org/officeDocument/2006/relationships/hyperlink" Target="http://cs.wikipedia.org/wiki/Soubor:Coal_power_plant_Datteln_1.jpg" TargetMode="External"/><Relationship Id="rId7" Type="http://schemas.openxmlformats.org/officeDocument/2006/relationships/hyperlink" Target="http://cs.wikipedia.org/wiki/Soubor:Diesel-smoke.jpg" TargetMode="External"/><Relationship Id="rId12" Type="http://schemas.openxmlformats.org/officeDocument/2006/relationships/hyperlink" Target="http://cs.wikipedia.org/wiki/Soubor:Katrina-14629.jpg" TargetMode="External"/><Relationship Id="rId17" Type="http://schemas.openxmlformats.org/officeDocument/2006/relationships/hyperlink" Target="http://cs.wikipedia.org/wiki/Soubor:Sumava_Vilgus_54.JPG" TargetMode="External"/><Relationship Id="rId25" Type="http://schemas.openxmlformats.org/officeDocument/2006/relationships/hyperlink" Target="http://cs.wikipedia.org/wiki/Soubor:PCB-labelling.jpg" TargetMode="External"/><Relationship Id="rId2" Type="http://schemas.openxmlformats.org/officeDocument/2006/relationships/hyperlink" Target="http://cs.wikipedia.org/wiki/Soubor:Mt_Redoubt_1244666454_ak231.jpg" TargetMode="External"/><Relationship Id="rId16" Type="http://schemas.openxmlformats.org/officeDocument/2006/relationships/hyperlink" Target="http://upload.wikimedia.org/wikipedia/commons/c/c2/Rio_Madre_de_Dios%2C_Peru.JPG" TargetMode="External"/><Relationship Id="rId20" Type="http://schemas.openxmlformats.org/officeDocument/2006/relationships/hyperlink" Target="http://cs.wikipedia.org/wiki/Soubor:Kraftwerk_weisweil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asal_cell_carcinoma2.JPG" TargetMode="External"/><Relationship Id="rId11" Type="http://schemas.openxmlformats.org/officeDocument/2006/relationships/hyperlink" Target="http://cs.wikipedia.org/wiki/Kysel%C3%A9_de%C5%A1t%C4%9B" TargetMode="External"/><Relationship Id="rId24" Type="http://schemas.openxmlformats.org/officeDocument/2006/relationships/hyperlink" Target="http://upload.wikimedia.org/wikipedia/commons/8/81/Mixed_municipal_waste.JPG" TargetMode="External"/><Relationship Id="rId5" Type="http://schemas.openxmlformats.org/officeDocument/2006/relationships/hyperlink" Target="http://cs.wikipedia.org/wiki/Soubor:Coryneum_01.jpg" TargetMode="External"/><Relationship Id="rId15" Type="http://schemas.openxmlformats.org/officeDocument/2006/relationships/hyperlink" Target="http://cs.wikipedia.org/wiki/Soubor:Controlled_burn_of_oil_on_May_19th.JPG" TargetMode="External"/><Relationship Id="rId23" Type="http://schemas.openxmlformats.org/officeDocument/2006/relationships/hyperlink" Target="http://cs.wikipedia.org/wiki/Soubor:Jakarta_slumlife15.JPG" TargetMode="External"/><Relationship Id="rId28" Type="http://schemas.openxmlformats.org/officeDocument/2006/relationships/hyperlink" Target="http://cs.wikipedia.org/wiki/Soubor:Eroze_u_Prerova_nad_Labem.jpg" TargetMode="External"/><Relationship Id="rId10" Type="http://schemas.openxmlformats.org/officeDocument/2006/relationships/hyperlink" Target="http://cs.wikipedia.org/wiki/Soubor:IronInRocksMakeRiverRed.jpg" TargetMode="External"/><Relationship Id="rId19" Type="http://schemas.openxmlformats.org/officeDocument/2006/relationships/hyperlink" Target="http://cs.wikipedia.org/wiki/Soubor:Rainforest_Fatu_Hiva.jpg" TargetMode="External"/><Relationship Id="rId4" Type="http://schemas.openxmlformats.org/officeDocument/2006/relationships/hyperlink" Target="http://www.enviwiki.cz/wiki/Soubor:GW01.jpg" TargetMode="External"/><Relationship Id="rId9" Type="http://schemas.openxmlformats.org/officeDocument/2006/relationships/hyperlink" Target="http://cs.wikipedia.org/wiki/Soubor:Anguilla_anguillaDead_Deule_citadelle_2002_06_02.jpg" TargetMode="External"/><Relationship Id="rId14" Type="http://schemas.openxmlformats.org/officeDocument/2006/relationships/hyperlink" Target="http://cs.wikipedia.org/wiki/Soubor:Deepwater_Horizon_offshore_drilling_unit_on_fire_2010.jpg" TargetMode="External"/><Relationship Id="rId22" Type="http://schemas.openxmlformats.org/officeDocument/2006/relationships/hyperlink" Target="http://cs.wikipedia.org/wiki/Soubor:Kohlekraftwerk_Mehrum_Windr%C3%A4der.jpg" TargetMode="External"/><Relationship Id="rId27" Type="http://schemas.openxmlformats.org/officeDocument/2006/relationships/hyperlink" Target="http://upload.wikimedia.org/wikipedia/commons/7/77/World-Population-1800-210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Logolink OPVK - oříznutý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0988" y="209550"/>
            <a:ext cx="6969125" cy="1343025"/>
          </a:xfrm>
          <a:prstGeom prst="rect">
            <a:avLst/>
          </a:prstGeom>
          <a:solidFill>
            <a:srgbClr val="000000">
              <a:alpha val="0"/>
            </a:srgbClr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2106" name="Group 58"/>
          <p:cNvGraphicFramePr>
            <a:graphicFrameLocks noGrp="1"/>
          </p:cNvGraphicFramePr>
          <p:nvPr/>
        </p:nvGraphicFramePr>
        <p:xfrm>
          <a:off x="1766888" y="2328863"/>
          <a:ext cx="6707187" cy="5070477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6036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CZ.1.07/1.5.00/34.0691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VY_32_INOVACE_EK019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338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Církevní střední odborná škola Bojkovice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Husova 537, Bojkovice 68771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RNDr. Anna Priessnitzová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Přírodovědné vzdělávání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obor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přírodních věd - ekologie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Tématický okruh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Celosvětové řešení  ekologických problémů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Globální  ekologické problémy lidstva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52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14.8. 2013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usnadňuje žákům orientaci ve světových ekologických problémech. Motivuje je pro ekologicky šetrný způsob života.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63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Prezentace navazuje na znalosti žáků, je vhodná k zopakování předchozího učiva, dává je do mezinárodních souvislostí. Závěrečný úkol mohou žáci vypracovat ve skupinách.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8" name="Rectangle 100"/>
          <p:cNvSpPr>
            <a:spLocks noChangeArrowheads="1"/>
          </p:cNvSpPr>
          <p:nvPr/>
        </p:nvSpPr>
        <p:spPr bwMode="auto">
          <a:xfrm>
            <a:off x="1695450" y="1865313"/>
            <a:ext cx="6892925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3600">
                <a:latin typeface="Calibri" pitchFamily="34" charset="0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762000" y="1362075"/>
            <a:ext cx="8636000" cy="2638425"/>
          </a:xfrm>
        </p:spPr>
        <p:txBody>
          <a:bodyPr/>
          <a:lstStyle/>
          <a:p>
            <a:r>
              <a:rPr lang="cs-CZ" sz="4800" b="1" smtClean="0">
                <a:solidFill>
                  <a:srgbClr val="FF0000"/>
                </a:solidFill>
              </a:rPr>
              <a:t>Globální ekologické problémy lidstva</a:t>
            </a:r>
          </a:p>
        </p:txBody>
      </p:sp>
      <p:sp>
        <p:nvSpPr>
          <p:cNvPr id="3075" name="Podnadpis 3"/>
          <p:cNvSpPr>
            <a:spLocks noGrp="1"/>
          </p:cNvSpPr>
          <p:nvPr>
            <p:ph type="subTitle" idx="1"/>
          </p:nvPr>
        </p:nvSpPr>
        <p:spPr>
          <a:xfrm>
            <a:off x="1524000" y="4241800"/>
            <a:ext cx="7112000" cy="2592388"/>
          </a:xfrm>
        </p:spPr>
        <p:txBody>
          <a:bodyPr/>
          <a:lstStyle/>
          <a:p>
            <a:r>
              <a:rPr lang="cs-CZ" sz="4000" b="1" smtClean="0">
                <a:solidFill>
                  <a:srgbClr val="FF0000"/>
                </a:solidFill>
              </a:rPr>
              <a:t>Trvale udržitelný rozvoj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508000" y="-366713"/>
            <a:ext cx="9144000" cy="1512888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Globální ekologické problémy</a:t>
            </a:r>
          </a:p>
        </p:txBody>
      </p:sp>
      <p:sp>
        <p:nvSpPr>
          <p:cNvPr id="4099" name="Zástupný symbol pro obsah 4"/>
          <p:cNvSpPr>
            <a:spLocks noGrp="1"/>
          </p:cNvSpPr>
          <p:nvPr>
            <p:ph sz="half" idx="1"/>
          </p:nvPr>
        </p:nvSpPr>
        <p:spPr>
          <a:xfrm>
            <a:off x="-104775" y="785813"/>
            <a:ext cx="5100638" cy="66246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Jsou to faktory, které negativně působí na rovnováhu života na Zemi a ohrožují samotnou jeho existenci. Týkají se celého lidstva, jsou tedy globální. Dochází k ohrožení základních podmínek života (voda, půda, vzduch).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100" name="Zástupný symbol pro obsah 5"/>
          <p:cNvSpPr>
            <a:spLocks noGrp="1"/>
          </p:cNvSpPr>
          <p:nvPr>
            <p:ph sz="half" idx="2"/>
          </p:nvPr>
        </p:nvSpPr>
        <p:spPr>
          <a:xfrm>
            <a:off x="4719638" y="1506538"/>
            <a:ext cx="5616575" cy="5688012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Stabilitu na Zemi mohou     ohrozit přírodní faktory (výbuch sopky, zemětřesení, pád meteoritu).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Lidská činnost – hrubé zásahy do přírodní rovnováhy.</a:t>
            </a:r>
          </a:p>
        </p:txBody>
      </p:sp>
      <p:pic>
        <p:nvPicPr>
          <p:cNvPr id="4101" name="Picture 7" descr="C:\Users\ANNA\Desktop\398px-Mt_Redoubt_1244666454_ak2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11800" y="930275"/>
            <a:ext cx="4114800" cy="413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8" descr="C:\Users\ANNA\Desktop\585px-Nasa_blue_marble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24013" y="4241800"/>
            <a:ext cx="3148012" cy="322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508000" y="0"/>
            <a:ext cx="9144000" cy="785813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Světové ekologické problémy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sz="half" idx="1"/>
          </p:nvPr>
        </p:nvSpPr>
        <p:spPr>
          <a:xfrm>
            <a:off x="400050" y="857250"/>
            <a:ext cx="4919663" cy="61928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>
                <a:solidFill>
                  <a:srgbClr val="FF0000"/>
                </a:solidFill>
              </a:rPr>
              <a:t>1. Narušování ozonové vrstvy </a:t>
            </a:r>
            <a:r>
              <a:rPr lang="cs-CZ" smtClean="0"/>
              <a:t> </a:t>
            </a:r>
            <a:r>
              <a:rPr lang="cs-CZ" sz="2400" smtClean="0">
                <a:solidFill>
                  <a:srgbClr val="CCFF99"/>
                </a:solidFill>
              </a:rPr>
              <a:t>řídnutí a ztenčování ozonosféry (ozonové díry)</a:t>
            </a: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CCFF99"/>
                </a:solidFill>
              </a:rPr>
              <a:t>    Škodlivé působení UV záření na organismy.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5124" name="Zástupný symbol pro obsah 3"/>
          <p:cNvSpPr>
            <a:spLocks noGrp="1"/>
          </p:cNvSpPr>
          <p:nvPr>
            <p:ph sz="half" idx="2"/>
          </p:nvPr>
        </p:nvSpPr>
        <p:spPr>
          <a:xfrm>
            <a:off x="5440363" y="138113"/>
            <a:ext cx="4968875" cy="70564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>
                <a:solidFill>
                  <a:srgbClr val="FF0000"/>
                </a:solidFill>
              </a:rPr>
              <a:t> </a:t>
            </a:r>
          </a:p>
          <a:p>
            <a:pPr>
              <a:buFont typeface="Arial" charset="0"/>
              <a:buNone/>
            </a:pPr>
            <a:r>
              <a:rPr lang="cs-CZ" b="1" smtClean="0">
                <a:solidFill>
                  <a:srgbClr val="FF0000"/>
                </a:solidFill>
              </a:rPr>
              <a:t>     2. Rostoucí znečišťování </a:t>
            </a:r>
          </a:p>
          <a:p>
            <a:pPr>
              <a:buFont typeface="Arial" charset="0"/>
              <a:buNone/>
            </a:pPr>
            <a:r>
              <a:rPr lang="cs-CZ" b="1" smtClean="0">
                <a:solidFill>
                  <a:srgbClr val="FF0000"/>
                </a:solidFill>
              </a:rPr>
              <a:t>                  ovzduší</a:t>
            </a: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z="24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CCFF99"/>
                </a:solidFill>
              </a:rPr>
              <a:t>    roste koncentrace skleníkových       plynů v atmosféře, dochází k oteplování Země a změnám klimatu, tím také k ohrožení zemědělství a celé biosféry.</a:t>
            </a:r>
          </a:p>
        </p:txBody>
      </p:sp>
      <p:pic>
        <p:nvPicPr>
          <p:cNvPr id="5125" name="Picture 8" descr="C:\Users\ANNA\Desktop\imagesCADY4R4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50" y="3594100"/>
            <a:ext cx="1720850" cy="2297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9" descr="C:\Users\ANNA\Desktop\Coryneum_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1713" y="3522663"/>
            <a:ext cx="2808287" cy="373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10" descr="C:\Users\ANNA\Desktop\Diesel-smoke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00725" y="1649413"/>
            <a:ext cx="4175125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508000" y="-798513"/>
            <a:ext cx="9144000" cy="5048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sz="half" idx="1"/>
          </p:nvPr>
        </p:nvSpPr>
        <p:spPr>
          <a:xfrm>
            <a:off x="615950" y="280988"/>
            <a:ext cx="4486275" cy="73390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>
                <a:solidFill>
                  <a:srgbClr val="FF0000"/>
                </a:solidFill>
              </a:rPr>
              <a:t>3. Skleníkový efekt - </a:t>
            </a:r>
            <a:r>
              <a:rPr lang="cs-CZ" smtClean="0">
                <a:solidFill>
                  <a:srgbClr val="CCFF99"/>
                </a:solidFill>
              </a:rPr>
              <a:t>zvyšování teploty - tání</a:t>
            </a:r>
            <a:endParaRPr lang="cs-CZ" i="1" smtClean="0">
              <a:solidFill>
                <a:srgbClr val="CCFF99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Ledovců, zvyšování hladiny světových oceánů.</a:t>
            </a:r>
          </a:p>
          <a:p>
            <a:pPr>
              <a:buFont typeface="Arial" charset="0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</a:t>
            </a:r>
          </a:p>
          <a:p>
            <a:endParaRPr lang="cs-CZ" smtClean="0"/>
          </a:p>
        </p:txBody>
      </p:sp>
      <p:sp>
        <p:nvSpPr>
          <p:cNvPr id="6148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138" y="280988"/>
            <a:ext cx="4487862" cy="65262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Z toho vyplývají klimatické změny – extrémní sucha, přívalové srážky, záplavy,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živelné pohromy.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CCFF99"/>
              </a:solidFill>
            </a:endParaRP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6149" name="Picture 2" descr="C:\Users\ANNA\Desktop\GW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5813" y="2225675"/>
            <a:ext cx="6840537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4"/>
          <p:cNvSpPr>
            <a:spLocks noGrp="1"/>
          </p:cNvSpPr>
          <p:nvPr>
            <p:ph type="title"/>
          </p:nvPr>
        </p:nvSpPr>
        <p:spPr>
          <a:xfrm>
            <a:off x="508000" y="0"/>
            <a:ext cx="9144000" cy="1217613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4. Kyselé deště</a:t>
            </a:r>
          </a:p>
        </p:txBody>
      </p:sp>
      <p:sp>
        <p:nvSpPr>
          <p:cNvPr id="7171" name="Zástupný symbol pro obsah 5"/>
          <p:cNvSpPr>
            <a:spLocks noGrp="1"/>
          </p:cNvSpPr>
          <p:nvPr>
            <p:ph sz="half" idx="1"/>
          </p:nvPr>
        </p:nvSpPr>
        <p:spPr>
          <a:xfrm>
            <a:off x="0" y="1362075"/>
            <a:ext cx="5102225" cy="6257925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>
                <a:solidFill>
                  <a:srgbClr val="CCFF99"/>
                </a:solidFill>
              </a:rPr>
              <a:t>Do ovzduší unikají oxidy síru a dusíku, dojde k jejich oxidací a reakcí se vzdušnou vlhkostí. </a:t>
            </a:r>
          </a:p>
          <a:p>
            <a:r>
              <a:rPr lang="cs-CZ" smtClean="0">
                <a:solidFill>
                  <a:srgbClr val="CCFF99"/>
                </a:solidFill>
              </a:rPr>
              <a:t>Vznikají kyseliny, které jsou součástí dešťových a sněhových srážek.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7172" name="Zástupný symbol pro obsah 6"/>
          <p:cNvSpPr>
            <a:spLocks noGrp="1"/>
          </p:cNvSpPr>
          <p:nvPr>
            <p:ph sz="half" idx="2"/>
          </p:nvPr>
        </p:nvSpPr>
        <p:spPr>
          <a:xfrm>
            <a:off x="5164138" y="1362075"/>
            <a:ext cx="4487862" cy="5445125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Dochází k okyselení půdy, vodních toků, úhynu ryb, ničení lesních porostů.</a:t>
            </a:r>
          </a:p>
        </p:txBody>
      </p:sp>
      <p:pic>
        <p:nvPicPr>
          <p:cNvPr id="7173" name="Picture 2" descr="C:\Users\ANNA\Desktop\Acid_rain_woods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1438" y="3089275"/>
            <a:ext cx="4862512" cy="408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3" descr="C:\Users\ANNA\Desktop\300px-Waldschaeden_Erzgebirge_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8" y="1073150"/>
            <a:ext cx="4319587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4"/>
          <p:cNvSpPr>
            <a:spLocks noGrp="1"/>
          </p:cNvSpPr>
          <p:nvPr>
            <p:ph type="title"/>
          </p:nvPr>
        </p:nvSpPr>
        <p:spPr>
          <a:xfrm>
            <a:off x="542925" y="280988"/>
            <a:ext cx="3708400" cy="2160587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5. Snižování úrodnosti půdy</a:t>
            </a:r>
          </a:p>
        </p:txBody>
      </p:sp>
      <p:sp>
        <p:nvSpPr>
          <p:cNvPr id="8195" name="Zástupný symbol pro obsah 5"/>
          <p:cNvSpPr>
            <a:spLocks noGrp="1"/>
          </p:cNvSpPr>
          <p:nvPr>
            <p:ph idx="1"/>
          </p:nvPr>
        </p:nvSpPr>
        <p:spPr>
          <a:xfrm>
            <a:off x="327025" y="2946400"/>
            <a:ext cx="9504363" cy="3932238"/>
          </a:xfrm>
        </p:spPr>
        <p:txBody>
          <a:bodyPr/>
          <a:lstStyle/>
          <a:p>
            <a:r>
              <a:rPr lang="cs-CZ" sz="2800" smtClean="0">
                <a:solidFill>
                  <a:srgbClr val="CCFF99"/>
                </a:solidFill>
              </a:rPr>
              <a:t>Zhutňování půd</a:t>
            </a:r>
          </a:p>
          <a:p>
            <a:r>
              <a:rPr lang="cs-CZ" sz="2800" smtClean="0">
                <a:solidFill>
                  <a:srgbClr val="CCFF99"/>
                </a:solidFill>
              </a:rPr>
              <a:t>Půdní erozí</a:t>
            </a:r>
          </a:p>
          <a:p>
            <a:r>
              <a:rPr lang="cs-CZ" sz="2800" smtClean="0">
                <a:solidFill>
                  <a:srgbClr val="CCFF99"/>
                </a:solidFill>
              </a:rPr>
              <a:t>chemickou degradací</a:t>
            </a:r>
          </a:p>
          <a:p>
            <a:r>
              <a:rPr lang="cs-CZ" sz="2800" smtClean="0">
                <a:solidFill>
                  <a:srgbClr val="CCFF99"/>
                </a:solidFill>
              </a:rPr>
              <a:t>Ztrátou organické 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CCFF99"/>
                </a:solidFill>
              </a:rPr>
              <a:t>    hmoty</a:t>
            </a:r>
          </a:p>
          <a:p>
            <a:r>
              <a:rPr lang="cs-CZ" sz="2800" smtClean="0">
                <a:solidFill>
                  <a:srgbClr val="CCFF99"/>
                </a:solidFill>
              </a:rPr>
              <a:t>Zasolováním půd</a:t>
            </a:r>
          </a:p>
        </p:txBody>
      </p:sp>
      <p:pic>
        <p:nvPicPr>
          <p:cNvPr id="8196" name="Picture 5" descr="C:\Users\ANNA\Desktop\800px-Kombajn_claas_tucano_4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1438" y="246063"/>
            <a:ext cx="4537075" cy="343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6" descr="C:\Users\ANNA\Desktop\440px-Eroze_u_Prerova_nad_Labem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6400" y="3017838"/>
            <a:ext cx="5759450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508000" y="0"/>
            <a:ext cx="9144000" cy="1001713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6. Znečišťování zdrojů sladké vody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508000" y="1001713"/>
            <a:ext cx="9144000" cy="5805487"/>
          </a:xfrm>
        </p:spPr>
        <p:txBody>
          <a:bodyPr/>
          <a:lstStyle/>
          <a:p>
            <a:r>
              <a:rPr lang="cs-CZ" sz="2800" smtClean="0">
                <a:solidFill>
                  <a:srgbClr val="CCFF99"/>
                </a:solidFill>
              </a:rPr>
              <a:t>Znečištění povrchových vod – živiny z polí, toxické látky – těžké kovy, organické látky, okyselování vodních toků a vodních ploch, vypouštění teplých odpadních vod do řek.</a:t>
            </a:r>
          </a:p>
        </p:txBody>
      </p:sp>
      <p:pic>
        <p:nvPicPr>
          <p:cNvPr id="9220" name="Picture 4" descr="C:\Users\ANNA\Desktop\800px-Anguilla_anguillaDead_Deule_citadelle_2002_06_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150" y="4241800"/>
            <a:ext cx="381635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 descr="C:\Users\ANNA\Desktop\IronInRocksMakeRiverRed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75" y="2657475"/>
            <a:ext cx="63801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508000" y="-511175"/>
            <a:ext cx="9144000" cy="2085975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7. Znečišťování oceánů a moří</a:t>
            </a:r>
          </a:p>
        </p:txBody>
      </p:sp>
      <p:sp>
        <p:nvSpPr>
          <p:cNvPr id="10243" name="Zástupný symbol pro obsah 3"/>
          <p:cNvSpPr>
            <a:spLocks noGrp="1"/>
          </p:cNvSpPr>
          <p:nvPr>
            <p:ph sz="half" idx="1"/>
          </p:nvPr>
        </p:nvSpPr>
        <p:spPr>
          <a:xfrm>
            <a:off x="1408113" y="138113"/>
            <a:ext cx="4103687" cy="7481887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</a:t>
            </a:r>
            <a:r>
              <a:rPr lang="cs-CZ" smtClean="0">
                <a:solidFill>
                  <a:srgbClr val="CCFF99"/>
                </a:solidFill>
              </a:rPr>
              <a:t>Radioaktivní zamoření </a:t>
            </a:r>
          </a:p>
          <a:p>
            <a:r>
              <a:rPr lang="cs-CZ" smtClean="0">
                <a:solidFill>
                  <a:srgbClr val="CCFF99"/>
                </a:solidFill>
              </a:rPr>
              <a:t>  oceánů  (ukládání    kontejnerů s  radioaktivním odpadem na mořské dno.</a:t>
            </a:r>
          </a:p>
        </p:txBody>
      </p:sp>
      <p:sp>
        <p:nvSpPr>
          <p:cNvPr id="10244" name="Zástupný symbol pro obsah 4"/>
          <p:cNvSpPr>
            <a:spLocks noGrp="1"/>
          </p:cNvSpPr>
          <p:nvPr>
            <p:ph sz="half" idx="2"/>
          </p:nvPr>
        </p:nvSpPr>
        <p:spPr>
          <a:xfrm>
            <a:off x="5164138" y="785813"/>
            <a:ext cx="4487862" cy="6021387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Chemické znečištění moří většinou pochází z pevnin. </a:t>
            </a:r>
          </a:p>
          <a:p>
            <a:r>
              <a:rPr lang="cs-CZ" smtClean="0">
                <a:solidFill>
                  <a:srgbClr val="CCFF99"/>
                </a:solidFill>
              </a:rPr>
              <a:t>Havárie ropných tankerů, těžba ropy z mořského dna, ropovody.</a:t>
            </a:r>
          </a:p>
        </p:txBody>
      </p:sp>
      <p:pic>
        <p:nvPicPr>
          <p:cNvPr id="10245" name="Picture 4" descr="C:\Users\ANNA\Desktop\Controlled_burn_of_oil_on_May_19th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9500" y="3162300"/>
            <a:ext cx="3887788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6" descr="C:\Users\ANNA\Desktop\800px-Deepwater_Horizon_offshore_drilling_unit_on_fire_20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3150"/>
            <a:ext cx="5249863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8" descr="C:\Users\ANNA\Desktop\398px-Katrina-146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962525"/>
            <a:ext cx="1695450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9" descr="C:\Users\ANNA\Desktop\20060402_waikiki_sewage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7700" y="5322888"/>
            <a:ext cx="2887663" cy="2163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508000" y="-869950"/>
            <a:ext cx="9144000" cy="2444750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8. Ubývání lesů</a:t>
            </a:r>
          </a:p>
        </p:txBody>
      </p:sp>
      <p:sp>
        <p:nvSpPr>
          <p:cNvPr id="11267" name="Zástupný symbol pro obsah 3"/>
          <p:cNvSpPr>
            <a:spLocks noGrp="1"/>
          </p:cNvSpPr>
          <p:nvPr>
            <p:ph sz="half" idx="1"/>
          </p:nvPr>
        </p:nvSpPr>
        <p:spPr>
          <a:xfrm>
            <a:off x="-104775" y="714375"/>
            <a:ext cx="4752975" cy="6092825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Příčiny: kácení tropických lesů za účelem získání půdy pro zemědělství – pole, pastviny. Dřevo jako palivo i výhodný obchodní artikl. Kácení lesů z důvodů těžby, staveb sídel, průmyslových podniků a komunikací.</a:t>
            </a:r>
          </a:p>
          <a:p>
            <a:pPr>
              <a:buFont typeface="Arial" charset="0"/>
              <a:buNone/>
            </a:pPr>
            <a:r>
              <a:rPr lang="cs-CZ" smtClean="0"/>
              <a:t> </a:t>
            </a:r>
          </a:p>
        </p:txBody>
      </p:sp>
      <p:sp>
        <p:nvSpPr>
          <p:cNvPr id="11268" name="Zástupný symbol pro obsah 4"/>
          <p:cNvSpPr>
            <a:spLocks noGrp="1"/>
          </p:cNvSpPr>
          <p:nvPr>
            <p:ph sz="half" idx="2"/>
          </p:nvPr>
        </p:nvSpPr>
        <p:spPr>
          <a:xfrm>
            <a:off x="5164138" y="5249863"/>
            <a:ext cx="4487862" cy="2952750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Ničení lesů kyselými dešti a zvyšujícím obsahem ozónu, působení škůdců – kůrovec.</a:t>
            </a:r>
          </a:p>
        </p:txBody>
      </p:sp>
      <p:pic>
        <p:nvPicPr>
          <p:cNvPr id="11269" name="Picture 4" descr="C:\Users\ANNA\Desktop\800px-Rio_Madre_de_Dios,_Peru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150" y="4530725"/>
            <a:ext cx="4408488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7" descr="C:\Users\ANNA\Desktop\800px-Sumava_Vilgus_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714375"/>
            <a:ext cx="5394325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508000" y="-511175"/>
            <a:ext cx="9144000" cy="2085975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9. Snižování biologické rozmanitosti - biodiverzity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84150" y="930275"/>
            <a:ext cx="9647238" cy="5532438"/>
          </a:xfrm>
        </p:spPr>
        <p:txBody>
          <a:bodyPr/>
          <a:lstStyle/>
          <a:p>
            <a:r>
              <a:rPr lang="cs-CZ" sz="2800" smtClean="0">
                <a:solidFill>
                  <a:srgbClr val="CCFF99"/>
                </a:solidFill>
              </a:rPr>
              <a:t>Rozmanitost života v přírodě neustále klesá, od poloviny 20. století rychlý úbytek počtu druhů, dochází k nevratným ztrátám genofondu. Značný počet druhů je akutně ohrožen vyhynutím, dá se to srovnat jen s vyhynutím druhohorních ještěrů. Vymření jednoho druhu může znamenat vymření několika dalších druhů.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                                                       </a:t>
            </a:r>
          </a:p>
          <a:p>
            <a:endParaRPr lang="cs-CZ" sz="2800" smtClean="0">
              <a:solidFill>
                <a:srgbClr val="CCFF99"/>
              </a:solidFill>
            </a:endParaRPr>
          </a:p>
          <a:p>
            <a:endParaRPr lang="cs-CZ" smtClean="0"/>
          </a:p>
        </p:txBody>
      </p:sp>
      <p:pic>
        <p:nvPicPr>
          <p:cNvPr id="12292" name="Picture 5" descr="C:\Users\ANNA\Desktop\Rainforest_Fatu_Hiv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9638" y="3162300"/>
            <a:ext cx="5262562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6" descr="C:\Users\ANNA\Desktop\Pterois_volitans_red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8" y="3738563"/>
            <a:ext cx="4319587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-1112838" y="0"/>
            <a:ext cx="7632701" cy="930275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10. Rostoucí  spotřeba energie</a:t>
            </a:r>
          </a:p>
        </p:txBody>
      </p:sp>
      <p:sp>
        <p:nvSpPr>
          <p:cNvPr id="13315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217613"/>
            <a:ext cx="4432300" cy="5589587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Asi 97% energie se získává z fosilních paliv, těžba a exhalace poškozují životní prostředí.</a:t>
            </a:r>
          </a:p>
          <a:p>
            <a:r>
              <a:rPr lang="cs-CZ" smtClean="0">
                <a:solidFill>
                  <a:srgbClr val="CCFF99"/>
                </a:solidFill>
              </a:rPr>
              <a:t>Zásoby ropy na Zemi se vyčerpají za 40 let.</a:t>
            </a:r>
          </a:p>
          <a:p>
            <a:r>
              <a:rPr lang="cs-CZ" smtClean="0">
                <a:solidFill>
                  <a:srgbClr val="CCFF99"/>
                </a:solidFill>
              </a:rPr>
              <a:t>Jaderné elektrárny – vyhořelé jaderné palivo  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nutné bezpečně ukládat.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Ekologické energetické zdroje je nutno dotovat – zvyšují cenu energie.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CCFF99"/>
              </a:solidFill>
            </a:endParaRPr>
          </a:p>
        </p:txBody>
      </p:sp>
      <p:sp>
        <p:nvSpPr>
          <p:cNvPr id="13316" name="Zástupný symbol pro obsah 4"/>
          <p:cNvSpPr>
            <a:spLocks noGrp="1"/>
          </p:cNvSpPr>
          <p:nvPr>
            <p:ph sz="half" idx="2"/>
          </p:nvPr>
        </p:nvSpPr>
        <p:spPr>
          <a:xfrm>
            <a:off x="5164138" y="1778000"/>
            <a:ext cx="4487862" cy="50292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3317" name="Picture 7" descr="C:\Users\ANNA\Desktop\450px-Coal_power_plant_Datteln_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2500" y="0"/>
            <a:ext cx="2857500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8" descr="C:\Users\ANNA\Desktop\800px-Kraftwerk_weisweiler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9275" y="3665538"/>
            <a:ext cx="561657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10" descr="C:\Users\ANNA\Desktop\800px-Kohlekraftwerk_Mehrum_Windräder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7838" y="1001713"/>
            <a:ext cx="3717925" cy="247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0" y="304800"/>
            <a:ext cx="5224463" cy="1270000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11. Odpady – nebezpečí z odpadních látek, chemikálií a patogenních látek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938338"/>
            <a:ext cx="4503738" cy="5327650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Roste  množství odpadů jako vedlejší produkt lidské společnosti.</a:t>
            </a:r>
          </a:p>
          <a:p>
            <a:r>
              <a:rPr lang="cs-CZ" smtClean="0">
                <a:solidFill>
                  <a:srgbClr val="CCFF99"/>
                </a:solidFill>
              </a:rPr>
              <a:t>Odpady toxické, radioaktivní , infekční.</a:t>
            </a:r>
          </a:p>
          <a:p>
            <a:r>
              <a:rPr lang="cs-CZ" smtClean="0">
                <a:solidFill>
                  <a:srgbClr val="CCFF99"/>
                </a:solidFill>
              </a:rPr>
              <a:t>Obchodování s odpadem.</a:t>
            </a:r>
          </a:p>
          <a:p>
            <a:r>
              <a:rPr lang="cs-CZ" smtClean="0">
                <a:solidFill>
                  <a:srgbClr val="CCFF99"/>
                </a:solidFill>
              </a:rPr>
              <a:t>Vyvážení odpady do rozvojových zemí.</a:t>
            </a:r>
          </a:p>
          <a:p>
            <a:r>
              <a:rPr lang="cs-CZ" smtClean="0">
                <a:solidFill>
                  <a:srgbClr val="CCFF99"/>
                </a:solidFill>
              </a:rPr>
              <a:t>Ukládání odpadu na mořské dno – ohrožování ekosystémů a zdraví lidí</a:t>
            </a:r>
            <a:r>
              <a:rPr lang="cs-CZ" smtClean="0"/>
              <a:t>.</a:t>
            </a:r>
          </a:p>
        </p:txBody>
      </p:sp>
      <p:sp>
        <p:nvSpPr>
          <p:cNvPr id="14340" name="Zástupný symbol pro obsah 4"/>
          <p:cNvSpPr>
            <a:spLocks noGrp="1"/>
          </p:cNvSpPr>
          <p:nvPr>
            <p:ph sz="half" idx="2"/>
          </p:nvPr>
        </p:nvSpPr>
        <p:spPr>
          <a:xfrm>
            <a:off x="5164138" y="1778000"/>
            <a:ext cx="4487862" cy="50292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4341" name="Picture 4" descr="C:\Users\ANNA\Desktop\Jakarta_slumlife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32300" y="3017838"/>
            <a:ext cx="5543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8" descr="C:\Users\ANNA\Desktop\744px-PCB-labelling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9500" y="138113"/>
            <a:ext cx="3708400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508000" y="354013"/>
            <a:ext cx="4067175" cy="431800"/>
          </a:xfrm>
        </p:spPr>
        <p:txBody>
          <a:bodyPr/>
          <a:lstStyle/>
          <a:p>
            <a:r>
              <a:rPr lang="cs-CZ" sz="2800" b="1" smtClean="0">
                <a:solidFill>
                  <a:srgbClr val="FF0000"/>
                </a:solidFill>
              </a:rPr>
              <a:t>12. Populační exploze</a:t>
            </a:r>
            <a:br>
              <a:rPr lang="cs-CZ" sz="2800" b="1" smtClean="0">
                <a:solidFill>
                  <a:srgbClr val="FF0000"/>
                </a:solidFill>
              </a:rPr>
            </a:br>
            <a:endParaRPr lang="cs-CZ" sz="2800" b="1" smtClean="0">
              <a:solidFill>
                <a:srgbClr val="FF0000"/>
              </a:solidFill>
            </a:endParaRPr>
          </a:p>
        </p:txBody>
      </p:sp>
      <p:sp>
        <p:nvSpPr>
          <p:cNvPr id="15363" name="Zástupný symbol pro obsah 3"/>
          <p:cNvSpPr>
            <a:spLocks noGrp="1"/>
          </p:cNvSpPr>
          <p:nvPr>
            <p:ph sz="half" idx="1"/>
          </p:nvPr>
        </p:nvSpPr>
        <p:spPr>
          <a:xfrm>
            <a:off x="-176213" y="714375"/>
            <a:ext cx="5472113" cy="61642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Růst obyvatelstva  ve 20.století  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1,5 miliardy v roce 1900 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5 miliard  v roce  1987 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více než 6 miliard v současnosti.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Přibývá obyvatelstvo v rozvojových zemích , zde žije 80% lidí. Stěhování za prací a obživou do velkých měst  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chudinské čtvrti – </a:t>
            </a:r>
            <a:r>
              <a:rPr lang="cs-CZ" smtClean="0">
                <a:solidFill>
                  <a:srgbClr val="FF0000"/>
                </a:solidFill>
              </a:rPr>
              <a:t>slumy</a:t>
            </a:r>
            <a:r>
              <a:rPr lang="cs-CZ" smtClean="0">
                <a:solidFill>
                  <a:srgbClr val="CCFF99"/>
                </a:solidFill>
              </a:rPr>
              <a:t>.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Snaha vlád kontrolovat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porodnost.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Migrace obyvatelstva, uprchlíci.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Populace v USA a v Evropě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CCFF99"/>
                </a:solidFill>
              </a:rPr>
              <a:t>    stárne a vymírá.</a:t>
            </a:r>
          </a:p>
        </p:txBody>
      </p:sp>
      <p:sp>
        <p:nvSpPr>
          <p:cNvPr id="15364" name="Zástupný symbol pro obsah 4"/>
          <p:cNvSpPr>
            <a:spLocks noGrp="1"/>
          </p:cNvSpPr>
          <p:nvPr>
            <p:ph sz="half" idx="2"/>
          </p:nvPr>
        </p:nvSpPr>
        <p:spPr>
          <a:xfrm>
            <a:off x="5656263" y="1778000"/>
            <a:ext cx="3995737" cy="50292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5365" name="Picture 7" descr="C:\Users\ANNA\Desktop\800px-Jakarta_slumhome_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4463" y="280988"/>
            <a:ext cx="4935537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8" descr="C:\Users\ANNA\Desktop\World-Population-1800-210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9638" y="3594100"/>
            <a:ext cx="5440362" cy="402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542925" y="0"/>
            <a:ext cx="9144000" cy="1550988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Trvale udržitelný rozvoj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508000" y="1217613"/>
            <a:ext cx="9144000" cy="5589587"/>
          </a:xfrm>
        </p:spPr>
        <p:txBody>
          <a:bodyPr/>
          <a:lstStyle/>
          <a:p>
            <a:r>
              <a:rPr lang="cs-CZ" smtClean="0">
                <a:solidFill>
                  <a:srgbClr val="CCFF99"/>
                </a:solidFill>
              </a:rPr>
              <a:t>Trvale udržitelný rozvoj je takový způsob rozvoje, který uspokojuje potřeby přítomnosti, aniž by oslaboval možnosti budoucích generací naplňovat jejich vlastní potřeby.</a:t>
            </a:r>
          </a:p>
          <a:p>
            <a:r>
              <a:rPr lang="cs-CZ" smtClean="0">
                <a:solidFill>
                  <a:srgbClr val="CCFF99"/>
                </a:solidFill>
              </a:rPr>
              <a:t>Respektuje propojení základních oblastí života - ekonomické, sociální a ekologické.</a:t>
            </a:r>
          </a:p>
          <a:p>
            <a:r>
              <a:rPr lang="cs-CZ" smtClean="0">
                <a:solidFill>
                  <a:srgbClr val="CCFF99"/>
                </a:solidFill>
              </a:rPr>
              <a:t>Princip dobrovolné skromnosti - zásada skromnosti jako životního názoru. Lidé žijící v skromnosti z přesvědčení nezavrhují to, čeho lidstvo dosáhlo rozvojem vědy a techniky, ale snaží se tyto plody lidského ducha užívat střídmě.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508000" y="-150813"/>
            <a:ext cx="9144000" cy="1368426"/>
          </a:xfrm>
        </p:spPr>
        <p:txBody>
          <a:bodyPr/>
          <a:lstStyle/>
          <a:p>
            <a:r>
              <a:rPr lang="cs-CZ" sz="4000" smtClean="0">
                <a:solidFill>
                  <a:srgbClr val="FF0000"/>
                </a:solidFill>
              </a:rPr>
              <a:t>Bohatý Sever – chudý Jih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542925" y="1146175"/>
            <a:ext cx="9001125" cy="66960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dirty="0" smtClean="0">
                <a:solidFill>
                  <a:srgbClr val="CCFF99"/>
                </a:solidFill>
              </a:rPr>
              <a:t>Ve světě jsou  rozdíly jak v ekonomické, sociální a kulturní sféře. Proto se dělí na bohatý Sever a chudý Jih (od počátku 70.let 20.století). Tyto pojmy vyslovil tehdejší německý spolkový kancléř W. </a:t>
            </a:r>
            <a:r>
              <a:rPr lang="cs-CZ" sz="2800" dirty="0" err="1" smtClean="0">
                <a:solidFill>
                  <a:srgbClr val="CCFF99"/>
                </a:solidFill>
              </a:rPr>
              <a:t>Brandt</a:t>
            </a:r>
            <a:r>
              <a:rPr lang="cs-CZ" sz="2800" dirty="0" smtClean="0">
                <a:solidFill>
                  <a:srgbClr val="CCFF99"/>
                </a:solidFill>
              </a:rPr>
              <a:t> na světovém ekonomickém fóru. 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solidFill>
                  <a:srgbClr val="CCFF99"/>
                </a:solidFill>
              </a:rPr>
              <a:t>Vyspělý Sever - USA, Kanada, Japonsko, Evropa a jen výjimečně země jižní polokoule: Austrálie, Nový Zéland.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solidFill>
                  <a:srgbClr val="CCFF99"/>
                </a:solidFill>
              </a:rPr>
              <a:t>Nerozvinutý Jih - země, které sem patří mají nízké HDP, v ekonomice převažuje těžba surovin a zemědělství. Doprava je nerozvinutá, nízká je produktivita práce. Lidé </a:t>
            </a:r>
            <a:r>
              <a:rPr lang="cs-CZ" sz="2800" dirty="0" smtClean="0">
                <a:solidFill>
                  <a:srgbClr val="CCFF99"/>
                </a:solidFill>
              </a:rPr>
              <a:t>žijí </a:t>
            </a:r>
            <a:r>
              <a:rPr lang="cs-CZ" sz="2800" dirty="0" smtClean="0">
                <a:solidFill>
                  <a:srgbClr val="CCFF99"/>
                </a:solidFill>
              </a:rPr>
              <a:t>v chudobě, v nevyhovujících hygienických podmínkách, trpí podvýživou a hladem. Je zde vysoká negramotnost a nízká střední délka života.</a:t>
            </a:r>
            <a:br>
              <a:rPr lang="cs-CZ" sz="2800" dirty="0" smtClean="0">
                <a:solidFill>
                  <a:srgbClr val="CCFF99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-465138" y="304800"/>
            <a:ext cx="10801351" cy="841375"/>
          </a:xfrm>
        </p:spPr>
        <p:txBody>
          <a:bodyPr/>
          <a:lstStyle/>
          <a:p>
            <a:r>
              <a:rPr lang="cs-CZ" sz="3200" b="1" smtClean="0">
                <a:solidFill>
                  <a:srgbClr val="FF0000"/>
                </a:solidFill>
              </a:rPr>
              <a:t>   Úkol</a:t>
            </a:r>
            <a:r>
              <a:rPr lang="cs-CZ" sz="3200" smtClean="0">
                <a:solidFill>
                  <a:srgbClr val="FF0000"/>
                </a:solidFill>
              </a:rPr>
              <a:t>:</a:t>
            </a:r>
            <a:r>
              <a:rPr lang="cs-CZ" sz="3200" smtClean="0"/>
              <a:t> </a:t>
            </a:r>
            <a:r>
              <a:rPr lang="cs-CZ" sz="3200" smtClean="0">
                <a:solidFill>
                  <a:srgbClr val="CCFF99"/>
                </a:solidFill>
              </a:rPr>
              <a:t>doplň k uvedeným pojmům konkrétní příklady aktivit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84150" y="1433513"/>
            <a:ext cx="4811713" cy="53736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B7DEE8"/>
                </a:solidFill>
              </a:rPr>
              <a:t>A. Konzumní způsob života:</a:t>
            </a:r>
          </a:p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935538" y="1433513"/>
            <a:ext cx="5224462" cy="53736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B7DEE8"/>
                </a:solidFill>
              </a:rPr>
              <a:t>B. Princip dobrovolné skromnosti: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4"/>
          <p:cNvSpPr txBox="1">
            <a:spLocks noChangeArrowheads="1"/>
          </p:cNvSpPr>
          <p:nvPr/>
        </p:nvSpPr>
        <p:spPr bwMode="auto">
          <a:xfrm>
            <a:off x="471488" y="714375"/>
            <a:ext cx="8929687" cy="1217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</a:rPr>
              <a:t>ZDROJE:</a:t>
            </a: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"/>
              </a:rPr>
              <a:t>http://cs.wikipedia.org/wiki/Soubor:Mt_Redoubt_1244666454_ak231.jpg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3"/>
              </a:rPr>
              <a:t>http://cs.wikipedia.org/wiki/Soubor:Nasa_blue_marble.jpg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4"/>
              </a:rPr>
              <a:t>http://www.enviwiki.cz/wiki/Soubor:GW01.jpg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5"/>
              </a:rPr>
              <a:t>http://cs.wikipedia.org/wiki/Soubor:Coryneum_01.jpg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6"/>
              </a:rPr>
              <a:t>http://cs.wikipedia.org/wiki/Soubor:Basal_cell_carcinoma2.JPG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7"/>
              </a:rPr>
              <a:t>http://cs.wikipedia.org/wiki/Soubor:Diesel-smoke.jpg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8"/>
              </a:rPr>
              <a:t>http://commons.wikimedia.org/wiki/File:Kombajn_claas_tucano_430.jpg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9"/>
              </a:rPr>
              <a:t>http://cs.wikipedia.org/wiki/Soubor:Anguilla_anguillaDead_Deule_citadelle_2002_06_02.jpg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0"/>
              </a:rPr>
              <a:t>http://cs.wikipedia.org/wiki/Soubor:IronInRocksMakeRiverRed.jpg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1"/>
              </a:rPr>
              <a:t>http://cs.wikipedia.org/wiki/Kysel%C3%A9_de%C5%A1t%C4%9B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2"/>
              </a:rPr>
              <a:t>http://cs.wikipedia.org/wiki/Soubor:Katrina-14629.jpg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3"/>
              </a:rPr>
              <a:t>http://cs.wikipedia.org/wiki/Soubor:20060402_waikiki_sewage.jpg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4"/>
              </a:rPr>
              <a:t>http://cs.wikipedia.org/wiki/Soubor:Deepwater_Horizon_offshore_drilling_unit_on_fire_2010.jpg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5"/>
              </a:rPr>
              <a:t>http://cs.wikipedia.org/wiki/Soubor:Controlled_burn_of_oil_on_May_19th.JPG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6"/>
              </a:rPr>
              <a:t>http://upload.wikimedia.org/wikipedia/commons/c/c2/Rio_Madre_de_Dios%2C_Peru.JPG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7"/>
              </a:rPr>
              <a:t>http://cs.wikipedia.org/wiki/Soubor:Sumava_Vilgus_54.JPG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8"/>
              </a:rPr>
              <a:t>http://cs.wikipedia.org/wiki/Soubor:Pterois_volitans_red.jpg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19"/>
              </a:rPr>
              <a:t>http://cs.wikipedia.org/wiki/Soubor:Rainforest_Fatu_Hiva.jpg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0"/>
              </a:rPr>
              <a:t>http://cs.wikipedia.org/wiki/Soubor:Kraftwerk_weisweiler.jpg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1"/>
              </a:rPr>
              <a:t>http://cs.wikipedia.org/wiki/Soubor:Coal_power_plant_Datteln_1.jpg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2"/>
              </a:rPr>
              <a:t>http://cs.wikipedia.org/wiki/Soubor:Kohlekraftwerk_Mehrum_Windr%C3%A4der.jpg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3"/>
              </a:rPr>
              <a:t>http://cs.wikipedia.org/wiki/Soubor:Jakarta_slumlife15.JPG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4"/>
              </a:rPr>
              <a:t>http://upload.wikimedia.org/wikipedia/commons/8/81/Mixed_municipal_waste.JPG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5"/>
              </a:rPr>
              <a:t>http://cs.wikipedia.org/wiki/Soubor:PCB-labelling.jpg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6"/>
              </a:rPr>
              <a:t>http://sk.wikipedia.org/wiki/S%C3%BAbor:Jakarta_slumhome_2.jpg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7"/>
              </a:rPr>
              <a:t>http://upload.wikimedia.org/wikipedia/commons/7/77/World-Population-1800-2100.png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400">
                <a:solidFill>
                  <a:srgbClr val="000000"/>
                </a:solidFill>
                <a:latin typeface="Calibri" pitchFamily="34" charset="0"/>
                <a:hlinkClick r:id="rId28"/>
              </a:rPr>
              <a:t>http://cs.wikipedia.org/wiki/Soubor:Eroze_u_Prerova_nad_Labem.jpg</a:t>
            </a:r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1200"/>
              <a:t>MUDRYCHOVÁ, Jitka, MUDRYCH, Karel: </a:t>
            </a:r>
            <a:r>
              <a:rPr lang="cs-CZ" sz="1200" i="1"/>
              <a:t>Maturitní otázky ekologie</a:t>
            </a:r>
            <a:r>
              <a:rPr lang="cs-CZ" sz="1200"/>
              <a:t>. Třebíč: Nakladatelství Radek Veselý, 1999.</a:t>
            </a:r>
            <a:endParaRPr lang="cs-CZ" sz="12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8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pro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pro DUM</Template>
  <TotalTime>982</TotalTime>
  <Words>1056</Words>
  <Application>Microsoft Office PowerPoint</Application>
  <PresentationFormat>Vlastní</PresentationFormat>
  <Paragraphs>198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Times New Roman</vt:lpstr>
      <vt:lpstr>Šablona pro DUM</vt:lpstr>
      <vt:lpstr>Snímek 1</vt:lpstr>
      <vt:lpstr>Globální ekologické problémy lidstva</vt:lpstr>
      <vt:lpstr>Globální ekologické problémy</vt:lpstr>
      <vt:lpstr>Světové ekologické problémy</vt:lpstr>
      <vt:lpstr>Snímek 5</vt:lpstr>
      <vt:lpstr>4. Kyselé deště</vt:lpstr>
      <vt:lpstr>5. Snižování úrodnosti půdy</vt:lpstr>
      <vt:lpstr>6. Znečišťování zdrojů sladké vody</vt:lpstr>
      <vt:lpstr>7. Znečišťování oceánů a moří</vt:lpstr>
      <vt:lpstr>8. Ubývání lesů</vt:lpstr>
      <vt:lpstr>9. Snižování biologické rozmanitosti - biodiverzity</vt:lpstr>
      <vt:lpstr>10. Rostoucí  spotřeba energie</vt:lpstr>
      <vt:lpstr>11. Odpady – nebezpečí z odpadních látek, chemikálií a patogenních látek</vt:lpstr>
      <vt:lpstr>12. Populační exploze </vt:lpstr>
      <vt:lpstr>Trvale udržitelný rozvoj</vt:lpstr>
      <vt:lpstr>Bohatý Sever – chudý Jih</vt:lpstr>
      <vt:lpstr>   Úkol: doplň k uvedeným pojmům konkrétní příklady aktivit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Zuzanka</dc:creator>
  <cp:lastModifiedBy>Dum</cp:lastModifiedBy>
  <cp:revision>100</cp:revision>
  <dcterms:created xsi:type="dcterms:W3CDTF">2012-11-18T17:13:54Z</dcterms:created>
  <dcterms:modified xsi:type="dcterms:W3CDTF">2014-06-27T14:47:25Z</dcterms:modified>
</cp:coreProperties>
</file>