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1"/>
  </p:notesMasterIdLst>
  <p:sldIdLst>
    <p:sldId id="263" r:id="rId3"/>
    <p:sldId id="256" r:id="rId4"/>
    <p:sldId id="257" r:id="rId5"/>
    <p:sldId id="258" r:id="rId6"/>
    <p:sldId id="260" r:id="rId7"/>
    <p:sldId id="261" r:id="rId8"/>
    <p:sldId id="259" r:id="rId9"/>
    <p:sldId id="265" r:id="rId10"/>
  </p:sldIdLst>
  <p:sldSz cx="9144000" cy="6858000" type="screen4x3"/>
  <p:notesSz cx="69469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FF"/>
    <a:srgbClr val="0099FF"/>
    <a:srgbClr val="99CCFF"/>
    <a:srgbClr val="3366CC"/>
    <a:srgbClr val="CCECFF"/>
    <a:srgbClr val="0033CC"/>
    <a:srgbClr val="66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0" autoAdjust="0"/>
  </p:normalViewPr>
  <p:slideViewPr>
    <p:cSldViewPr>
      <p:cViewPr>
        <p:scale>
          <a:sx n="77" d="100"/>
          <a:sy n="77" d="100"/>
        </p:scale>
        <p:origin x="-1362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fld id="{160AAD2E-7E06-484F-A81A-76F2718A1E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3813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828800" y="2173288"/>
            <a:ext cx="4954588" cy="1219200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Kliknutím lze upravit styl.</a:t>
            </a:r>
            <a:endParaRPr lang="en-US" noProof="0" dirty="0" smtClean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4953000" cy="1868488"/>
          </a:xfrm>
        </p:spPr>
        <p:txBody>
          <a:bodyPr/>
          <a:lstStyle>
            <a:lvl1pPr marL="0" indent="0">
              <a:buFontTx/>
              <a:buNone/>
              <a:defRPr sz="2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lvl="0"/>
            <a:r>
              <a:rPr lang="cs-CZ" noProof="0" smtClean="0"/>
              <a:t>Kliknutím lze upravit styl předlohy.</a:t>
            </a:r>
            <a:endParaRPr lang="en-US" noProof="0" dirty="0" smtClean="0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7467019F-76C2-43CE-B09A-E9213445CC2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9F208-2FAE-4DED-A3C3-14EDDA6F93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697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E4668-3CCC-4BA8-A56A-58E2980D89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47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76400"/>
            <a:ext cx="33528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5D73E-98E8-4BB2-8E13-261A0ABD3D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480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CD76F-D7CE-488F-84FB-BBBA164E00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33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4C593-B1BE-488C-9002-6F2184CA21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6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7B6EC-5B96-4D5E-9898-1DE2014F93B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17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D6BC4-6A56-44DF-AFA4-68D6593E7E4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076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29284-EABA-48E6-A44B-CC9ED62AB2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00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774A5-33E0-45DE-B6CA-328EB3E4D2E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5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714500" cy="5562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81000"/>
            <a:ext cx="4992687" cy="5562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66105-7E4D-4241-A807-E8084B5387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560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4FBD45-B77C-433D-819E-C7C4C2753DC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9093E-33D1-4D4C-A274-060555207DF0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81000"/>
            <a:ext cx="68595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dirty="0" smtClean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676400"/>
            <a:ext cx="6858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326188"/>
            <a:ext cx="1905000" cy="379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24600"/>
            <a:ext cx="28956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410200" y="6324600"/>
            <a:ext cx="1905000" cy="37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b="1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fld id="{57AAB56A-8B48-4FB3-ACB6-F1CAE31208F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200">
          <a:solidFill>
            <a:schemeClr val="tx2">
              <a:lumMod val="75000"/>
            </a:schemeClr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2">
              <a:lumMod val="75000"/>
            </a:schemeClr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2">
              <a:lumMod val="75000"/>
            </a:schemeClr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2">
              <a:lumMod val="75000"/>
            </a:schemeClr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261170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VY_52_INOVACE_ZV_1_5E_NEC_09_PORUCHY_VEDOMI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společenských věd – Psychohygiena, psychopatologie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a KVINTA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14.2.2014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seznamuje studenty s definicí a předmětem oboru, jeho terminologií, principy.  Stručně shrnuje  možnosti léčby duševních nemocí.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PC, vytištění pracovního listu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80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61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550619"/>
            <a:ext cx="5904631" cy="13028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4174" y="5018112"/>
            <a:ext cx="4954588" cy="1219200"/>
          </a:xfrm>
          <a:noFill/>
          <a:ln/>
        </p:spPr>
        <p:txBody>
          <a:bodyPr/>
          <a:lstStyle/>
          <a:p>
            <a:r>
              <a:rPr lang="cs-CZ" dirty="0" smtClean="0"/>
              <a:t>Vědomí</a:t>
            </a:r>
            <a:r>
              <a:rPr lang="cs-CZ" dirty="0"/>
              <a:t/>
            </a:r>
            <a:br>
              <a:rPr lang="cs-CZ" dirty="0"/>
            </a:br>
            <a:endParaRPr lang="en-US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692696"/>
            <a:ext cx="4377082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6660232" y="4653136"/>
            <a:ext cx="1800200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" dirty="0"/>
              <a:t>http://commons.wikimedia.org/wiki/File:Man-inside-note-head.jpg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cs-CZ" dirty="0"/>
              <a:t>Vědomí</a:t>
            </a:r>
          </a:p>
        </p:txBody>
      </p:sp>
      <p:sp>
        <p:nvSpPr>
          <p:cNvPr id="5218" name="Rectangle 98"/>
          <p:cNvSpPr>
            <a:spLocks noGrp="1" noChangeArrowheads="1"/>
          </p:cNvSpPr>
          <p:nvPr>
            <p:ph type="body" idx="1"/>
          </p:nvPr>
        </p:nvSpPr>
        <p:spPr>
          <a:xfrm>
            <a:off x="1371600" y="1676400"/>
            <a:ext cx="6858000" cy="1676400"/>
          </a:xfrm>
        </p:spPr>
        <p:txBody>
          <a:bodyPr/>
          <a:lstStyle/>
          <a:p>
            <a:r>
              <a:rPr lang="cs-CZ" dirty="0"/>
              <a:t>stav bdělosti, kdy si uvědomujeme sami sebe, své duševní pochody a  okolí</a:t>
            </a:r>
          </a:p>
          <a:p>
            <a:r>
              <a:rPr lang="cs-CZ" dirty="0"/>
              <a:t>vytváří  předpoklad pro kontakt  s </a:t>
            </a:r>
            <a:r>
              <a:rPr lang="cs-CZ" dirty="0" smtClean="0"/>
              <a:t>realitou</a:t>
            </a:r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vědomí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kvantitativní poruchy vědomí </a:t>
            </a:r>
          </a:p>
          <a:p>
            <a:r>
              <a:rPr lang="cs-CZ" dirty="0"/>
              <a:t>bývá  porušena  jasnost vědomí – tzv. lucidita</a:t>
            </a:r>
          </a:p>
          <a:p>
            <a:r>
              <a:rPr lang="cs-CZ" dirty="0"/>
              <a:t>krátkodobá porucha </a:t>
            </a:r>
            <a:r>
              <a:rPr lang="cs-CZ" dirty="0" smtClean="0"/>
              <a:t>vědomí – mdloba </a:t>
            </a:r>
            <a:r>
              <a:rPr lang="cs-CZ" dirty="0"/>
              <a:t>(kolaps) – příčinou může být tělesný stav, úlek, vyčerpání…)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vědomí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kvantitativní poruchy vědomí </a:t>
            </a:r>
          </a:p>
          <a:p>
            <a:r>
              <a:rPr lang="cs-CZ" dirty="0"/>
              <a:t>Dle hloubky rozlišujeme 3 poruchy: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b="1" dirty="0" smtClean="0"/>
              <a:t>somnolenci</a:t>
            </a:r>
            <a:r>
              <a:rPr lang="cs-CZ" sz="2000" dirty="0" smtClean="0"/>
              <a:t> </a:t>
            </a:r>
            <a:r>
              <a:rPr lang="cs-CZ" sz="2000" dirty="0"/>
              <a:t>(zpomalené myšlení, ale zůstává schopnost odpovídat na jednoduché dotazy)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b="1" dirty="0" err="1"/>
              <a:t>sopor</a:t>
            </a:r>
            <a:r>
              <a:rPr lang="cs-CZ" sz="2000" dirty="0"/>
              <a:t> (jedinec ztrácí schopnost odpovídat, reaguje ale na silnější podněty, objevují se změny tělesných funkcí, změny srdeční frekvence, dýchání)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b="1" dirty="0"/>
              <a:t>kóma</a:t>
            </a:r>
            <a:r>
              <a:rPr lang="cs-CZ" sz="2000" dirty="0"/>
              <a:t> (těžká porucha vědomí, jedinec je nehybný, nereaguje ani na bolestivé podměty, snižují se reflexy, dýchání, mění se krevní tlak…). Příčinou může být úraz hlavy, krvácení do mozku, otok mozku, infekce…</a:t>
            </a:r>
          </a:p>
        </p:txBody>
      </p:sp>
    </p:spTree>
    <p:extLst>
      <p:ext uri="{BB962C8B-B14F-4D97-AF65-F5344CB8AC3E}">
        <p14:creationId xmlns:p14="http://schemas.microsoft.com/office/powerpoint/2010/main" val="243854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Poruchy vědomí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 startAt="2"/>
            </a:pP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kvantitativní poruchy vědomí </a:t>
            </a:r>
          </a:p>
          <a:p>
            <a:r>
              <a:rPr lang="cs-CZ" dirty="0"/>
              <a:t>bývá narušen obsah a jasnost vědomí,  jsou provázeny dezorientací (místem, časem situací</a:t>
            </a:r>
            <a:r>
              <a:rPr lang="cs-CZ" dirty="0" smtClean="0"/>
              <a:t>)</a:t>
            </a:r>
          </a:p>
          <a:p>
            <a:r>
              <a:rPr lang="cs-CZ" dirty="0"/>
              <a:t>Mezi nejčastější patří: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b="1" dirty="0" smtClean="0"/>
              <a:t>obnubilace</a:t>
            </a:r>
            <a:r>
              <a:rPr lang="cs-CZ" sz="2000" dirty="0" smtClean="0"/>
              <a:t> </a:t>
            </a:r>
            <a:r>
              <a:rPr lang="cs-CZ" sz="2000" dirty="0"/>
              <a:t>(mrákotný stav)- vzniká rychle, náhle a nečekaně, má různé formy a jedinec si ho nepamatuje. Dochází k němu např. po úrazech, po epileptických záchvatech nebo při silném úžehu.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b="1" dirty="0"/>
              <a:t>delirium</a:t>
            </a:r>
            <a:r>
              <a:rPr lang="cs-CZ" sz="2000" dirty="0"/>
              <a:t> – může trvat i dny až týdny, narušeno vnímání reality, objevují se změny psychomotorického tempa, paměti. Typický je např. třes, porucha řeči, </a:t>
            </a:r>
            <a:r>
              <a:rPr lang="cs-CZ" sz="2000" dirty="0" smtClean="0"/>
              <a:t>pocení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48020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Otázky a úkoly: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cs-CZ" dirty="0"/>
              <a:t>Seřaďte podle závažnosti: kóma somnolence </a:t>
            </a:r>
            <a:r>
              <a:rPr lang="cs-CZ" dirty="0" err="1"/>
              <a:t>sopor</a:t>
            </a:r>
            <a:r>
              <a:rPr lang="cs-CZ" dirty="0"/>
              <a:t>. 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dirty="0"/>
              <a:t>Stručně tyto stavy charakterizujte.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dirty="0"/>
              <a:t>Co může způsobit kóma?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75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dirty="0" smtClean="0"/>
              <a:t>MIROSLAV OREL.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</a:t>
            </a:r>
            <a:r>
              <a:rPr lang="cs-CZ" sz="2000" dirty="0" err="1" smtClean="0"/>
              <a:t>Grada</a:t>
            </a:r>
            <a:r>
              <a:rPr lang="cs-CZ" sz="2000" dirty="0" smtClean="0"/>
              <a:t>, 2012, 179 s. č. 134. ISBN 80-851-2164-6. </a:t>
            </a:r>
          </a:p>
          <a:p>
            <a:r>
              <a:rPr lang="cs-CZ" sz="2000" dirty="0" smtClean="0"/>
              <a:t>Duševní poruchy a poruchy chování: mezinárodní klasifikace nemocí - 10. revize : diagnostická kritéria pro výzkum.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Psychiatrické centrum, 1996, 179 s. Zprávy, č. 134. ISBN 80-851-2164-6.</a:t>
            </a:r>
          </a:p>
          <a:p>
            <a:r>
              <a:rPr lang="cs-CZ" sz="2000" dirty="0" err="1" smtClean="0"/>
              <a:t>Wikipedia.cz</a:t>
            </a:r>
            <a:r>
              <a:rPr lang="cs-CZ" sz="2000" dirty="0" smtClean="0"/>
              <a:t>, </a:t>
            </a:r>
            <a:r>
              <a:rPr lang="cs-CZ" sz="2000" dirty="0" err="1" smtClean="0"/>
              <a:t>Wikiskripta</a:t>
            </a:r>
            <a:endParaRPr lang="cs-CZ" sz="2000" dirty="0" smtClean="0"/>
          </a:p>
          <a:p>
            <a:r>
              <a:rPr lang="cs-CZ" sz="2000" dirty="0" smtClean="0"/>
              <a:t>http://commons.wikimedia.org/wiki/ </a:t>
            </a:r>
          </a:p>
          <a:p>
            <a:r>
              <a:rPr lang="cs-CZ" sz="2000" dirty="0" smtClean="0"/>
              <a:t>Zdroje použitých obrázků citovány přímo v textu </a:t>
            </a:r>
          </a:p>
          <a:p>
            <a:r>
              <a:rPr lang="cs-CZ" sz="2000" dirty="0" smtClean="0"/>
              <a:t>Materiál stažen 2.2.2014</a:t>
            </a:r>
          </a:p>
          <a:p>
            <a:endParaRPr lang="cs-CZ" dirty="0" smtClean="0"/>
          </a:p>
        </p:txBody>
      </p:sp>
      <p:pic>
        <p:nvPicPr>
          <p:cNvPr id="819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S10280642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Default Desig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0E47465-1BBE-45E0-8364-7439AF5AE95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TS102806421</Template>
  <TotalTime>208</TotalTime>
  <Words>407</Words>
  <Application>Microsoft Office PowerPoint</Application>
  <PresentationFormat>Předvádění na obrazovce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TS102806421</vt:lpstr>
      <vt:lpstr>Prezentace aplikace PowerPoint</vt:lpstr>
      <vt:lpstr>Vědomí </vt:lpstr>
      <vt:lpstr>Vědomí</vt:lpstr>
      <vt:lpstr>Poruchy vědomí</vt:lpstr>
      <vt:lpstr>Poruchy vědomí</vt:lpstr>
      <vt:lpstr>Poruchy vědomí</vt:lpstr>
      <vt:lpstr>Otázky a úkoly: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Vědomí</dc:title>
  <dc:creator>David</dc:creator>
  <cp:lastModifiedBy>David Nečil</cp:lastModifiedBy>
  <cp:revision>6</cp:revision>
  <cp:lastPrinted>1601-01-01T00:00:00Z</cp:lastPrinted>
  <dcterms:created xsi:type="dcterms:W3CDTF">2014-01-31T17:45:27Z</dcterms:created>
  <dcterms:modified xsi:type="dcterms:W3CDTF">2014-03-24T23:31:52Z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TC010178121033</vt:lpwstr>
  </property>
</Properties>
</file>