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60" r:id="rId5"/>
    <p:sldId id="263" r:id="rId6"/>
    <p:sldId id="264" r:id="rId7"/>
    <p:sldId id="265" r:id="rId8"/>
    <p:sldId id="267" r:id="rId9"/>
    <p:sldId id="268" r:id="rId10"/>
    <p:sldId id="269" r:id="rId11"/>
    <p:sldId id="270" r:id="rId12"/>
    <p:sldId id="271" r:id="rId13"/>
    <p:sldId id="272" r:id="rId14"/>
    <p:sldId id="258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922719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83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886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796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190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675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53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821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02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51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4392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7502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5176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6701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1575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05476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091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DE104E5-A028-4046-85E8-88BEDBC29E45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58FD13C-444B-48E2-9238-2B47AB5357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843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6/68/Urtica_dioica_stinging_hair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f/fd/Acetic-acid-2D-flat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jpeg"/><Relationship Id="rId7" Type="http://schemas.openxmlformats.org/officeDocument/2006/relationships/hyperlink" Target="//upload.wikimedia.org/wikipedia/commons/2/21/Absperrventil_f%C3%BCr_Heizungs-R%C3%BCcklauf.jpg" TargetMode="External"/><Relationship Id="rId2" Type="http://schemas.openxmlformats.org/officeDocument/2006/relationships/hyperlink" Target="//upload.wikimedia.org/wikipedia/commons/a/ae/Essig-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5/5e/Polish_style_pickled_cucumbers_IMGP0464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hyperlink" Target="//upload.wikimedia.org/wikipedia/commons/e/e4/Lem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e/ee/Lime_frugter.jpg" TargetMode="External"/><Relationship Id="rId5" Type="http://schemas.openxmlformats.org/officeDocument/2006/relationships/image" Target="../media/image14.png"/><Relationship Id="rId4" Type="http://schemas.openxmlformats.org/officeDocument/2006/relationships/hyperlink" Target="//upload.wikimedia.org/wikipedia/commons/d/da/Kyselina_citronov%C3%A1.pn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5/Bread_with_mustard.JPG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9/Savon_de_Marseille.jp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b/b5/Carboxylic-acid.svg/748px-Carboxylic-acid.svg.pn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4/Benzoic-acid.svg/153px-Benzoic-acid.svg.png" TargetMode="External"/><Relationship Id="rId7" Type="http://schemas.openxmlformats.org/officeDocument/2006/relationships/hyperlink" Target="http://upload.wikimedia.org/wikipedia/commons/0/07/Glycine2.png" TargetMode="External"/><Relationship Id="rId2" Type="http://schemas.openxmlformats.org/officeDocument/2006/relationships/hyperlink" Target="http://upload.wikimedia.org/wikipedia/commons/thumb/e/e4/Lemon.jpg/800px-Lem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b/ProteinStructures.png/199px-ProteinStructures.png" TargetMode="External"/><Relationship Id="rId5" Type="http://schemas.openxmlformats.org/officeDocument/2006/relationships/hyperlink" Target="http://upload.wikimedia.org/wikipedia/commons/thumb/c/ce/AminoAcidball.svg/702px-AminoAcidball.svg.png" TargetMode="External"/><Relationship Id="rId4" Type="http://schemas.openxmlformats.org/officeDocument/2006/relationships/hyperlink" Target="http://upload.wikimedia.org/wikipedia/commons/thumb/b/b5/Bread_with_mustard.JPG/781px-Bread_with_mustar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27" name="Group 279"/>
          <p:cNvGraphicFramePr>
            <a:graphicFrameLocks noGrp="1"/>
          </p:cNvGraphicFramePr>
          <p:nvPr/>
        </p:nvGraphicFramePr>
        <p:xfrm>
          <a:off x="1333500" y="1628775"/>
          <a:ext cx="6767513" cy="452025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Chemie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VY_32_INOVACE_20_11CH-Karboxylové kyseliny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Lenka Pazderová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Květen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12. 6.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slouží k výkladu učiva o karboxylových kyselinách. Snímky lze využít i pro zápis do sešitu.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KARBOXYLOVÉ KYSELINY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8229600" cy="471338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obsahují </a:t>
            </a:r>
            <a:r>
              <a:rPr lang="cs-CZ" b="1" u="sng" dirty="0" smtClean="0"/>
              <a:t>karboxylovou skupinu</a:t>
            </a:r>
            <a:r>
              <a:rPr lang="cs-CZ" dirty="0" smtClean="0"/>
              <a:t>: - COOH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 – uhlovodíkový zbytek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9" name="Picture 5" descr="http://upload.wikimedia.org/wikipedia/commons/thumb/b/b5/Carboxylic-acid.svg/800px-Carboxylic-acid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988840"/>
            <a:ext cx="3240360" cy="2810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82133" y="260649"/>
            <a:ext cx="7704667" cy="1440159"/>
          </a:xfrm>
        </p:spPr>
        <p:txBody>
          <a:bodyPr/>
          <a:lstStyle/>
          <a:p>
            <a:r>
              <a:rPr lang="cs-CZ" b="1" u="sng" dirty="0" smtClean="0"/>
              <a:t>Kyselina mravenčí (</a:t>
            </a:r>
            <a:r>
              <a:rPr lang="cs-CZ" b="1" u="sng" dirty="0" err="1" smtClean="0"/>
              <a:t>methanová</a:t>
            </a:r>
            <a:r>
              <a:rPr lang="cs-CZ" b="1" u="sng" dirty="0" smtClean="0"/>
              <a:t>)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7880" y="1003915"/>
            <a:ext cx="7704667" cy="3332816"/>
          </a:xfrm>
        </p:spPr>
        <p:txBody>
          <a:bodyPr>
            <a:normAutofit/>
          </a:bodyPr>
          <a:lstStyle/>
          <a:p>
            <a:r>
              <a:rPr lang="cs-CZ" dirty="0" smtClean="0"/>
              <a:t>HCOOH</a:t>
            </a:r>
          </a:p>
          <a:p>
            <a:r>
              <a:rPr lang="cs-CZ" dirty="0" smtClean="0"/>
              <a:t>v jedových žlázách na zadečku mravenců, v žihadlech včel a vos, v žahavých chlupech kopřiv</a:t>
            </a:r>
          </a:p>
          <a:p>
            <a:r>
              <a:rPr lang="cs-CZ" u="sng" dirty="0" smtClean="0"/>
              <a:t>užití</a:t>
            </a:r>
            <a:r>
              <a:rPr lang="cs-CZ" dirty="0" smtClean="0"/>
              <a:t>: dezinfekční látka (ničí bakterie)</a:t>
            </a: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873" y="1268760"/>
            <a:ext cx="1368152" cy="1097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0713" y="3741403"/>
            <a:ext cx="2088233" cy="182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3" descr="File:Urtica dioica stinging hai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30286" y="3747641"/>
            <a:ext cx="2376265" cy="1782199"/>
          </a:xfrm>
          <a:prstGeom prst="rect">
            <a:avLst/>
          </a:prstGeom>
          <a:noFill/>
        </p:spPr>
      </p:pic>
      <p:pic>
        <p:nvPicPr>
          <p:cNvPr id="8" name="Picture 2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43275" y="3740473"/>
            <a:ext cx="1732682" cy="178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Kyselina octová (ethanová)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</a:t>
            </a:r>
            <a:r>
              <a:rPr lang="cs-CZ" baseline="-25000" dirty="0" smtClean="0"/>
              <a:t>3</a:t>
            </a:r>
            <a:r>
              <a:rPr lang="cs-CZ" dirty="0" smtClean="0"/>
              <a:t>COOH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8 % vodný roztok se používá jako ocet (vyrábí se kvašením </a:t>
            </a:r>
            <a:r>
              <a:rPr lang="cs-CZ" dirty="0" err="1" smtClean="0"/>
              <a:t>ethanolu</a:t>
            </a:r>
            <a:r>
              <a:rPr lang="cs-CZ" dirty="0" smtClean="0"/>
              <a:t> bakteriemi octového kvašení)</a:t>
            </a:r>
          </a:p>
          <a:p>
            <a:r>
              <a:rPr lang="cs-CZ" u="sng" dirty="0" smtClean="0"/>
              <a:t>užití</a:t>
            </a:r>
            <a:r>
              <a:rPr lang="cs-CZ" dirty="0" smtClean="0"/>
              <a:t>: dochucování pokrmů, konzervační látka při nakládání potravin, výroba barviv, plastů, léků (acylpyrin), slouží k odstranění usazenin na stěnách nádob</a:t>
            </a:r>
            <a:endParaRPr lang="cs-CZ" dirty="0"/>
          </a:p>
        </p:txBody>
      </p:sp>
      <p:pic>
        <p:nvPicPr>
          <p:cNvPr id="4" name="Picture 2" descr="File:Acetic-acid-2D-flat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882286"/>
            <a:ext cx="2088232" cy="13965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File:Essig-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35433"/>
            <a:ext cx="2664296" cy="3482740"/>
          </a:xfrm>
          <a:prstGeom prst="rect">
            <a:avLst/>
          </a:prstGeom>
          <a:noFill/>
        </p:spPr>
      </p:pic>
      <p:pic>
        <p:nvPicPr>
          <p:cNvPr id="18436" name="Picture 4" descr="File:Polish style pickled cucumbers IMGP046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3861048"/>
            <a:ext cx="3451809" cy="2295453"/>
          </a:xfrm>
          <a:prstGeom prst="rect">
            <a:avLst/>
          </a:prstGeom>
          <a:noFill/>
        </p:spPr>
      </p:pic>
      <p:pic>
        <p:nvPicPr>
          <p:cNvPr id="18439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235433"/>
            <a:ext cx="4203179" cy="242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9" descr="File:Absperrventil für Heizungs-Rücklauf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48748" y="2780928"/>
            <a:ext cx="3426431" cy="3370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099591"/>
          </a:xfrm>
        </p:spPr>
        <p:txBody>
          <a:bodyPr/>
          <a:lstStyle/>
          <a:p>
            <a:r>
              <a:rPr lang="cs-CZ" b="1" u="sng" dirty="0" smtClean="0"/>
              <a:t>Kyselina citronová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32935"/>
            <a:ext cx="7704667" cy="2704177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v citrusových plodech a v nezralém ovoci</a:t>
            </a:r>
          </a:p>
          <a:p>
            <a:r>
              <a:rPr lang="cs-CZ" dirty="0" smtClean="0"/>
              <a:t>konzervační a dochucovací látka (na obalech potravin označovaná jako E 330) </a:t>
            </a:r>
            <a:endParaRPr lang="cs-CZ" dirty="0"/>
          </a:p>
        </p:txBody>
      </p:sp>
      <p:pic>
        <p:nvPicPr>
          <p:cNvPr id="4" name="Picture 2" descr="File:Lem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633070"/>
            <a:ext cx="2645140" cy="1868130"/>
          </a:xfrm>
          <a:prstGeom prst="rect">
            <a:avLst/>
          </a:prstGeom>
          <a:noFill/>
        </p:spPr>
      </p:pic>
      <p:pic>
        <p:nvPicPr>
          <p:cNvPr id="24578" name="Picture 2" descr="File:Kyselina citronová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22504" y="1556792"/>
            <a:ext cx="2664296" cy="1170933"/>
          </a:xfrm>
          <a:prstGeom prst="rect">
            <a:avLst/>
          </a:prstGeom>
          <a:noFill/>
        </p:spPr>
      </p:pic>
      <p:pic>
        <p:nvPicPr>
          <p:cNvPr id="7" name="Picture 2" descr="File:Lime frugte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4633070"/>
            <a:ext cx="2664296" cy="18681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459631"/>
          </a:xfrm>
        </p:spPr>
        <p:txBody>
          <a:bodyPr/>
          <a:lstStyle/>
          <a:p>
            <a:r>
              <a:rPr lang="cs-CZ" b="1" u="sng" dirty="0" smtClean="0"/>
              <a:t>Kyselina benzoová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2130152"/>
          </a:xfrm>
        </p:spPr>
        <p:txBody>
          <a:bodyPr/>
          <a:lstStyle/>
          <a:p>
            <a:r>
              <a:rPr lang="cs-CZ" dirty="0" smtClean="0"/>
              <a:t>konzervační látka E 220 – přidává se do hořčice, nealkoholických nápojů 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916832"/>
            <a:ext cx="1552575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File:Bread with mustard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4281338"/>
            <a:ext cx="2878457" cy="221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296144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Kyselina stearová C</a:t>
            </a:r>
            <a:r>
              <a:rPr lang="cs-CZ" b="1" u="sng" baseline="-25000" dirty="0" smtClean="0"/>
              <a:t>17</a:t>
            </a:r>
            <a:r>
              <a:rPr lang="cs-CZ" b="1" u="sng" dirty="0" smtClean="0"/>
              <a:t>H</a:t>
            </a:r>
            <a:r>
              <a:rPr lang="cs-CZ" b="1" u="sng" baseline="-25000" dirty="0" smtClean="0"/>
              <a:t>35</a:t>
            </a:r>
            <a:r>
              <a:rPr lang="cs-CZ" b="1" u="sng" dirty="0" smtClean="0"/>
              <a:t>COOH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/>
              <a:t>Kyselina palmitová C</a:t>
            </a:r>
            <a:r>
              <a:rPr lang="cs-CZ" b="1" u="sng" baseline="-25000" dirty="0" smtClean="0"/>
              <a:t>15</a:t>
            </a:r>
            <a:r>
              <a:rPr lang="cs-CZ" b="1" u="sng" dirty="0" smtClean="0"/>
              <a:t>H</a:t>
            </a:r>
            <a:r>
              <a:rPr lang="cs-CZ" b="1" u="sng" baseline="-25000" dirty="0" smtClean="0"/>
              <a:t>31</a:t>
            </a:r>
            <a:r>
              <a:rPr lang="cs-CZ" b="1" u="sng" dirty="0" smtClean="0"/>
              <a:t>COOH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93950"/>
            <a:ext cx="8496944" cy="4464496"/>
          </a:xfrm>
        </p:spPr>
        <p:txBody>
          <a:bodyPr/>
          <a:lstStyle/>
          <a:p>
            <a:r>
              <a:rPr lang="cs-CZ" dirty="0" smtClean="0"/>
              <a:t>označují se jako mastné kyseliny</a:t>
            </a:r>
          </a:p>
          <a:p>
            <a:r>
              <a:rPr lang="cs-CZ" dirty="0" smtClean="0"/>
              <a:t>jsou součástí pevných tuků</a:t>
            </a:r>
          </a:p>
          <a:p>
            <a:r>
              <a:rPr lang="cs-CZ" dirty="0" smtClean="0"/>
              <a:t>kyselina stearová se získává z hovězího loje</a:t>
            </a:r>
          </a:p>
          <a:p>
            <a:r>
              <a:rPr lang="cs-CZ" dirty="0" smtClean="0"/>
              <a:t>kyselina palmitová se získává z kokosového oleje</a:t>
            </a:r>
          </a:p>
          <a:p>
            <a:r>
              <a:rPr lang="cs-CZ" u="sng" dirty="0" smtClean="0"/>
              <a:t>užití</a:t>
            </a:r>
            <a:r>
              <a:rPr lang="cs-CZ" dirty="0" smtClean="0"/>
              <a:t>: výroba svíček, mýdel, šamponů</a:t>
            </a:r>
            <a:endParaRPr lang="cs-CZ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060848"/>
            <a:ext cx="2332682" cy="1637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4" descr="File:Savon de Marseill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72442" y="4869160"/>
            <a:ext cx="1584176" cy="19109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Kyselina olejová C</a:t>
            </a:r>
            <a:r>
              <a:rPr lang="cs-CZ" b="1" u="sng" baseline="-25000" dirty="0" smtClean="0"/>
              <a:t>17</a:t>
            </a:r>
            <a:r>
              <a:rPr lang="cs-CZ" b="1" u="sng" dirty="0" smtClean="0"/>
              <a:t>H</a:t>
            </a:r>
            <a:r>
              <a:rPr lang="cs-CZ" b="1" u="sng" baseline="-25000" dirty="0" smtClean="0"/>
              <a:t>33</a:t>
            </a:r>
            <a:r>
              <a:rPr lang="cs-CZ" b="1" u="sng" dirty="0" smtClean="0"/>
              <a:t>COOH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63808" y="1447801"/>
            <a:ext cx="7704667" cy="3332816"/>
          </a:xfrm>
        </p:spPr>
        <p:txBody>
          <a:bodyPr/>
          <a:lstStyle/>
          <a:p>
            <a:r>
              <a:rPr lang="cs-CZ" dirty="0" smtClean="0"/>
              <a:t>patří mezi nenasycené mastné kyseliny - má v molekule dvojnou vazbu</a:t>
            </a:r>
          </a:p>
          <a:p>
            <a:r>
              <a:rPr lang="cs-CZ" dirty="0" smtClean="0"/>
              <a:t>je součástí kapalných tuků</a:t>
            </a:r>
          </a:p>
          <a:p>
            <a:r>
              <a:rPr lang="cs-CZ" dirty="0" smtClean="0"/>
              <a:t>tvoří 55 – 80% olivového oleje</a:t>
            </a:r>
            <a:endParaRPr lang="cs-CZ" dirty="0"/>
          </a:p>
        </p:txBody>
      </p:sp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708920"/>
            <a:ext cx="1153630" cy="374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531639"/>
          </a:xfrm>
        </p:spPr>
        <p:txBody>
          <a:bodyPr/>
          <a:lstStyle/>
          <a:p>
            <a:r>
              <a:rPr lang="cs-CZ" b="1" u="sng" dirty="0" smtClean="0"/>
              <a:t>Aminokyseliny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2710" y="1412776"/>
            <a:ext cx="7704667" cy="2736304"/>
          </a:xfrm>
        </p:spPr>
        <p:txBody>
          <a:bodyPr/>
          <a:lstStyle/>
          <a:p>
            <a:r>
              <a:rPr lang="cs-CZ" dirty="0" smtClean="0"/>
              <a:t>jsou karboxylové kyseliny, které obsahují aminoskupinu </a:t>
            </a:r>
            <a:r>
              <a:rPr lang="cs-CZ" dirty="0" smtClean="0"/>
              <a:t>   -NH</a:t>
            </a:r>
            <a:r>
              <a:rPr lang="cs-CZ" baseline="-25000" dirty="0" smtClean="0"/>
              <a:t>2</a:t>
            </a:r>
            <a:endParaRPr lang="cs-CZ" baseline="-250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66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780928"/>
            <a:ext cx="4781619" cy="3405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404664"/>
            <a:ext cx="7704667" cy="2376264"/>
          </a:xfrm>
        </p:spPr>
        <p:txBody>
          <a:bodyPr/>
          <a:lstStyle/>
          <a:p>
            <a:r>
              <a:rPr lang="cs-CZ" dirty="0" smtClean="0"/>
              <a:t>aminokyseliny se vážou do obrovských řetězců a tvoří tak molekuly</a:t>
            </a:r>
            <a:r>
              <a:rPr lang="cs-CZ" b="1" dirty="0" smtClean="0"/>
              <a:t> </a:t>
            </a:r>
            <a:r>
              <a:rPr lang="cs-CZ" b="1" u="sng" dirty="0" smtClean="0"/>
              <a:t>bílkovin</a:t>
            </a:r>
            <a:endParaRPr lang="cs-CZ" b="1" u="sng" dirty="0"/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780928"/>
            <a:ext cx="5124450" cy="237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7020" y="2780928"/>
            <a:ext cx="2642779" cy="237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Glycin – kyselina </a:t>
            </a:r>
            <a:r>
              <a:rPr lang="cs-CZ" b="1" u="sng" dirty="0" err="1" smtClean="0"/>
              <a:t>aminooctová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3639112"/>
            <a:ext cx="7704667" cy="3218888"/>
          </a:xfrm>
        </p:spPr>
        <p:txBody>
          <a:bodyPr/>
          <a:lstStyle/>
          <a:p>
            <a:r>
              <a:rPr lang="cs-CZ" dirty="0" smtClean="0"/>
              <a:t>je nejjednodušší aminokyselina</a:t>
            </a:r>
          </a:p>
          <a:p>
            <a:r>
              <a:rPr lang="cs-CZ" dirty="0" smtClean="0"/>
              <a:t>nachází se téměř ve všech bílkovinách, podílí se na stavbě enzymů</a:t>
            </a:r>
          </a:p>
          <a:p>
            <a:endParaRPr lang="cs-CZ" dirty="0"/>
          </a:p>
        </p:txBody>
      </p:sp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167219"/>
            <a:ext cx="2857500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82133" y="2132856"/>
            <a:ext cx="7704667" cy="3866960"/>
          </a:xfrm>
        </p:spPr>
        <p:txBody>
          <a:bodyPr>
            <a:noAutofit/>
          </a:bodyPr>
          <a:lstStyle/>
          <a:p>
            <a:r>
              <a:rPr lang="cs-CZ" sz="900" dirty="0" smtClean="0"/>
              <a:t>NOBELIUM. </a:t>
            </a:r>
            <a:r>
              <a:rPr lang="cs-CZ" sz="900" i="1" dirty="0" err="1" smtClean="0"/>
              <a:t>Wikimedia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Commons</a:t>
            </a:r>
            <a:r>
              <a:rPr lang="cs-CZ" sz="900" dirty="0" smtClean="0"/>
              <a:t> [online]. [cit. 15.5.2014]. Dostupný na WWW: </a:t>
            </a:r>
            <a:r>
              <a:rPr lang="cs-CZ" sz="900" dirty="0" smtClean="0">
                <a:hlinkClick r:id="rId2"/>
              </a:rPr>
              <a:t>http://upload.wikimedia.org/wikipedia/commons/thumb/b/b5/Carboxylic-acid.svg/748px-Carboxylic-acid.svg.png</a:t>
            </a:r>
            <a:endParaRPr lang="cs-CZ" sz="900" dirty="0" smtClean="0"/>
          </a:p>
          <a:p>
            <a:r>
              <a:rPr lang="cs-CZ" sz="900" dirty="0" smtClean="0"/>
              <a:t>DERKSEN, </a:t>
            </a:r>
            <a:r>
              <a:rPr lang="cs-CZ" sz="900" dirty="0" err="1" smtClean="0"/>
              <a:t>Bryan</a:t>
            </a:r>
            <a:r>
              <a:rPr lang="cs-CZ" sz="900" dirty="0" smtClean="0"/>
              <a:t>. </a:t>
            </a:r>
            <a:r>
              <a:rPr lang="cs-CZ" sz="900" i="1" dirty="0" err="1" smtClean="0"/>
              <a:t>Wikimedia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Commons</a:t>
            </a:r>
            <a:r>
              <a:rPr lang="cs-CZ" sz="900" dirty="0" smtClean="0"/>
              <a:t> [online]. [cit. 15.5.2014]. Dostupný na WWW: http://upload.wikimedia.org/wikipedia/commons/thumb/f/f7/Formic_acid.svg/166px-Formic_acid.svg.png </a:t>
            </a:r>
          </a:p>
          <a:p>
            <a:r>
              <a:rPr lang="cs-CZ" sz="900" dirty="0" smtClean="0"/>
              <a:t>BETLEY, M.. </a:t>
            </a:r>
            <a:r>
              <a:rPr lang="cs-CZ" sz="900" i="1" dirty="0" err="1" smtClean="0"/>
              <a:t>Wikimedia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Commons</a:t>
            </a:r>
            <a:r>
              <a:rPr lang="cs-CZ" sz="900" dirty="0" smtClean="0"/>
              <a:t> [online]. [cit. 15.5.2014]. Dostupný na WWW: http://upload.wikimedia.org/wikipedia/commons/b/be/Mrowka_rudnica_formica_rufa_small.jpg </a:t>
            </a:r>
          </a:p>
          <a:p>
            <a:r>
              <a:rPr lang="en-US" sz="900" dirty="0" smtClean="0"/>
              <a:t>PROHASKA, Jerome. </a:t>
            </a:r>
            <a:r>
              <a:rPr lang="en-US" sz="900" i="1" dirty="0" smtClean="0"/>
              <a:t>Wikimedia Commons</a:t>
            </a:r>
            <a:r>
              <a:rPr lang="en-US" sz="900" dirty="0" smtClean="0"/>
              <a:t> [online]. [cit. 15.5.2014]. </a:t>
            </a:r>
            <a:r>
              <a:rPr lang="en-US" sz="900" dirty="0" err="1" smtClean="0"/>
              <a:t>Dostupný</a:t>
            </a:r>
            <a:r>
              <a:rPr lang="en-US" sz="900" dirty="0" smtClean="0"/>
              <a:t> </a:t>
            </a:r>
            <a:r>
              <a:rPr lang="en-US" sz="900" dirty="0" err="1" smtClean="0"/>
              <a:t>na</a:t>
            </a:r>
            <a:r>
              <a:rPr lang="en-US" sz="900" dirty="0" smtClean="0"/>
              <a:t> WWW: http://upload.wikimedia.org/wikipedia/commons/thumb/6/68/Urtica_dioica_stinging_hair.jpg/800px-Urtica_dioica_stinging_hair.jpg </a:t>
            </a:r>
            <a:endParaRPr lang="cs-CZ" sz="900" dirty="0" smtClean="0"/>
          </a:p>
          <a:p>
            <a:r>
              <a:rPr lang="cs-CZ" sz="900" dirty="0" smtClean="0"/>
              <a:t>TREPTE, </a:t>
            </a:r>
            <a:r>
              <a:rPr lang="cs-CZ" sz="900" dirty="0" err="1" smtClean="0"/>
              <a:t>Andreas</a:t>
            </a:r>
            <a:r>
              <a:rPr lang="cs-CZ" sz="900" dirty="0" smtClean="0"/>
              <a:t>. </a:t>
            </a:r>
            <a:r>
              <a:rPr lang="cs-CZ" sz="900" i="1" dirty="0" err="1" smtClean="0"/>
              <a:t>Wikimedia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Commons</a:t>
            </a:r>
            <a:r>
              <a:rPr lang="cs-CZ" sz="900" dirty="0" smtClean="0"/>
              <a:t> [online]. [cit. 15.5.2014]. Dostupný na WWW: http://upload.wikimedia.org/wikipedia/commons/thumb/4/4d/Apis_mellifera_Western_honey_bee.jpg/800px-Apis_mellifera_Western_honey_bee.jpg </a:t>
            </a:r>
          </a:p>
          <a:p>
            <a:r>
              <a:rPr lang="en-US" sz="900" dirty="0" smtClean="0"/>
              <a:t>BENJAH-BMM27. </a:t>
            </a:r>
            <a:r>
              <a:rPr lang="en-US" sz="900" i="1" dirty="0" smtClean="0"/>
              <a:t>Wikimedia Commons</a:t>
            </a:r>
            <a:r>
              <a:rPr lang="en-US" sz="900" dirty="0" smtClean="0"/>
              <a:t> [online]. [cit. 15.5.2014]. </a:t>
            </a:r>
            <a:r>
              <a:rPr lang="en-US" sz="900" dirty="0" err="1" smtClean="0"/>
              <a:t>Dostupný</a:t>
            </a:r>
            <a:r>
              <a:rPr lang="en-US" sz="900" dirty="0" smtClean="0"/>
              <a:t> </a:t>
            </a:r>
            <a:r>
              <a:rPr lang="en-US" sz="900" dirty="0" err="1" smtClean="0"/>
              <a:t>na</a:t>
            </a:r>
            <a:r>
              <a:rPr lang="en-US" sz="900" dirty="0" smtClean="0"/>
              <a:t> WWW: http://upload.wikimedia.org/wikipedia/commons/thumb/f/fd/Acetic-acid-2D-flat.png/800px-Acetic-acid-2D-flat.png </a:t>
            </a:r>
            <a:endParaRPr lang="cs-CZ" sz="900" dirty="0" smtClean="0"/>
          </a:p>
          <a:p>
            <a:r>
              <a:rPr lang="cs-CZ" sz="900" dirty="0" smtClean="0"/>
              <a:t>ZENZ, </a:t>
            </a:r>
            <a:r>
              <a:rPr lang="cs-CZ" sz="900" dirty="0" err="1" smtClean="0"/>
              <a:t>Rainer</a:t>
            </a:r>
            <a:r>
              <a:rPr lang="cs-CZ" sz="900" dirty="0" smtClean="0"/>
              <a:t>. </a:t>
            </a:r>
            <a:r>
              <a:rPr lang="cs-CZ" sz="900" i="1" dirty="0" err="1" smtClean="0"/>
              <a:t>Wikimedia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Commons</a:t>
            </a:r>
            <a:r>
              <a:rPr lang="cs-CZ" sz="900" dirty="0" smtClean="0"/>
              <a:t> [online]. [cit. 15.5.2014]. Dostupný na WWW: http://upload.wikimedia.org/wikipedia/commons/thumb/a/ae/Essig-1.jpg/459px-Essig-1.jpg </a:t>
            </a:r>
          </a:p>
          <a:p>
            <a:r>
              <a:rPr lang="cs-CZ" sz="900" dirty="0" smtClean="0"/>
              <a:t>NIJAKI, </a:t>
            </a:r>
            <a:r>
              <a:rPr lang="cs-CZ" sz="900" dirty="0" err="1" smtClean="0"/>
              <a:t>Nikodem</a:t>
            </a:r>
            <a:r>
              <a:rPr lang="cs-CZ" sz="900" dirty="0" smtClean="0"/>
              <a:t>. </a:t>
            </a:r>
            <a:r>
              <a:rPr lang="cs-CZ" sz="900" i="1" dirty="0" err="1" smtClean="0"/>
              <a:t>Wikimedia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Commons</a:t>
            </a:r>
            <a:r>
              <a:rPr lang="cs-CZ" sz="900" dirty="0" smtClean="0"/>
              <a:t> [online]. [cit. 15.5.2014]. Dostupný na WWW: http://upload.wikimedia.org/wikipedia/commons/thumb/5/5e/Polish_style_pickled_cucumbers_IMGP0464.jpg/800px-Polish_style_pickled_cucumbers_IMGP0464.jpg </a:t>
            </a:r>
          </a:p>
          <a:p>
            <a:r>
              <a:rPr lang="cs-CZ" sz="900" dirty="0" smtClean="0"/>
              <a:t>MARCUS33. </a:t>
            </a:r>
            <a:r>
              <a:rPr lang="cs-CZ" sz="900" i="1" dirty="0" err="1" smtClean="0"/>
              <a:t>Wikimedia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Commons</a:t>
            </a:r>
            <a:r>
              <a:rPr lang="cs-CZ" sz="900" dirty="0" smtClean="0"/>
              <a:t> [online]. [cit. 15.5.2014]. Dostupný na WWW: http://upload.wikimedia.org/wikipedia/commons/thumb/8/8e/Acylpyrin.jpg/800px-Acylpyrin.jpg </a:t>
            </a:r>
          </a:p>
          <a:p>
            <a:r>
              <a:rPr lang="cs-CZ" sz="900" dirty="0" smtClean="0"/>
              <a:t>HUBER, Richard. </a:t>
            </a:r>
            <a:r>
              <a:rPr lang="cs-CZ" sz="900" i="1" dirty="0" err="1" smtClean="0"/>
              <a:t>Wikimedia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Commons</a:t>
            </a:r>
            <a:r>
              <a:rPr lang="cs-CZ" sz="900" dirty="0" smtClean="0"/>
              <a:t> [online]. [cit. 15.5.2014]. Dostupný na WWW: http://upload.wikimedia.org/wikipedia/commons/thumb/2/21/Absperrventil_f%C3%BCr_Heizungs-R%C3%BCcklauf.jpg/609px-Absperrventil_f%C3%BCr_Heizungs-R%C3%BCcklauf.jpg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844824"/>
            <a:ext cx="8229600" cy="4641379"/>
          </a:xfrm>
        </p:spPr>
        <p:txBody>
          <a:bodyPr>
            <a:normAutofit fontScale="62500" lnSpcReduction="20000"/>
          </a:bodyPr>
          <a:lstStyle/>
          <a:p>
            <a:r>
              <a:rPr lang="cs-CZ" sz="1400" dirty="0" smtClean="0"/>
              <a:t>KARWATH, André.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15.5.2014]. Dostupný na WWW: </a:t>
            </a:r>
            <a:r>
              <a:rPr lang="cs-CZ" sz="1400" dirty="0" smtClean="0">
                <a:hlinkClick r:id="rId2"/>
              </a:rPr>
              <a:t>http://upload.wikimedia.org/wikipedia/commons/thumb/e/e4/Lemon.jpg/800px-Lemon.jpg</a:t>
            </a:r>
            <a:endParaRPr lang="cs-CZ" sz="1400" dirty="0" smtClean="0"/>
          </a:p>
          <a:p>
            <a:r>
              <a:rPr lang="cs-CZ" sz="1400" dirty="0" smtClean="0"/>
              <a:t>MANGL, Ondřej.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15.5.2014]. Dostupný na WWW: http://upload.wikimedia.org/wikipedia/commons/d/da/Kyselina_citronov%C3%A1.png  </a:t>
            </a:r>
          </a:p>
          <a:p>
            <a:r>
              <a:rPr lang="cs-CZ" sz="1400" dirty="0" smtClean="0"/>
              <a:t>GLENN.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15.5.2014]. Dostupný na WWW: http://upload.wikimedia.org/wikipedia/commons/e/ee/Lime_frugter.jpg </a:t>
            </a:r>
          </a:p>
          <a:p>
            <a:r>
              <a:rPr lang="cs-CZ" sz="1400" dirty="0" smtClean="0"/>
              <a:t>RHODODENDRONBUSCH.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18.5.2014]. Dostupný na WWW: </a:t>
            </a:r>
            <a:r>
              <a:rPr lang="cs-CZ" sz="1400" dirty="0" smtClean="0">
                <a:hlinkClick r:id="rId3"/>
              </a:rPr>
              <a:t>http://upload.wikimedia.org/wikipedia/commons/thumb/8/84/Benzoic-acid.svg/153px-Benzoic-acid.svg.png</a:t>
            </a:r>
            <a:endParaRPr lang="cs-CZ" sz="1400" dirty="0" smtClean="0"/>
          </a:p>
          <a:p>
            <a:r>
              <a:rPr lang="cs-CZ" sz="1400" dirty="0" smtClean="0"/>
              <a:t> JARLHELM.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18.5.2014]. Dostupný na WWW: </a:t>
            </a:r>
            <a:r>
              <a:rPr lang="cs-CZ" sz="1400" dirty="0" smtClean="0">
                <a:hlinkClick r:id="rId4"/>
              </a:rPr>
              <a:t>http://upload.wikimedia.org/wikipedia/commons/thumb/b/b5/Bread_with_mustard.JPG/781px-Bread_with_mustard.JPG</a:t>
            </a:r>
            <a:endParaRPr lang="cs-CZ" sz="1400" dirty="0" smtClean="0"/>
          </a:p>
          <a:p>
            <a:r>
              <a:rPr lang="cs-CZ" sz="1400" dirty="0" smtClean="0"/>
              <a:t>GEISLER, Martin.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18.5.2014]. Dostupný na WWW: http://upload.wikimedia.org/wikipedia/commons/thumb/9/9f/Candle-calendar.jpg/800px-Candle-calendar.jpg </a:t>
            </a:r>
          </a:p>
          <a:p>
            <a:r>
              <a:rPr lang="cs-CZ" sz="1400" dirty="0" smtClean="0"/>
              <a:t>LON, </a:t>
            </a:r>
            <a:r>
              <a:rPr lang="cs-CZ" sz="1400" dirty="0" err="1" smtClean="0"/>
              <a:t>J.p</a:t>
            </a:r>
            <a:r>
              <a:rPr lang="cs-CZ" sz="1400" dirty="0" smtClean="0"/>
              <a:t>..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18.5.2014]. Dostupný na WWW: http://upload.wikimedia.org/wikipedia/commons/3/39/Savon_de_Marseille.jpg </a:t>
            </a:r>
          </a:p>
          <a:p>
            <a:r>
              <a:rPr lang="cs-CZ" sz="1400" dirty="0" smtClean="0"/>
              <a:t>EX, Alex.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18.5.2014]. Dostupný na WWW: http://upload.wikimedia.org/wikipedia/commons/thumb/e/e9/Italian_olive_oil_2007.jpg/185px-Italian_olive_oil_2007.jpg </a:t>
            </a:r>
          </a:p>
          <a:p>
            <a:r>
              <a:rPr lang="cs-CZ" sz="1400" dirty="0" smtClean="0"/>
              <a:t>YASSINEMRABET.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18.5.2014]. Dostupný na WWW: </a:t>
            </a:r>
            <a:r>
              <a:rPr lang="cs-CZ" sz="1400" dirty="0" smtClean="0">
                <a:hlinkClick r:id="rId5"/>
              </a:rPr>
              <a:t>http://upload.wikimedia.org/wikipedia/commons/thumb/c/ce/AminoAcidball.svg/702px-AminoAcidball.svg.png</a:t>
            </a:r>
            <a:endParaRPr lang="cs-CZ" sz="1400" dirty="0" smtClean="0"/>
          </a:p>
          <a:p>
            <a:r>
              <a:rPr lang="cs-CZ" sz="1400" dirty="0" smtClean="0"/>
              <a:t>PINGUIN.TK.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18.5.2014]. Dostupný na WWW: </a:t>
            </a:r>
            <a:r>
              <a:rPr lang="cs-CZ" sz="1400" dirty="0" smtClean="0">
                <a:hlinkClick r:id="rId6"/>
              </a:rPr>
              <a:t>http://upload.wikimedia.org/wikipedia/commons/thumb/0/0b/ProteinStructures.png/199px-ProteinStructures.png</a:t>
            </a:r>
            <a:endParaRPr lang="cs-CZ" sz="1400" dirty="0" smtClean="0"/>
          </a:p>
          <a:p>
            <a:r>
              <a:rPr lang="cs-CZ" sz="1400" dirty="0"/>
              <a:t>PINGUIN.TK.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18.5.2014]. Dostupný na WWW: http://</a:t>
            </a:r>
            <a:r>
              <a:rPr lang="cs-CZ" sz="1400" dirty="0" smtClean="0"/>
              <a:t>upload.wikimedia.org/wikipedia/commons/thumb/0/0b/ProteinStructures.png/199px-ProteinStructures.png</a:t>
            </a:r>
          </a:p>
          <a:p>
            <a:r>
              <a:rPr lang="cs-CZ" sz="1400" dirty="0" smtClean="0"/>
              <a:t>BORB.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18.5.2014]. Dostupný na WWW: </a:t>
            </a:r>
            <a:r>
              <a:rPr lang="cs-CZ" sz="1400" dirty="0" smtClean="0">
                <a:hlinkClick r:id="rId7"/>
              </a:rPr>
              <a:t>http://upload.wikimedia.org/wikipedia/commons/0/07/Glycine2.png</a:t>
            </a:r>
            <a:endParaRPr lang="cs-CZ" sz="1400" dirty="0" smtClean="0"/>
          </a:p>
          <a:p>
            <a:r>
              <a:rPr lang="cs-CZ" sz="1400" dirty="0" smtClean="0"/>
              <a:t>Autorem materiálu a všech jeho částí, pokud není uvedeno jinak, je Mgr. Lenka Pazderová</a:t>
            </a:r>
            <a:r>
              <a:rPr lang="en-US" sz="1400" dirty="0" smtClean="0"/>
              <a:t> </a:t>
            </a:r>
            <a:endParaRPr lang="cs-CZ" sz="14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axa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axa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axa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233</TotalTime>
  <Words>768</Words>
  <Application>Microsoft Office PowerPoint</Application>
  <PresentationFormat>Předvádění na obrazovce (4:3)</PresentationFormat>
  <Paragraphs>89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Arial</vt:lpstr>
      <vt:lpstr>Corbel</vt:lpstr>
      <vt:lpstr>Times New Roman</vt:lpstr>
      <vt:lpstr>Paralaxa</vt:lpstr>
      <vt:lpstr>Prezentace aplikace PowerPoint</vt:lpstr>
      <vt:lpstr>KARBOXYLOVÉ KYSELINY</vt:lpstr>
      <vt:lpstr>Prezentace aplikace PowerPoint</vt:lpstr>
      <vt:lpstr>Kyselina mravenčí (methanová)</vt:lpstr>
      <vt:lpstr>Kyselina octová (ethanová)</vt:lpstr>
      <vt:lpstr>Prezentace aplikace PowerPoint</vt:lpstr>
      <vt:lpstr>Kyselina citronová</vt:lpstr>
      <vt:lpstr>Kyselina benzoová</vt:lpstr>
      <vt:lpstr>Kyselina stearová C17H35COOH Kyselina palmitová C15H31COOH</vt:lpstr>
      <vt:lpstr>Kyselina olejová C17H33COOH</vt:lpstr>
      <vt:lpstr>Aminokyseliny</vt:lpstr>
      <vt:lpstr>Prezentace aplikace PowerPoint</vt:lpstr>
      <vt:lpstr>Glycin – kyselina aminooctová</vt:lpstr>
      <vt:lpstr>Citace a zdroje</vt:lpstr>
      <vt:lpstr>Citace a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KARBOXYLOVÉ KYSELINY</dc:title>
  <dc:creator>user</dc:creator>
  <cp:lastModifiedBy>sborovna1</cp:lastModifiedBy>
  <cp:revision>38</cp:revision>
  <dcterms:created xsi:type="dcterms:W3CDTF">2014-05-15T18:45:54Z</dcterms:created>
  <dcterms:modified xsi:type="dcterms:W3CDTF">2014-06-30T10:15:11Z</dcterms:modified>
</cp:coreProperties>
</file>