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2" r:id="rId6"/>
    <p:sldId id="263" r:id="rId7"/>
    <p:sldId id="265" r:id="rId8"/>
    <p:sldId id="264" r:id="rId9"/>
    <p:sldId id="266" r:id="rId10"/>
    <p:sldId id="267" r:id="rId11"/>
    <p:sldId id="269" r:id="rId12"/>
    <p:sldId id="270" r:id="rId13"/>
    <p:sldId id="272" r:id="rId14"/>
    <p:sldId id="26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7CBD3-1A57-4A29-881B-01BF950E7F5D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B30E3-7358-4162-972A-E7806ABDFF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a/Grapsus_grapsus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1/12/Liocarcinus_vernal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b/Fiddler_crab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8/8a/Gecarcinus_quadratus_(Nosara)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a/a7/Macrocheira_kaempferi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8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6" Type="http://schemas.openxmlformats.org/officeDocument/2006/relationships/hyperlink" Target="//upload.wikimedia.org/wikipedia/commons/d/d2/Nordseegarnelen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5/52/Crangon_crangon_(dorsal)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2/Liocarcinus_vernalis.jpg/800px-Liocarcinus_vernalis.jpg" TargetMode="External"/><Relationship Id="rId2" Type="http://schemas.openxmlformats.org/officeDocument/2006/relationships/hyperlink" Target="http://upload.wikimedia.org/wikipedia/commons/thumb/d/da/Grapsus_grapsus.JPG/800px-Grapsus_grapsus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f/Gammarus_roeselii.jpg/800px-Gammarus_roeselii.jpg" TargetMode="External"/><Relationship Id="rId2" Type="http://schemas.openxmlformats.org/officeDocument/2006/relationships/hyperlink" Target="http://upload.wikimedia.org/wikipedia/commons/thumb/d/d2/Nordseegarnelen.jpg/800px-Nordseegarnel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64031"/>
              </p:ext>
            </p:extLst>
          </p:nvPr>
        </p:nvGraphicFramePr>
        <p:xfrm>
          <a:off x="1333500" y="1628775"/>
          <a:ext cx="6767513" cy="477628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VY_32_INOVACE_13_12Př-Další korýši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24. 3. 2014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dalších korýších. Snímky lze také použít jako zápis do sešitu.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Další korýši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prostředí korýšů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oře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ladká voda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souš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D4QUAKAG\MP9004277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96752"/>
            <a:ext cx="1800200" cy="1800200"/>
          </a:xfrm>
          <a:prstGeom prst="rect">
            <a:avLst/>
          </a:prstGeom>
          <a:noFill/>
        </p:spPr>
      </p:pic>
      <p:pic>
        <p:nvPicPr>
          <p:cNvPr id="1027" name="Picture 3" descr="C:\Users\user\AppData\Local\Microsoft\Windows\Temporary Internet Files\Content.IE5\MP6JXBF8\MP9004000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492896"/>
            <a:ext cx="2520280" cy="2016224"/>
          </a:xfrm>
          <a:prstGeom prst="rect">
            <a:avLst/>
          </a:prstGeom>
          <a:noFill/>
        </p:spPr>
      </p:pic>
      <p:pic>
        <p:nvPicPr>
          <p:cNvPr id="1038" name="Picture 14" descr="C:\Users\user\AppData\Local\Microsoft\Windows\Temporary Internet Files\Content.IE5\D4QUAKAG\MC9003444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581128"/>
            <a:ext cx="1809598" cy="1257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Mořští 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algn="ctr">
              <a:buNone/>
            </a:pPr>
            <a:r>
              <a:rPr lang="cs-CZ" sz="4400" dirty="0" smtClean="0"/>
              <a:t>Krabi</a:t>
            </a:r>
          </a:p>
          <a:p>
            <a:r>
              <a:rPr lang="cs-CZ" dirty="0" smtClean="0"/>
              <a:t>krátká oválná hlavohruď</a:t>
            </a:r>
          </a:p>
          <a:p>
            <a:r>
              <a:rPr lang="cs-CZ" dirty="0"/>
              <a:t>m</a:t>
            </a:r>
            <a:r>
              <a:rPr lang="cs-CZ" dirty="0" smtClean="0"/>
              <a:t>alý zadeček je ohnutý pod hlavohruď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466004"/>
            <a:ext cx="3456384" cy="2568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File:Grapsus graps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1999" y="3475984"/>
            <a:ext cx="3428018" cy="25453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File:Liocarcinus verna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5" y="404664"/>
            <a:ext cx="3947929" cy="2960947"/>
          </a:xfrm>
          <a:prstGeom prst="rect">
            <a:avLst/>
          </a:prstGeom>
          <a:noFill/>
        </p:spPr>
      </p:pic>
      <p:pic>
        <p:nvPicPr>
          <p:cNvPr id="19462" name="Picture 6" descr="File:Gecarcinus quadratus (Nosar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501008"/>
            <a:ext cx="3792422" cy="2844316"/>
          </a:xfrm>
          <a:prstGeom prst="rect">
            <a:avLst/>
          </a:prstGeom>
          <a:noFill/>
        </p:spPr>
      </p:pic>
      <p:pic>
        <p:nvPicPr>
          <p:cNvPr id="19464" name="Picture 8" descr="File:Fiddler crab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3573015"/>
            <a:ext cx="3960440" cy="2773449"/>
          </a:xfrm>
          <a:prstGeom prst="rect">
            <a:avLst/>
          </a:prstGeom>
          <a:noFill/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04664"/>
            <a:ext cx="3805241" cy="2878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Krab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yskytuje se u nás v povodí Labe, Ohře </a:t>
            </a:r>
            <a:r>
              <a:rPr lang="cs-CZ" dirty="0" smtClean="0"/>
              <a:t>            a </a:t>
            </a:r>
            <a:r>
              <a:rPr lang="cs-CZ" dirty="0" smtClean="0"/>
              <a:t>Vltavy</a:t>
            </a:r>
          </a:p>
          <a:p>
            <a:r>
              <a:rPr lang="cs-CZ" dirty="0"/>
              <a:t>p</a:t>
            </a:r>
            <a:r>
              <a:rPr lang="cs-CZ" dirty="0" smtClean="0"/>
              <a:t>ochází z východní Asie</a:t>
            </a:r>
            <a:endParaRPr lang="cs-CZ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212976"/>
            <a:ext cx="4248472" cy="2847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Velekrab japonský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délka těla je 60 cm, vážit může až 19 kg</a:t>
            </a:r>
          </a:p>
          <a:p>
            <a:r>
              <a:rPr lang="cs-CZ" dirty="0" smtClean="0"/>
              <a:t>rozpětí klepet může mít až 370 cm</a:t>
            </a:r>
            <a:endParaRPr lang="cs-CZ" dirty="0"/>
          </a:p>
        </p:txBody>
      </p:sp>
      <p:pic>
        <p:nvPicPr>
          <p:cNvPr id="2050" name="Picture 2" descr="File:Macrocheira kaempfer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852936"/>
            <a:ext cx="4817259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Humr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délka až 60 cm, váha několik kilogramů a stáří až 30 let</a:t>
            </a:r>
          </a:p>
          <a:p>
            <a:r>
              <a:rPr lang="cs-CZ" dirty="0" smtClean="0"/>
              <a:t>menším, štíhlejším klepetem uchopí kořist  a druhým, silnějším ji rozdrtí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284984"/>
            <a:ext cx="3693943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Langusta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langusta nemá klepeta, má silná a dlouhá tykadla</a:t>
            </a:r>
            <a:endParaRPr lang="cs-CZ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348880"/>
            <a:ext cx="4991100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836713"/>
            <a:ext cx="3381772" cy="504056"/>
          </a:xfrm>
        </p:spPr>
        <p:txBody>
          <a:bodyPr/>
          <a:lstStyle/>
          <a:p>
            <a:r>
              <a:rPr lang="cs-CZ" dirty="0" smtClean="0"/>
              <a:t>kreveta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764705"/>
            <a:ext cx="3682752" cy="504056"/>
          </a:xfrm>
        </p:spPr>
        <p:txBody>
          <a:bodyPr/>
          <a:lstStyle/>
          <a:p>
            <a:r>
              <a:rPr lang="cs-CZ" dirty="0" smtClean="0"/>
              <a:t>garnát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3240360" cy="2185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30844"/>
            <a:ext cx="2592288" cy="2240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File:Crangon crangon (dorsal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484784"/>
            <a:ext cx="3528392" cy="2117035"/>
          </a:xfrm>
          <a:prstGeom prst="rect">
            <a:avLst/>
          </a:prstGeom>
          <a:noFill/>
        </p:spPr>
      </p:pic>
      <p:pic>
        <p:nvPicPr>
          <p:cNvPr id="1031" name="Picture 7" descr="File:Nordseegarnele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077072"/>
            <a:ext cx="304796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229600" cy="115212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900" dirty="0" smtClean="0"/>
              <a:t>Sladkovodní korýši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(jsou součástí planktonu)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1340768"/>
            <a:ext cx="3381772" cy="576063"/>
          </a:xfrm>
        </p:spPr>
        <p:txBody>
          <a:bodyPr>
            <a:noAutofit/>
          </a:bodyPr>
          <a:lstStyle/>
          <a:p>
            <a:r>
              <a:rPr lang="cs-CZ" sz="3200" u="sng" dirty="0" smtClean="0"/>
              <a:t>perloočka</a:t>
            </a:r>
            <a:endParaRPr lang="cs-CZ" sz="3200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48064" y="1340768"/>
            <a:ext cx="3538736" cy="64807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buchanka</a:t>
            </a:r>
            <a:endParaRPr lang="cs-CZ" sz="3200" u="sng" dirty="0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2736304" cy="3162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276872"/>
            <a:ext cx="3168352" cy="254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11560" y="53012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pohybuje se pomocí tykadel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22920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pohybuje se pomocí hrudních nožek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733256"/>
            <a:ext cx="799288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Plankton</a:t>
            </a:r>
            <a:r>
              <a:rPr lang="cs-CZ" sz="2800" dirty="0" smtClean="0"/>
              <a:t> </a:t>
            </a:r>
            <a:r>
              <a:rPr lang="cs-CZ" sz="2400" dirty="0" smtClean="0"/>
              <a:t>– vodní společenstvo složené z mikroskopických </a:t>
            </a:r>
            <a:br>
              <a:rPr lang="cs-CZ" sz="2400" dirty="0" smtClean="0"/>
            </a:br>
            <a:r>
              <a:rPr lang="cs-CZ" sz="2400" dirty="0" smtClean="0"/>
              <a:t>živočichů a rostlin. Plankton je potravou vodních živočichů.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908721"/>
            <a:ext cx="3381772" cy="504056"/>
          </a:xfrm>
        </p:spPr>
        <p:txBody>
          <a:bodyPr>
            <a:noAutofit/>
          </a:bodyPr>
          <a:lstStyle/>
          <a:p>
            <a:r>
              <a:rPr lang="cs-CZ" sz="3200" u="sng" dirty="0" smtClean="0"/>
              <a:t>beruška vodní</a:t>
            </a:r>
            <a:endParaRPr lang="cs-CZ" sz="3200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364088" y="1196752"/>
            <a:ext cx="3322712" cy="93610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blešivec</a:t>
            </a:r>
            <a:endParaRPr lang="cs-CZ" sz="3200" u="sng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352425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041775" cy="2090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751512" y="2276872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tělo ze stran zploštělé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pohyb – poskoky bokem těla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Suchozemští korýši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stínka zední</a:t>
            </a:r>
            <a:endParaRPr lang="cs-CZ" sz="32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délka 16 mm, šířka 6 mm </a:t>
            </a:r>
          </a:p>
          <a:p>
            <a:r>
              <a:rPr lang="cs-CZ" dirty="0" smtClean="0"/>
              <a:t>tělo tmavošedé, zploštělé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svinka obecná</a:t>
            </a:r>
            <a:endParaRPr lang="cs-CZ" sz="32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 případě nebezpečí se svine do kuličky</a:t>
            </a:r>
            <a:endParaRPr lang="cs-CZ" dirty="0"/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01008"/>
            <a:ext cx="363689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212976"/>
            <a:ext cx="3592377" cy="2108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67544" y="580526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Žijí ve vlhku pod kameny, v tlejícím listí i ve sklepech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cs-CZ" sz="1200" dirty="0" smtClean="0"/>
              <a:t>Ilustrace: Kliparty MS Office</a:t>
            </a:r>
          </a:p>
          <a:p>
            <a:r>
              <a:rPr lang="en-US" sz="1200" dirty="0" smtClean="0"/>
              <a:t>DOZENIST.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http://upload.wikimedia.org/wikipedia/commons/thumb/7/7d/Crab_on_Panamanian_Beach_01.jpg/800px-Crab_on_Panamanian_Beach_01.jpg </a:t>
            </a:r>
            <a:endParaRPr lang="cs-CZ" sz="1200" dirty="0" smtClean="0"/>
          </a:p>
          <a:p>
            <a:r>
              <a:rPr lang="cs-CZ" sz="1200" dirty="0" smtClean="0"/>
              <a:t>FIGUERAS, </a:t>
            </a:r>
            <a:r>
              <a:rPr lang="cs-CZ" sz="1200" dirty="0" err="1" smtClean="0"/>
              <a:t>Marc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</a:t>
            </a:r>
            <a:r>
              <a:rPr lang="cs-CZ" sz="1200" dirty="0" smtClean="0">
                <a:hlinkClick r:id="rId2"/>
              </a:rPr>
              <a:t>http://upload.wikimedia.org/wikipedia/commons/thumb/d/da/Grapsus_grapsus.JPG/800px-Grapsus_grapsus.JPG</a:t>
            </a:r>
            <a:endParaRPr lang="cs-CZ" sz="1200" dirty="0" smtClean="0"/>
          </a:p>
          <a:p>
            <a:r>
              <a:rPr lang="cs-CZ" sz="1200" dirty="0" smtClean="0"/>
              <a:t>VERDIER, </a:t>
            </a:r>
            <a:r>
              <a:rPr lang="cs-CZ" sz="1200" dirty="0" err="1" smtClean="0"/>
              <a:t>Patrick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http://upload.wikimedia.org/wikipedia/commons/thumb/4/49/Ocypode_quadrata_%28Martinique%29.jpg/800px-Ocypode_quadrata_%28Martinique%29.jpg  </a:t>
            </a:r>
          </a:p>
          <a:p>
            <a:r>
              <a:rPr lang="cs-CZ" sz="1200" dirty="0" smtClean="0"/>
              <a:t>HILLEWAERT, Hans.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</a:t>
            </a:r>
            <a:r>
              <a:rPr lang="cs-CZ" sz="1200" dirty="0" smtClean="0">
                <a:hlinkClick r:id="rId3"/>
              </a:rPr>
              <a:t>http://upload.wikimedia.org/wikipedia/commons/thumb/1/12/Liocarcinus_vernalis.jpg/800px-Liocarcinus_vernalis.jpg</a:t>
            </a:r>
            <a:endParaRPr lang="cs-CZ" sz="1200" dirty="0" smtClean="0"/>
          </a:p>
          <a:p>
            <a:r>
              <a:rPr lang="en-US" sz="1200" dirty="0" smtClean="0"/>
              <a:t>BHNY.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http://upload.wikimedia.org/wikipedia/commons/thumb/8/8a/Gecarcinus_quadratus_%28Nosara%29.jpg/800px-Gecarcinus_quadratus_%28Nosara%29.jpg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HADAL.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http://upload.wikimedia.org/wikipedia/commons/0/0b/Fiddler_crab.jpg </a:t>
            </a:r>
          </a:p>
          <a:p>
            <a:r>
              <a:rPr lang="en-US" sz="1200" dirty="0" smtClean="0"/>
              <a:t>FISCHER, Christian.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http://upload.wikimedia.org/wikipedia/commons/thumb/7/70/EriocheirSinensis1.jpg/800px-EriocheirSinensis1.jpg </a:t>
            </a:r>
            <a:endParaRPr lang="cs-CZ" sz="1200" dirty="0" smtClean="0"/>
          </a:p>
          <a:p>
            <a:r>
              <a:rPr lang="cs-CZ" sz="1200" dirty="0" smtClean="0"/>
              <a:t>HILLEWAERT, Hans.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http://upload.wikimedia.org/wikipedia/commons/thumb/a/a7/Macrocheira_kaempferi.jpg/800px-Macrocheira_kaempferi.jpg </a:t>
            </a:r>
          </a:p>
          <a:p>
            <a:r>
              <a:rPr lang="cs-CZ" sz="1200" dirty="0" smtClean="0"/>
              <a:t>BRAUN, </a:t>
            </a:r>
            <a:r>
              <a:rPr lang="cs-CZ" sz="1200" dirty="0" err="1" smtClean="0"/>
              <a:t>Bart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http://upload.wikimedia.org/wikipedia/commons/thumb/0/0b/KreeftbijDenOsse.jpg/800px-KreeftbijDenOsse.jpg </a:t>
            </a:r>
          </a:p>
          <a:p>
            <a:r>
              <a:rPr lang="en-US" sz="1200" dirty="0" smtClean="0"/>
              <a:t>STEMONITIS.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http://upload.wikimedia.org/wikipedia/commons/thumb/e/ef/Jasus_edwardsii.jpg/800px-Jasus_edwardsii.jpg 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http://upload.wikimedia.org/wikipedia/commons/0/03/Heterocarpus_ensifer.jpg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endParaRPr lang="az-Cyrl-AZ" sz="1200" dirty="0" smtClean="0"/>
          </a:p>
          <a:p>
            <a:r>
              <a:rPr lang="az-Cyrl-AZ" sz="1200" dirty="0" smtClean="0"/>
              <a:t>ЖЕНЯ.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http://upload.wikimedia.org/wikipedia/commons/thumb/4/49/Odesa_bazaar_%286%29_shrimps.JPG/800px-Odesa_bazaar_%286%29_shrimps.JPG </a:t>
            </a:r>
          </a:p>
          <a:p>
            <a:r>
              <a:rPr lang="cs-CZ" sz="1200" dirty="0" smtClean="0"/>
              <a:t>HILLEWAERT, Hans.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http://upload.wikimedia.org/wikipedia/commons/thumb/5/52/Crangon_crangon_%28dorsal%29.jpg/800px-Crangon_crangon_%28dorsal%29.jpg </a:t>
            </a:r>
          </a:p>
          <a:p>
            <a:r>
              <a:rPr lang="cs-CZ" sz="1200" dirty="0" smtClean="0"/>
              <a:t>ANDRESS, </a:t>
            </a:r>
            <a:r>
              <a:rPr lang="cs-CZ" sz="1200" dirty="0" err="1" smtClean="0"/>
              <a:t>Dorina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</a:t>
            </a:r>
            <a:r>
              <a:rPr lang="cs-CZ" sz="1200" dirty="0" smtClean="0">
                <a:hlinkClick r:id="rId2"/>
              </a:rPr>
              <a:t>http://upload.wikimedia.org/wikipedia/commons/thumb/d/d2/Nordseegarnelen.jpg/800px-Nordseegarnelen.jpg</a:t>
            </a:r>
            <a:endParaRPr lang="cs-CZ" sz="1200" dirty="0" smtClean="0"/>
          </a:p>
          <a:p>
            <a:r>
              <a:rPr lang="en-US" sz="1200" dirty="0" smtClean="0"/>
              <a:t>HEBERT, Paul.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http://upload.wikimedia.org/wikipedia/commons/thumb/4/4e/Daphnia_pulex.png/525px-Daphnia_pulex.png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http://upload.wikimedia.org/wikipedia/commons/thumb/4/44/Cyclops.jpg/800px-Cyclops.jpg </a:t>
            </a:r>
          </a:p>
          <a:p>
            <a:r>
              <a:rPr lang="cs-CZ" sz="1200" dirty="0" smtClean="0"/>
              <a:t>VAN DE PUTTE, Frank.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http://upload.wikimedia.org/wikipedia/commons/9/9c/Asellus_aquaticus1.jpg </a:t>
            </a:r>
          </a:p>
          <a:p>
            <a:r>
              <a:rPr lang="cs-CZ" sz="1200" dirty="0" smtClean="0"/>
              <a:t>MAŇAS, Michal.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</a:t>
            </a:r>
            <a:r>
              <a:rPr lang="cs-CZ" sz="1200" dirty="0" smtClean="0">
                <a:hlinkClick r:id="rId3"/>
              </a:rPr>
              <a:t>http://upload.wikimedia.org/wikipedia/commons/thumb/3/3f/Gammarus_roeselii.jpg/800px-Gammarus_roeselii.jpg</a:t>
            </a:r>
            <a:endParaRPr lang="cs-CZ" sz="1200" dirty="0" smtClean="0"/>
          </a:p>
          <a:p>
            <a:r>
              <a:rPr lang="cs-CZ" sz="1200" dirty="0" smtClean="0"/>
              <a:t>KARWATH, André.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http://upload.wikimedia.org/wikipedia/commons/thumb/5/5e/Porcellio_scaber_-_male_top_1_%28aka%29.jpg/800px-Porcellio_scaber_-_male_top_1_%28aka%29.jpg  </a:t>
            </a:r>
          </a:p>
          <a:p>
            <a:r>
              <a:rPr lang="cs-CZ" sz="1200" dirty="0" smtClean="0"/>
              <a:t>FOLINI, </a:t>
            </a:r>
            <a:r>
              <a:rPr lang="cs-CZ" sz="1200" dirty="0" err="1" smtClean="0"/>
              <a:t>Franco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10.3.2014]. Dostupný na WWW: http://upload.wikimedia.org/wikipedia/commons/thumb/4/4e/Armadillidium_vulgare_001.jpg/800px-Armadillidium_vulgare_001.jpg </a:t>
            </a:r>
          </a:p>
          <a:p>
            <a:r>
              <a:rPr lang="cs-CZ" sz="1200" dirty="0">
                <a:latin typeface="Times New Roman" panose="02020603050405020304" pitchFamily="18" charset="0"/>
              </a:rPr>
              <a:t>Autorem materiálu a všech jeho částí, není-li uvedeno jinak, je Mgr. Lenka Pazderová</a:t>
            </a:r>
            <a:endParaRPr lang="cs-CZ" sz="1200" dirty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699</Words>
  <Application>Microsoft Office PowerPoint</Application>
  <PresentationFormat>Předvádění na obrazovce (4:3)</PresentationFormat>
  <Paragraphs>87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Motiv sady Office</vt:lpstr>
      <vt:lpstr>Prezentace aplikace PowerPoint</vt:lpstr>
      <vt:lpstr>Další korýši</vt:lpstr>
      <vt:lpstr>Životní prostředí korýšů</vt:lpstr>
      <vt:lpstr>Mořští korýši</vt:lpstr>
      <vt:lpstr>Prezentace aplikace PowerPoint</vt:lpstr>
      <vt:lpstr>Krab říční</vt:lpstr>
      <vt:lpstr>Velekrab japonský</vt:lpstr>
      <vt:lpstr>Humr obecný</vt:lpstr>
      <vt:lpstr>Langusta</vt:lpstr>
      <vt:lpstr>Prezentace aplikace PowerPoint</vt:lpstr>
      <vt:lpstr>Sladkovodní korýši (jsou součástí planktonu)</vt:lpstr>
      <vt:lpstr>Prezentace aplikace PowerPoint</vt:lpstr>
      <vt:lpstr>Suchozemští korýši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40</cp:revision>
  <dcterms:created xsi:type="dcterms:W3CDTF">2014-03-10T15:32:12Z</dcterms:created>
  <dcterms:modified xsi:type="dcterms:W3CDTF">2014-06-30T10:28:23Z</dcterms:modified>
</cp:coreProperties>
</file>