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2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6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494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89B69-E572-4166-900D-D98B4C07B3B4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BFC48A1-B847-4E86-95CD-FCEEB4CD2B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89B69-E572-4166-900D-D98B4C07B3B4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BFC48A1-B847-4E86-95CD-FCEEB4CD2B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89B69-E572-4166-900D-D98B4C07B3B4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FC48A1-B847-4E86-95CD-FCEEB4CD2B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89B69-E572-4166-900D-D98B4C07B3B4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FC48A1-B847-4E86-95CD-FCEEB4CD2B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89B69-E572-4166-900D-D98B4C07B3B4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BFC48A1-B847-4E86-95CD-FCEEB4CD2B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89B69-E572-4166-900D-D98B4C07B3B4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FC48A1-B847-4E86-95CD-FCEEB4CD2B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89B69-E572-4166-900D-D98B4C07B3B4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FC48A1-B847-4E86-95CD-FCEEB4CD2B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89B69-E572-4166-900D-D98B4C07B3B4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FC48A1-B847-4E86-95CD-FCEEB4CD2B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89B69-E572-4166-900D-D98B4C07B3B4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FC48A1-B847-4E86-95CD-FCEEB4CD2B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89B69-E572-4166-900D-D98B4C07B3B4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FC48A1-B847-4E86-95CD-FCEEB4CD2B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89B69-E572-4166-900D-D98B4C07B3B4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FC48A1-B847-4E86-95CD-FCEEB4CD2B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9689B69-E572-4166-900D-D98B4C07B3B4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BFC48A1-B847-4E86-95CD-FCEEB4CD2B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8/8e/Fidicina_mannifera_MHNT_dos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8/86/Cercopis_nest1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0/00/Melige_koolluis_op_boerenkool_(Brevicoryne_brassicae_on_curley_kale).jpg/800px-Melige_koolluis_op_boerenkool_(Brevicoryne_brassicae_on_curley_kale).jpg" TargetMode="External"/><Relationship Id="rId2" Type="http://schemas.openxmlformats.org/officeDocument/2006/relationships/hyperlink" Target="http://upload.wikimedia.org/wikipedia/commons/thumb/b/b5/Adriatic_Cicada_02.jpg/353px-Adriatic_Cicada_0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5/5b/Weisse-Fliege.jpg" TargetMode="External"/><Relationship Id="rId5" Type="http://schemas.openxmlformats.org/officeDocument/2006/relationships/hyperlink" Target="http://upload.wikimedia.org/wikipedia/commons/thumb/2/21/Puceron-lanigere.JPG/800px-Puceron-lanigere.JPG" TargetMode="External"/><Relationship Id="rId4" Type="http://schemas.openxmlformats.org/officeDocument/2006/relationships/hyperlink" Target="http://upload.wikimedia.org/wikipedia/commons/thumb/8/88/Aphids_May_2010-2.jpg/784px-Aphids_May_2010-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713" y="260350"/>
            <a:ext cx="5753100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327" name="Group 279"/>
          <p:cNvGraphicFramePr>
            <a:graphicFrameLocks noGrp="1"/>
          </p:cNvGraphicFramePr>
          <p:nvPr/>
        </p:nvGraphicFramePr>
        <p:xfrm>
          <a:off x="1333500" y="1628775"/>
          <a:ext cx="6767513" cy="4733611"/>
        </p:xfrm>
        <a:graphic>
          <a:graphicData uri="http://schemas.openxmlformats.org/drawingml/2006/table">
            <a:tbl>
              <a:tblPr/>
              <a:tblGrid>
                <a:gridCol w="2195513"/>
                <a:gridCol w="1524000"/>
                <a:gridCol w="1524000"/>
                <a:gridCol w="1524000"/>
              </a:tblGrid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Bohdalov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CZ.1.07/1.4.00/21.3806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ŠABLONA: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III/2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Člověk a příroda, Přírodopis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6.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VY_32_INOVACE_15_12Př-Stejnokřídlí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Mgr. Lenka Pazderová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3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TVORBY: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Březen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OVĚŘENÍ: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7. 4. 2014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Prezentace je určena k vysvětlení učiva o stejnokřídlých . Snímky lze použít i jako zápis do sešitu. Závěr prezentace slouží k shrnutí a upevnění učiva.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dirty="0" smtClean="0"/>
              <a:t>STEJNOKŘÍDLÍ</a:t>
            </a: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hmyz s </a:t>
            </a:r>
            <a:r>
              <a:rPr lang="cs-CZ" u="sng" dirty="0" smtClean="0"/>
              <a:t>proměnou nedokonalou</a:t>
            </a:r>
          </a:p>
          <a:p>
            <a:r>
              <a:rPr lang="cs-CZ" dirty="0" smtClean="0"/>
              <a:t>suchozemský hmyz</a:t>
            </a:r>
          </a:p>
          <a:p>
            <a:r>
              <a:rPr lang="cs-CZ" u="sng" dirty="0" smtClean="0"/>
              <a:t>2 páry blanitých křídel </a:t>
            </a:r>
            <a:endParaRPr lang="cs-CZ" dirty="0" smtClean="0"/>
          </a:p>
          <a:p>
            <a:r>
              <a:rPr lang="cs-CZ" dirty="0" smtClean="0"/>
              <a:t>ústní ústrojí </a:t>
            </a:r>
            <a:r>
              <a:rPr lang="cs-CZ" u="sng" dirty="0" smtClean="0"/>
              <a:t>bodavě</a:t>
            </a:r>
            <a:br>
              <a:rPr lang="cs-CZ" u="sng" dirty="0" smtClean="0"/>
            </a:br>
            <a:r>
              <a:rPr lang="cs-CZ" u="sng" dirty="0" smtClean="0"/>
              <a:t> sací</a:t>
            </a:r>
          </a:p>
          <a:p>
            <a:r>
              <a:rPr lang="cs-CZ" dirty="0" smtClean="0"/>
              <a:t>živí se </a:t>
            </a:r>
            <a:r>
              <a:rPr lang="cs-CZ" u="sng" dirty="0" smtClean="0"/>
              <a:t>sáním</a:t>
            </a:r>
            <a:br>
              <a:rPr lang="cs-CZ" u="sng" dirty="0" smtClean="0"/>
            </a:br>
            <a:r>
              <a:rPr lang="cs-CZ" u="sng" dirty="0" smtClean="0"/>
              <a:t>rostlinných šťáv</a:t>
            </a:r>
            <a:endParaRPr lang="cs-CZ" u="sng" dirty="0"/>
          </a:p>
        </p:txBody>
      </p:sp>
      <p:pic>
        <p:nvPicPr>
          <p:cNvPr id="6146" name="Picture 2" descr="File:Fidicina mannifera MHNT do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3429000"/>
            <a:ext cx="4248472" cy="21879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CIKÁDY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žijí v teplejších oblastech</a:t>
            </a:r>
          </a:p>
          <a:p>
            <a:r>
              <a:rPr lang="cs-CZ" u="sng" dirty="0" smtClean="0"/>
              <a:t>nymfy žijí v zemi</a:t>
            </a:r>
          </a:p>
          <a:p>
            <a:r>
              <a:rPr lang="cs-CZ" dirty="0" smtClean="0"/>
              <a:t>samci vydávají </a:t>
            </a:r>
            <a:r>
              <a:rPr lang="cs-CZ" u="sng" dirty="0" smtClean="0"/>
              <a:t>silné cvrčivé zvuky</a:t>
            </a:r>
          </a:p>
          <a:p>
            <a:r>
              <a:rPr lang="cs-CZ" dirty="0" smtClean="0"/>
              <a:t>vývoj často dlouhý (nejdelší u cikády sedmnáctileté – přeměna larvy v dospělce může trvat až 17 let)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Cikáda chlumní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vyskytuje se i v Čechách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2204864"/>
            <a:ext cx="2369384" cy="3888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PĚNODĚJKY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/>
          <a:lstStyle/>
          <a:p>
            <a:r>
              <a:rPr lang="cs-CZ" dirty="0" smtClean="0"/>
              <a:t>žijí hlavně na travnatých místech</a:t>
            </a:r>
          </a:p>
          <a:p>
            <a:r>
              <a:rPr lang="cs-CZ" u="sng" dirty="0" smtClean="0"/>
              <a:t>nymfy žijí v pěnových obalech </a:t>
            </a:r>
            <a:r>
              <a:rPr lang="cs-CZ" dirty="0" smtClean="0"/>
              <a:t>(ochrana proti vysychání a nepřátelům)</a:t>
            </a:r>
            <a:endParaRPr lang="cs-CZ" dirty="0"/>
          </a:p>
        </p:txBody>
      </p:sp>
      <p:pic>
        <p:nvPicPr>
          <p:cNvPr id="3074" name="Picture 2" descr="File:Cercopis nest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2996952"/>
            <a:ext cx="3960440" cy="295547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Pěnodějka červená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nymfy žijí na kořenech rostlin 10 – 15 cm pod povrchem půdy</a:t>
            </a:r>
            <a:endParaRPr lang="cs-CZ" dirty="0"/>
          </a:p>
        </p:txBody>
      </p:sp>
      <p:pic>
        <p:nvPicPr>
          <p:cNvPr id="2150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2780928"/>
            <a:ext cx="5328592" cy="33303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MŠICE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drobný hmyz</a:t>
            </a:r>
            <a:r>
              <a:rPr lang="cs-CZ" dirty="0" smtClean="0"/>
              <a:t> (2 – 4 mm) </a:t>
            </a:r>
            <a:r>
              <a:rPr lang="cs-CZ" u="sng" dirty="0" smtClean="0"/>
              <a:t>s měkkým tělem</a:t>
            </a:r>
          </a:p>
          <a:p>
            <a:r>
              <a:rPr lang="cs-CZ" u="sng" dirty="0" smtClean="0"/>
              <a:t>živí se sáním rostlinných šťáv</a:t>
            </a:r>
            <a:r>
              <a:rPr lang="cs-CZ" dirty="0" smtClean="0"/>
              <a:t> – škůdci kulturních rostlin</a:t>
            </a:r>
          </a:p>
          <a:p>
            <a:r>
              <a:rPr lang="cs-CZ" dirty="0" smtClean="0"/>
              <a:t>nadbytečnou šťávu vylučují jako sladké kapičky (</a:t>
            </a:r>
            <a:r>
              <a:rPr lang="cs-CZ" u="sng" dirty="0" smtClean="0"/>
              <a:t>medovice</a:t>
            </a:r>
            <a:r>
              <a:rPr lang="cs-CZ" dirty="0" smtClean="0"/>
              <a:t>) = pochoutka pro mravence → mravenci mšice chrání</a:t>
            </a:r>
          </a:p>
          <a:p>
            <a:r>
              <a:rPr lang="cs-CZ" dirty="0" smtClean="0"/>
              <a:t>mšicemi se živí např. slunéčko sedmitečné nebo zlatoočky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Mšice zelná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škodí na zelenině</a:t>
            </a:r>
            <a:endParaRPr lang="cs-CZ" dirty="0"/>
          </a:p>
        </p:txBody>
      </p:sp>
      <p:pic>
        <p:nvPicPr>
          <p:cNvPr id="3584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2204864"/>
            <a:ext cx="4896544" cy="35369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Mšice maková</a:t>
            </a:r>
            <a:endParaRPr lang="cs-CZ" dirty="0"/>
          </a:p>
        </p:txBody>
      </p:sp>
      <p:pic>
        <p:nvPicPr>
          <p:cNvPr id="368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238" y="1554163"/>
            <a:ext cx="5913924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Vlnatka krvavá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červená barva těla je kryta hustým bílým voskovým povlakem</a:t>
            </a:r>
          </a:p>
          <a:p>
            <a:r>
              <a:rPr lang="cs-CZ" dirty="0" smtClean="0"/>
              <a:t>škůdce ovocných </a:t>
            </a:r>
            <a:br>
              <a:rPr lang="cs-CZ" dirty="0" smtClean="0"/>
            </a:br>
            <a:r>
              <a:rPr lang="cs-CZ" dirty="0" smtClean="0"/>
              <a:t>stromů</a:t>
            </a:r>
            <a:endParaRPr lang="cs-CZ" dirty="0"/>
          </a:p>
        </p:txBody>
      </p:sp>
      <p:pic>
        <p:nvPicPr>
          <p:cNvPr id="3789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2708920"/>
            <a:ext cx="4847566" cy="3528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Molice skleníková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velikost 1 – 3 mm</a:t>
            </a:r>
          </a:p>
          <a:p>
            <a:r>
              <a:rPr lang="cs-CZ" dirty="0" smtClean="0"/>
              <a:t>saje obvykle na spodní straně listů</a:t>
            </a:r>
            <a:endParaRPr lang="cs-CZ" dirty="0"/>
          </a:p>
        </p:txBody>
      </p:sp>
      <p:pic>
        <p:nvPicPr>
          <p:cNvPr id="3891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2852936"/>
            <a:ext cx="3600400" cy="35463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Puklice švestková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samičky žijí na kůře větví, tělo mají kryté tmavě hnědými štítky (4 – 6 mm dlouhé)</a:t>
            </a:r>
          </a:p>
          <a:p>
            <a:r>
              <a:rPr lang="cs-CZ" dirty="0" smtClean="0"/>
              <a:t>samečkové jsou okřídlení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znaky a zástupce stejnokřídlých: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hmyz s proměnou …………………..</a:t>
            </a:r>
          </a:p>
          <a:p>
            <a:r>
              <a:rPr lang="cs-CZ" dirty="0" smtClean="0"/>
              <a:t>………………………… hmyz</a:t>
            </a:r>
          </a:p>
          <a:p>
            <a:r>
              <a:rPr lang="cs-CZ" dirty="0" smtClean="0"/>
              <a:t>… páry blanitých křídel </a:t>
            </a:r>
          </a:p>
          <a:p>
            <a:r>
              <a:rPr lang="cs-CZ" dirty="0" smtClean="0"/>
              <a:t>ústní ústrojí …………………………..</a:t>
            </a:r>
            <a:endParaRPr lang="cs-CZ" u="sng" dirty="0" smtClean="0"/>
          </a:p>
          <a:p>
            <a:r>
              <a:rPr lang="cs-CZ" dirty="0" smtClean="0"/>
              <a:t>živí se sáním …………………………</a:t>
            </a:r>
          </a:p>
          <a:p>
            <a:r>
              <a:rPr lang="cs-CZ" dirty="0" smtClean="0"/>
              <a:t>velmi hlučný hmyz - ……………….</a:t>
            </a:r>
          </a:p>
          <a:p>
            <a:r>
              <a:rPr lang="cs-CZ" dirty="0" smtClean="0"/>
              <a:t>nymfy žijí v pěnových obalech - …………………………</a:t>
            </a:r>
          </a:p>
          <a:p>
            <a:r>
              <a:rPr lang="cs-CZ" dirty="0" smtClean="0"/>
              <a:t>drobný hmyz s měkkým tělem - …………………………</a:t>
            </a:r>
            <a:r>
              <a:rPr lang="cs-CZ" u="sng" dirty="0" smtClean="0"/>
              <a:t/>
            </a:r>
            <a:br>
              <a:rPr lang="cs-CZ" u="sng" dirty="0" smtClean="0"/>
            </a:br>
            <a:endParaRPr lang="cs-CZ" u="sng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hmyz s proměnou </a:t>
            </a:r>
            <a:r>
              <a:rPr lang="cs-CZ" dirty="0" smtClean="0">
                <a:solidFill>
                  <a:srgbClr val="FF0000"/>
                </a:solidFill>
              </a:rPr>
              <a:t>nedokonalou</a:t>
            </a:r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suchozemský</a:t>
            </a:r>
            <a:r>
              <a:rPr lang="cs-CZ" dirty="0" smtClean="0"/>
              <a:t> hmyz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2</a:t>
            </a:r>
            <a:r>
              <a:rPr lang="cs-CZ" dirty="0" smtClean="0"/>
              <a:t> páry blanitých křídel </a:t>
            </a:r>
          </a:p>
          <a:p>
            <a:r>
              <a:rPr lang="cs-CZ" dirty="0" smtClean="0"/>
              <a:t>ústní ústrojí </a:t>
            </a:r>
            <a:r>
              <a:rPr lang="cs-CZ" dirty="0" smtClean="0">
                <a:solidFill>
                  <a:srgbClr val="FF0000"/>
                </a:solidFill>
              </a:rPr>
              <a:t>bodavě sací</a:t>
            </a:r>
            <a:endParaRPr lang="cs-CZ" u="sng" dirty="0" smtClean="0"/>
          </a:p>
          <a:p>
            <a:r>
              <a:rPr lang="cs-CZ" dirty="0" smtClean="0"/>
              <a:t>živí se sáním </a:t>
            </a:r>
            <a:r>
              <a:rPr lang="cs-CZ" dirty="0" smtClean="0">
                <a:solidFill>
                  <a:srgbClr val="FF0000"/>
                </a:solidFill>
              </a:rPr>
              <a:t>rostlinných šťáv</a:t>
            </a:r>
            <a:endParaRPr lang="cs-CZ" dirty="0" smtClean="0"/>
          </a:p>
          <a:p>
            <a:r>
              <a:rPr lang="cs-CZ" dirty="0" smtClean="0"/>
              <a:t>velmi hlučný hmyz - </a:t>
            </a:r>
            <a:r>
              <a:rPr lang="cs-CZ" dirty="0" smtClean="0">
                <a:solidFill>
                  <a:srgbClr val="FF0000"/>
                </a:solidFill>
              </a:rPr>
              <a:t>cikády</a:t>
            </a:r>
            <a:endParaRPr lang="cs-CZ" dirty="0" smtClean="0"/>
          </a:p>
          <a:p>
            <a:r>
              <a:rPr lang="cs-CZ" dirty="0" smtClean="0"/>
              <a:t>nymfy žijí v pěnových obalech - </a:t>
            </a:r>
            <a:r>
              <a:rPr lang="cs-CZ" dirty="0" smtClean="0">
                <a:solidFill>
                  <a:srgbClr val="FF0000"/>
                </a:solidFill>
              </a:rPr>
              <a:t>pěnodějky</a:t>
            </a:r>
            <a:endParaRPr lang="cs-CZ" dirty="0" smtClean="0"/>
          </a:p>
          <a:p>
            <a:r>
              <a:rPr lang="cs-CZ" dirty="0" smtClean="0"/>
              <a:t>drobný hmyz s měkkým tělem - </a:t>
            </a:r>
            <a:r>
              <a:rPr lang="cs-CZ" dirty="0" smtClean="0">
                <a:solidFill>
                  <a:srgbClr val="FF0000"/>
                </a:solidFill>
              </a:rPr>
              <a:t>mšice</a:t>
            </a:r>
            <a:r>
              <a:rPr lang="cs-CZ" u="sng" dirty="0" smtClean="0"/>
              <a:t/>
            </a:r>
            <a:br>
              <a:rPr lang="cs-CZ" u="sng" dirty="0" smtClean="0"/>
            </a:br>
            <a:endParaRPr lang="cs-CZ" u="sng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Citace a zdroje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/>
              <a:t>DESCOUENS, </a:t>
            </a:r>
            <a:r>
              <a:rPr lang="cs-CZ" sz="1200" dirty="0" err="1" smtClean="0"/>
              <a:t>Didier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16.3.2014]. Dostupný na WWW: http://upload.wikimedia.org/wikipedia/commons/thumb/8/8e/Fidicina_mannifera_MHNT_dos.jpg/800px-Fidicina_mannifera_MHNT_dos.jpg</a:t>
            </a:r>
          </a:p>
          <a:p>
            <a:r>
              <a:rPr lang="cs-CZ" sz="1200" dirty="0" smtClean="0"/>
              <a:t>BERAN, Honza.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16.3.2014]. Dostupný na WWW: </a:t>
            </a:r>
            <a:r>
              <a:rPr lang="cs-CZ" sz="1200" dirty="0" smtClean="0">
                <a:hlinkClick r:id="rId2"/>
              </a:rPr>
              <a:t>http://upload.wikimedia.org/wikipedia/commons/thumb/b/b5/Adriatic_Cicada_02.jpg/353px-Adriatic_Cicada_02.jpg</a:t>
            </a:r>
            <a:endParaRPr lang="cs-CZ" sz="1200" dirty="0" smtClean="0"/>
          </a:p>
          <a:p>
            <a:r>
              <a:rPr lang="cs-CZ" sz="1200" dirty="0" smtClean="0"/>
              <a:t>KULAC, Kurt.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16.3.2014]. Dostupný na WWW: http://upload.wikimedia.org/wikipedia/commons/thumb/8/86/Cercopis_nest1.jpg/800px-Cercopis_nest1.jpg </a:t>
            </a:r>
          </a:p>
          <a:p>
            <a:r>
              <a:rPr lang="cs-CZ" sz="1200" dirty="0" smtClean="0"/>
              <a:t>BARTZ, Richard.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16.3.2014]. Dostupný na WWW: http://upload.wikimedia.org/wikipedia/commons/thumb/3/3b/Blutzikade_Cercopis_vulnerata.jpg/800px-Blutzikade_Cercopis_vulnerata.jpg  </a:t>
            </a:r>
          </a:p>
          <a:p>
            <a:r>
              <a:rPr lang="en-US" sz="1200" dirty="0" smtClean="0"/>
              <a:t>RASBAK. </a:t>
            </a:r>
            <a:r>
              <a:rPr lang="en-US" sz="1200" i="1" dirty="0" smtClean="0"/>
              <a:t>Wikimedia Commons</a:t>
            </a:r>
            <a:r>
              <a:rPr lang="en-US" sz="1200" dirty="0" smtClean="0"/>
              <a:t> [online]. [cit. 16.3.2014]. </a:t>
            </a:r>
            <a:r>
              <a:rPr lang="en-US" sz="1200" dirty="0" err="1" smtClean="0"/>
              <a:t>Dostupný</a:t>
            </a:r>
            <a:r>
              <a:rPr lang="en-US" sz="1200" dirty="0" smtClean="0"/>
              <a:t> </a:t>
            </a:r>
            <a:r>
              <a:rPr lang="en-US" sz="1200" dirty="0" err="1" smtClean="0"/>
              <a:t>na</a:t>
            </a:r>
            <a:r>
              <a:rPr lang="en-US" sz="1200" dirty="0" smtClean="0"/>
              <a:t> WWW: </a:t>
            </a:r>
            <a:r>
              <a:rPr lang="en-US" sz="1200" dirty="0" smtClean="0">
                <a:hlinkClick r:id="rId3"/>
              </a:rPr>
              <a:t>http://upload.wikimedia.org/wikipedia/commons/thumb/0/00/Melige_koolluis_op_boerenkool_%28Brevicoryne_brassicae_on_curley_kale%29.jpg/800px-Melige_koolluis_op_boerenkool_%28Brevicoryne_brassicae_on_curley_kale%29.jpg</a:t>
            </a:r>
            <a:endParaRPr lang="cs-CZ" sz="1200" dirty="0" smtClean="0"/>
          </a:p>
          <a:p>
            <a:r>
              <a:rPr lang="cs-CZ" sz="1200" dirty="0" smtClean="0"/>
              <a:t>ALVESGASPAR.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16.3.2014]. Dostupný na WWW: </a:t>
            </a:r>
            <a:r>
              <a:rPr lang="cs-CZ" sz="1200" dirty="0" smtClean="0">
                <a:hlinkClick r:id="rId4"/>
              </a:rPr>
              <a:t>http://upload.wikimedia.org/wikipedia/commons/thumb/8/88/Aphids_May_2010-2.jpg/784px-Aphids_May_2010-2.jpg</a:t>
            </a:r>
            <a:endParaRPr lang="cs-CZ" sz="1200" dirty="0" smtClean="0"/>
          </a:p>
          <a:p>
            <a:r>
              <a:rPr lang="cs-CZ" sz="1200" dirty="0" smtClean="0"/>
              <a:t>AUTOR NAUVEDEN.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16.3.2014]. Dostupný na WWW: </a:t>
            </a:r>
            <a:r>
              <a:rPr lang="cs-CZ" sz="1200" dirty="0" smtClean="0">
                <a:hlinkClick r:id="rId5"/>
              </a:rPr>
              <a:t>http://upload.wikimedia.org/wikipedia/commons/thumb/2/21/Puceron-lanigere.JPG/800px-Puceron-lanigere.JPG</a:t>
            </a:r>
            <a:endParaRPr lang="cs-CZ" sz="1200" dirty="0" smtClean="0"/>
          </a:p>
          <a:p>
            <a:r>
              <a:rPr lang="en-US" sz="1200" dirty="0" smtClean="0"/>
              <a:t>GAUCHO. </a:t>
            </a:r>
            <a:r>
              <a:rPr lang="en-US" sz="1200" i="1" dirty="0" smtClean="0"/>
              <a:t>Wikimedia Commons</a:t>
            </a:r>
            <a:r>
              <a:rPr lang="en-US" sz="1200" dirty="0" smtClean="0"/>
              <a:t> [online]. [cit. 16.3.2014]. </a:t>
            </a:r>
            <a:r>
              <a:rPr lang="en-US" sz="1200" dirty="0" err="1" smtClean="0"/>
              <a:t>Dostupný</a:t>
            </a:r>
            <a:r>
              <a:rPr lang="en-US" sz="1200" dirty="0" smtClean="0"/>
              <a:t> </a:t>
            </a:r>
            <a:r>
              <a:rPr lang="en-US" sz="1200" dirty="0" err="1" smtClean="0"/>
              <a:t>na</a:t>
            </a:r>
            <a:r>
              <a:rPr lang="en-US" sz="1200" dirty="0" smtClean="0"/>
              <a:t> WWW: </a:t>
            </a:r>
            <a:r>
              <a:rPr lang="en-US" sz="1200" dirty="0" smtClean="0">
                <a:hlinkClick r:id="rId6"/>
              </a:rPr>
              <a:t>http://upload.wikimedia.org/wikipedia/commons/5/5b/Weisse-Fliege.jpg</a:t>
            </a:r>
            <a:endParaRPr lang="cs-CZ" sz="1200" dirty="0" smtClean="0"/>
          </a:p>
          <a:p>
            <a:r>
              <a:rPr lang="cs-CZ" sz="1200" dirty="0" smtClean="0"/>
              <a:t>Autorem materiálu a všech jeho částí, není-li uvedeno jinak, je Mgr. Lenka Pazderová</a:t>
            </a:r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125</TotalTime>
  <Words>536</Words>
  <Application>Microsoft Office PowerPoint</Application>
  <PresentationFormat>Předvádění na obrazovce (4:3)</PresentationFormat>
  <Paragraphs>83</Paragraphs>
  <Slides>16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21" baseType="lpstr">
      <vt:lpstr>Franklin Gothic Book</vt:lpstr>
      <vt:lpstr>Franklin Gothic Medium</vt:lpstr>
      <vt:lpstr>Times New Roman</vt:lpstr>
      <vt:lpstr>Wingdings 2</vt:lpstr>
      <vt:lpstr>Cesta</vt:lpstr>
      <vt:lpstr>Prezentace aplikace PowerPoint</vt:lpstr>
      <vt:lpstr>STEJNOKŘÍDLÍ</vt:lpstr>
      <vt:lpstr>Prezentace aplikace PowerPoint</vt:lpstr>
      <vt:lpstr>CIKÁDY</vt:lpstr>
      <vt:lpstr>Cikáda chlumní</vt:lpstr>
      <vt:lpstr>PĚNODĚJKY</vt:lpstr>
      <vt:lpstr>Pěnodějka červená</vt:lpstr>
      <vt:lpstr>MŠICE</vt:lpstr>
      <vt:lpstr>Mšice zelná</vt:lpstr>
      <vt:lpstr>Mšice maková</vt:lpstr>
      <vt:lpstr>Vlnatka krvavá </vt:lpstr>
      <vt:lpstr>Molice skleníková</vt:lpstr>
      <vt:lpstr>Puklice švestková</vt:lpstr>
      <vt:lpstr>Doplň znaky a zástupce stejnokřídlých:</vt:lpstr>
      <vt:lpstr>Odpovědi:</vt:lpstr>
      <vt:lpstr>Citace a 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</dc:creator>
  <cp:lastModifiedBy>sborovna1</cp:lastModifiedBy>
  <cp:revision>26</cp:revision>
  <dcterms:created xsi:type="dcterms:W3CDTF">2014-03-16T16:12:35Z</dcterms:created>
  <dcterms:modified xsi:type="dcterms:W3CDTF">2014-04-30T06:05:32Z</dcterms:modified>
</cp:coreProperties>
</file>