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5" r:id="rId2"/>
    <p:sldId id="308" r:id="rId3"/>
    <p:sldId id="295" r:id="rId4"/>
    <p:sldId id="296" r:id="rId5"/>
    <p:sldId id="297" r:id="rId6"/>
    <p:sldId id="298" r:id="rId7"/>
    <p:sldId id="299" r:id="rId8"/>
    <p:sldId id="301" r:id="rId9"/>
    <p:sldId id="302" r:id="rId10"/>
    <p:sldId id="300" r:id="rId11"/>
    <p:sldId id="303" r:id="rId12"/>
    <p:sldId id="304" r:id="rId13"/>
    <p:sldId id="305" r:id="rId14"/>
    <p:sldId id="306" r:id="rId15"/>
    <p:sldId id="307" r:id="rId16"/>
    <p:sldId id="263" r:id="rId17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DC82D1F-BA37-467D-AFCC-988AD175A4D5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BB448DCD-8DBA-443E-B1F3-F3D3FF194C5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82B6BA-7FFB-4FDB-8BB8-4D11FE5E7D28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9EE2C4-64AA-434F-8D97-1CB43490A1C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991D3-850C-4099-A491-5902EF35F6B5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D34E0F-B3D3-4BCC-AFF9-1BD7288A9A6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D1D5C3-4D98-4A4B-B5D9-8E293CD1E175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9E0D73-08AA-48FF-9B5D-0C04710589E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5607A-D47D-425F-BBE3-4190F95CA11A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5AB9A9-979B-410C-9249-DD5122270C5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1CE91E-76CF-4F0A-9EC9-70F7F072A293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230306-C79E-4911-A675-12DFCCBDFBB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2C086-13EA-4A80-ABCA-96845BD2D9C8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8CFE6E-BAED-45AA-AB80-C928B98B17D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9E7A8E-484D-447F-A429-211FA904BE1D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2354CA-F6FC-43E0-8503-4BE3C4DE34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60F90D-AF52-486F-A7DB-037F3A604FBD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4205A1-AFC4-4614-9E1F-8FAC622C544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0A3C4-DC96-4A8F-B2F8-FF4CF509180F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598885-09E2-41C7-AE40-F77F55D5368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0CD8E-025E-4766-97F7-491837D3A6E5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EFA5A0-C159-433A-947B-1FA5912F24C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137D8-AB8A-4B0A-AC4C-5325B5ABAF87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54FAE8-3279-4B88-9825-53A502838A8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8B013DA-393D-4419-A210-0C49310ED12B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184891F1-F349-43E0-A80E-BD64679EB2DB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476250"/>
          <a:ext cx="7813675" cy="5043490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103631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CZ.1.07/1.5.00/34.0967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Zlepšení podmínek pro vzdělávání na MGO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Matiční gymnázium Ostrava,Dr. Šmerala 25/2565, 728 04, Ostrava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6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Metafazické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chromozomy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RNDr. Tomáš Adamus, Ph.D.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Člověk a genetika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4. ročník vyššího gymnázia (případně i 6.,7.)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23. 7. 20138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458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Cílem je názorně lidské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metafazické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chromozomy, což má zatraktivnit výuku základů molekulární biologie a genetiky na gymnáziu. Jedná se lidské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metafazické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chromozomy získané separací z lidských periferních lymfocytů dle standardní metodiky cytogenetické analýzy lidských periferních lymfocytů. V závěru opory je uveden postup při mikroskopování metafází.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2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Předložený materiál Lze úspěšně využít jednak v hodinách určených genetice a molekulární biologii včetně aplikace v biologických cvičeních. Obsahuje obrázky metafází získaných díky obrazové analýze.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1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22" marB="4572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5516563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3114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50825" y="495300"/>
            <a:ext cx="8229600" cy="1143000"/>
          </a:xfrm>
        </p:spPr>
        <p:txBody>
          <a:bodyPr/>
          <a:lstStyle/>
          <a:p>
            <a:r>
              <a:rPr lang="cs-CZ" altLang="cs-CZ" u="sng" smtClean="0"/>
              <a:t>Metafazické chromozomy</a:t>
            </a:r>
            <a:endParaRPr lang="cs-CZ" altLang="cs-CZ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2430463"/>
            <a:ext cx="2447925" cy="211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83025" y="3211513"/>
            <a:ext cx="2117725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91225" y="1781175"/>
            <a:ext cx="1766888" cy="152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549275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s-CZ" u="sng" dirty="0" smtClean="0"/>
              <a:t>Proč pracujeme právě s </a:t>
            </a:r>
            <a:r>
              <a:rPr lang="cs-CZ" u="sng" dirty="0" err="1" smtClean="0"/>
              <a:t>metafazickými</a:t>
            </a:r>
            <a:r>
              <a:rPr lang="cs-CZ" u="sng" dirty="0" smtClean="0"/>
              <a:t> chromozomy, když chceme pozorovat chromozomy?</a:t>
            </a:r>
          </a:p>
          <a:p>
            <a:pPr algn="just"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algn="just">
              <a:buFont typeface="Arial" panose="020B0604020202020204" pitchFamily="34" charset="0"/>
              <a:buChar char="•"/>
              <a:defRPr/>
            </a:pPr>
            <a:r>
              <a:rPr lang="cs-CZ" dirty="0" err="1" smtClean="0"/>
              <a:t>Metafazické</a:t>
            </a:r>
            <a:r>
              <a:rPr lang="cs-CZ" dirty="0" smtClean="0"/>
              <a:t> chromozomy představují vrchol kondenzace a </a:t>
            </a:r>
            <a:r>
              <a:rPr lang="cs-CZ" dirty="0" err="1" smtClean="0"/>
              <a:t>spiralizace</a:t>
            </a:r>
            <a:r>
              <a:rPr lang="cs-CZ" dirty="0" smtClean="0"/>
              <a:t> chromozomů. Ty jsou právě v metafázi nejvíce kondenzovány, a proto jsou nejlépe pozorovatelné optickým mikroskopem. 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620713"/>
            <a:ext cx="8229600" cy="45259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cs-CZ" u="sng" dirty="0" smtClean="0"/>
              <a:t>V této souvislosti si zmíníme zajímavou zkratku </a:t>
            </a:r>
            <a:r>
              <a:rPr lang="cs-CZ" b="1" u="sng" dirty="0" smtClean="0"/>
              <a:t>CAPL. </a:t>
            </a:r>
            <a:r>
              <a:rPr lang="cs-CZ" u="sng" dirty="0" smtClean="0"/>
              <a:t>Napadá někoho, co zkratka znamená?</a:t>
            </a:r>
            <a:endParaRPr lang="cs-CZ" b="1" u="sng" dirty="0" smtClean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s-CZ" b="1" dirty="0" smtClean="0"/>
          </a:p>
          <a:p>
            <a:pPr algn="just">
              <a:buFont typeface="Arial" panose="020B0604020202020204" pitchFamily="34" charset="0"/>
              <a:buChar char="•"/>
              <a:defRPr/>
            </a:pPr>
            <a:r>
              <a:rPr lang="cs-CZ" dirty="0"/>
              <a:t>Cytogenetická metoda, která se zabývá lidskými </a:t>
            </a:r>
            <a:r>
              <a:rPr lang="cs-CZ" dirty="0" err="1"/>
              <a:t>metafazickými</a:t>
            </a:r>
            <a:r>
              <a:rPr lang="cs-CZ" dirty="0"/>
              <a:t> chromozomy se nazývá CAPL (či CALPL), což znamená </a:t>
            </a:r>
            <a:r>
              <a:rPr lang="cs-CZ" b="1" dirty="0"/>
              <a:t>C</a:t>
            </a:r>
            <a:r>
              <a:rPr lang="cs-CZ" dirty="0"/>
              <a:t>ytogenetickou </a:t>
            </a:r>
            <a:r>
              <a:rPr lang="cs-CZ" b="1" dirty="0"/>
              <a:t>a</a:t>
            </a:r>
            <a:r>
              <a:rPr lang="cs-CZ" dirty="0"/>
              <a:t>nalýzu lidských </a:t>
            </a:r>
            <a:r>
              <a:rPr lang="cs-CZ" b="1" dirty="0"/>
              <a:t>p</a:t>
            </a:r>
            <a:r>
              <a:rPr lang="cs-CZ" dirty="0"/>
              <a:t>eriferních </a:t>
            </a:r>
            <a:r>
              <a:rPr lang="cs-CZ" b="1" dirty="0"/>
              <a:t>l</a:t>
            </a:r>
            <a:r>
              <a:rPr lang="cs-CZ" dirty="0"/>
              <a:t>ymfocytů. Metoda se aplikuje                     </a:t>
            </a:r>
            <a:r>
              <a:rPr lang="cs-CZ" dirty="0" smtClean="0"/>
              <a:t>        v </a:t>
            </a:r>
            <a:r>
              <a:rPr lang="cs-CZ" dirty="0"/>
              <a:t>genetické toxikologii (při sledování </a:t>
            </a:r>
            <a:r>
              <a:rPr lang="cs-CZ" dirty="0" smtClean="0"/>
              <a:t>působení mutagenů</a:t>
            </a:r>
            <a:r>
              <a:rPr lang="cs-CZ" dirty="0"/>
              <a:t>) či lékařské genetice (při sestavování karyotypu). 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5888"/>
            <a:ext cx="9396413" cy="62658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cs-CZ" u="sng" dirty="0" smtClean="0"/>
              <a:t>Kdo vysvětlí pojem mutagen?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Mutagen je látka, která způsobuje mutaci, tedy nějakým způsobem modifikuje DNA.</a:t>
            </a:r>
            <a:endParaRPr lang="cs-CZ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s-CZ" u="sng" dirty="0" smtClean="0"/>
              <a:t>Jaké písmeno připomíná </a:t>
            </a:r>
            <a:r>
              <a:rPr lang="cs-CZ" u="sng" dirty="0" err="1" smtClean="0"/>
              <a:t>metafazický</a:t>
            </a:r>
            <a:r>
              <a:rPr lang="cs-CZ" u="sng" dirty="0" smtClean="0"/>
              <a:t> chromozom?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Je to písmeno X.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endParaRPr lang="cs-CZ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s-CZ" u="sng" dirty="0" smtClean="0"/>
              <a:t>Z jakých základních částí se chromozom v metafázi skládá?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ze dvou chromatid (každá má dlouhé raménko q a krátké raménko p) jež jsou spojeny centromerou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539750" y="549275"/>
            <a:ext cx="8064500" cy="10795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altLang="cs-CZ" smtClean="0"/>
              <a:t>Obr. Metafázický chromozom – základní stavba</a:t>
            </a:r>
          </a:p>
        </p:txBody>
      </p:sp>
      <p:grpSp>
        <p:nvGrpSpPr>
          <p:cNvPr id="8195" name="Group 7"/>
          <p:cNvGrpSpPr>
            <a:grpSpLocks/>
          </p:cNvGrpSpPr>
          <p:nvPr/>
        </p:nvGrpSpPr>
        <p:grpSpPr bwMode="auto">
          <a:xfrm>
            <a:off x="1857375" y="1270000"/>
            <a:ext cx="5429250" cy="5353050"/>
            <a:chOff x="1474" y="1147"/>
            <a:chExt cx="3148" cy="3100"/>
          </a:xfrm>
        </p:grpSpPr>
        <p:graphicFrame>
          <p:nvGraphicFramePr>
            <p:cNvPr id="8196" name="Object 3"/>
            <p:cNvGraphicFramePr>
              <a:graphicFrameLocks noChangeAspect="1"/>
            </p:cNvGraphicFramePr>
            <p:nvPr/>
          </p:nvGraphicFramePr>
          <p:xfrm>
            <a:off x="1474" y="1147"/>
            <a:ext cx="3148" cy="3100"/>
          </p:xfrm>
          <a:graphic>
            <a:graphicData uri="http://schemas.openxmlformats.org/presentationml/2006/ole">
              <p:oleObj spid="_x0000_s8196" name="Rastrový obrázek" r:id="rId3" imgW="4323810" imgH="4258269" progId="Paint.Picture">
                <p:embed/>
              </p:oleObj>
            </a:graphicData>
          </a:graphic>
        </p:graphicFrame>
        <p:sp>
          <p:nvSpPr>
            <p:cNvPr id="8197" name="Line 6"/>
            <p:cNvSpPr>
              <a:spLocks noChangeShapeType="1"/>
            </p:cNvSpPr>
            <p:nvPr/>
          </p:nvSpPr>
          <p:spPr bwMode="auto">
            <a:xfrm flipH="1">
              <a:off x="2714" y="2356"/>
              <a:ext cx="952" cy="0"/>
            </a:xfrm>
            <a:prstGeom prst="line">
              <a:avLst/>
            </a:prstGeom>
            <a:noFill/>
            <a:ln w="38100">
              <a:solidFill>
                <a:srgbClr val="FF66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88913"/>
            <a:ext cx="8229600" cy="6192837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altLang="cs-CZ" smtClean="0"/>
              <a:t>Jak vypadá metafáze v optickém mikroskopu?</a:t>
            </a:r>
          </a:p>
        </p:txBody>
      </p:sp>
      <p:pic>
        <p:nvPicPr>
          <p:cNvPr id="33795" name="Obrázek 1" descr="C:\Program Files (x86)\QuickPHOTO CAMERA 2.3\Snimky\Chromozomy\metafáze 100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908050"/>
            <a:ext cx="5614988" cy="449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5435600" y="2636838"/>
            <a:ext cx="431800" cy="3455987"/>
          </a:xfrm>
          <a:prstGeom prst="straightConnector1">
            <a:avLst/>
          </a:prstGeom>
          <a:ln w="22225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4324350" y="3414713"/>
            <a:ext cx="1543050" cy="2678112"/>
          </a:xfrm>
          <a:prstGeom prst="straightConnector1">
            <a:avLst/>
          </a:prstGeom>
          <a:ln w="22225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2844800" y="2781300"/>
            <a:ext cx="3022600" cy="3311525"/>
          </a:xfrm>
          <a:prstGeom prst="straightConnector1">
            <a:avLst/>
          </a:prstGeom>
          <a:ln w="22225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3924300" y="3559175"/>
            <a:ext cx="1943100" cy="2533650"/>
          </a:xfrm>
          <a:prstGeom prst="straightConnector1">
            <a:avLst/>
          </a:prstGeom>
          <a:ln w="22225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1887538" y="3271838"/>
            <a:ext cx="3979862" cy="2820987"/>
          </a:xfrm>
          <a:prstGeom prst="straightConnector1">
            <a:avLst/>
          </a:prstGeom>
          <a:ln w="22225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67400" y="5661025"/>
            <a:ext cx="27368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metafáze (zvětšeno 100x, foto autor)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333375"/>
            <a:ext cx="8229600" cy="633571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s-CZ" u="sng" dirty="0" smtClean="0"/>
              <a:t>Jak správně tušíte, pro vyšetřování (tedy i pozorování) chromozómů potřebujeme, abychom měli metafáze větší. Jak toho docílíme, co k tomu potřebujeme?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cs-CZ" u="sng" dirty="0" smtClean="0"/>
          </a:p>
          <a:p>
            <a:pPr algn="just"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Mikroskop mající imerzní objektiv (ten zvětšuje 100x) a imerzní olej.</a:t>
            </a:r>
          </a:p>
          <a:p>
            <a:pPr algn="just"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algn="just"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Po ukončení mikroskopování je potřeba mikroskop řádně očistit, aby nedošlo k zaschnutí oleje. Pozor, olej z preparátů nikdy neutíráme!!!! Poškodili bychom je!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404813"/>
            <a:ext cx="8229600" cy="45259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cs-CZ" u="sng" dirty="0" smtClean="0"/>
              <a:t>Nestačilo by využít objektivu zvětšujícího 40x?</a:t>
            </a:r>
          </a:p>
          <a:p>
            <a:pPr algn="just"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Pro podrobné pozorování chromozomů bohužel ne, jak dokládá velikost chromozomů na následujícím obrázku.</a:t>
            </a:r>
            <a:endParaRPr lang="cs-CZ" dirty="0"/>
          </a:p>
        </p:txBody>
      </p:sp>
      <p:pic>
        <p:nvPicPr>
          <p:cNvPr id="35842" name="Obrázek 4" descr="C:\Program Files (x86)\QuickPHOTO CAMERA 2.3\Snimky\Chromozomy\metafáze I 400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79650" y="2565400"/>
            <a:ext cx="4643438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411413" y="6308725"/>
            <a:ext cx="482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n-US" altLang="cs-CZ"/>
              <a:t>Metafáze při zvětšení  400x (foto autor)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229600" cy="640873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altLang="cs-CZ" u="sng" smtClean="0"/>
              <a:t>Jak tedy vypadají chromozomy zvětšené 1000x?</a:t>
            </a:r>
          </a:p>
        </p:txBody>
      </p:sp>
      <p:pic>
        <p:nvPicPr>
          <p:cNvPr id="36866" name="Obrázek 3" descr="C:\Program Files (x86)\QuickPHOTO CAMERA 2.3\Snimky\Chromozomy\metafáze 1000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1700213"/>
            <a:ext cx="5473700" cy="432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88913"/>
            <a:ext cx="8229600" cy="6408737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s-CZ" dirty="0" smtClean="0"/>
              <a:t>Jednou ze základních věcí, kterou dělá cytogenetik při vyšetřování preparátů je, že počítá chromozomy v metafázi. </a:t>
            </a:r>
            <a:r>
              <a:rPr lang="cs-CZ" u="sng" dirty="0" smtClean="0"/>
              <a:t>Víte, kolik by jich měl v metafázi obsahující chromozomy lidských lymfocytů najít?</a:t>
            </a:r>
          </a:p>
          <a:p>
            <a:pPr algn="just"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46 chromozomů</a:t>
            </a:r>
            <a:endParaRPr lang="cs-CZ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s-CZ" u="sng" dirty="0"/>
              <a:t>K</a:t>
            </a:r>
            <a:r>
              <a:rPr lang="cs-CZ" u="sng" dirty="0" smtClean="0"/>
              <a:t>olik vidíte chromozomů na následujícím obrázku?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s-CZ" u="sng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s-CZ" u="sng" dirty="0" smtClean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s-CZ" u="sng" dirty="0"/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12 chromozomů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4149725"/>
            <a:ext cx="3825875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476250"/>
            <a:ext cx="8229600" cy="590550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cs-CZ" u="sng" dirty="0" smtClean="0"/>
              <a:t>Kolik vidíte chromozomů na tomto obrázku?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endParaRPr lang="cs-CZ" u="sng" dirty="0"/>
          </a:p>
          <a:p>
            <a:pPr>
              <a:buFont typeface="Arial" panose="020B0604020202020204" pitchFamily="34" charset="0"/>
              <a:buChar char="•"/>
              <a:defRPr/>
            </a:pPr>
            <a:endParaRPr lang="cs-CZ" u="sng" dirty="0" smtClean="0"/>
          </a:p>
          <a:p>
            <a:pPr>
              <a:buFont typeface="Arial" panose="020B0604020202020204" pitchFamily="34" charset="0"/>
              <a:buChar char="•"/>
              <a:defRPr/>
            </a:pPr>
            <a:endParaRPr lang="cs-CZ" u="sng" dirty="0"/>
          </a:p>
          <a:p>
            <a:pPr>
              <a:buFont typeface="Arial" panose="020B0604020202020204" pitchFamily="34" charset="0"/>
              <a:buChar char="•"/>
              <a:defRPr/>
            </a:pPr>
            <a:endParaRPr lang="cs-CZ" u="sng" dirty="0" smtClean="0"/>
          </a:p>
          <a:p>
            <a:pPr>
              <a:buFont typeface="Arial" panose="020B0604020202020204" pitchFamily="34" charset="0"/>
              <a:buChar char="•"/>
              <a:defRPr/>
            </a:pPr>
            <a:endParaRPr lang="cs-CZ" u="sng" dirty="0"/>
          </a:p>
          <a:p>
            <a:pPr>
              <a:buFont typeface="Arial" panose="020B0604020202020204" pitchFamily="34" charset="0"/>
              <a:buChar char="•"/>
              <a:defRPr/>
            </a:pPr>
            <a:endParaRPr lang="cs-CZ" u="sng" dirty="0" smtClean="0"/>
          </a:p>
          <a:p>
            <a:pPr>
              <a:buFont typeface="Arial" panose="020B0604020202020204" pitchFamily="34" charset="0"/>
              <a:buChar char="•"/>
              <a:defRPr/>
            </a:pPr>
            <a:endParaRPr lang="cs-CZ" u="sng" dirty="0"/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16 chromozomů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s-CZ" u="sng" dirty="0" smtClean="0"/>
          </a:p>
          <a:p>
            <a:pPr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1875" y="1341438"/>
            <a:ext cx="4273550" cy="369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260350"/>
            <a:ext cx="8229600" cy="64817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s-CZ" u="sng" dirty="0" smtClean="0"/>
              <a:t>Najít metafázi může být pro začátečníka                v mikroskopování poněkud obtížnější. Jak tedy správně postupovat při mikroskopování</a:t>
            </a:r>
            <a:r>
              <a:rPr lang="cs-CZ" dirty="0" smtClean="0"/>
              <a:t>? 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cs-CZ" dirty="0"/>
              <a:t>Proveďte vizuální kontrolu mikroskopu a zapněte jej. 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cs-CZ" dirty="0"/>
              <a:t>Nastavte pomocí revolverové hlavice objektiv zvětšující </a:t>
            </a:r>
            <a:r>
              <a:rPr lang="cs-CZ" dirty="0" smtClean="0"/>
              <a:t>40x </a:t>
            </a:r>
            <a:r>
              <a:rPr lang="cs-CZ" dirty="0"/>
              <a:t>do pracovní polohy, vložte preparát na stolek </a:t>
            </a:r>
            <a:r>
              <a:rPr lang="cs-CZ" dirty="0" smtClean="0"/>
              <a:t>a </a:t>
            </a:r>
            <a:r>
              <a:rPr lang="cs-CZ" dirty="0"/>
              <a:t>upravte intenzitu </a:t>
            </a:r>
            <a:r>
              <a:rPr lang="cs-CZ" dirty="0" smtClean="0"/>
              <a:t>osvětlení. Vždy pamatujte </a:t>
            </a:r>
            <a:r>
              <a:rPr lang="cs-CZ" dirty="0"/>
              <a:t>na zrakovou pohodu spojenou s rozumnou intenzitou osvětlení. Nadměrné osvětlení při mikroskopování škodí vašemu </a:t>
            </a:r>
            <a:r>
              <a:rPr lang="cs-CZ" dirty="0" smtClean="0"/>
              <a:t>zraku.</a:t>
            </a:r>
            <a:endParaRPr lang="cs-CZ" dirty="0"/>
          </a:p>
          <a:p>
            <a:pPr marL="514350" indent="-514350" algn="just">
              <a:buFont typeface="+mj-lt"/>
              <a:buAutoNum type="arabicPeriod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333375"/>
            <a:ext cx="8229600" cy="4525963"/>
          </a:xfrm>
        </p:spPr>
        <p:txBody>
          <a:bodyPr/>
          <a:lstStyle/>
          <a:p>
            <a:pPr marL="514350" indent="-514350" algn="just">
              <a:buFont typeface="Calibri" pitchFamily="34" charset="0"/>
              <a:buAutoNum type="arabicPeriod" startAt="3"/>
            </a:pPr>
            <a:r>
              <a:rPr lang="cs-CZ" altLang="cs-CZ" dirty="0" smtClean="0"/>
              <a:t>Otáčením </a:t>
            </a:r>
            <a:r>
              <a:rPr lang="cs-CZ" altLang="cs-CZ" dirty="0" err="1" smtClean="0"/>
              <a:t>makrošroubu</a:t>
            </a:r>
            <a:r>
              <a:rPr lang="cs-CZ" altLang="cs-CZ" dirty="0" smtClean="0"/>
              <a:t> zvedejte stolek             s preparátem, přičemž sledujte v okuláru, kdy uvidíte obraz. Jakmile se tak stane, </a:t>
            </a:r>
            <a:r>
              <a:rPr lang="cs-CZ" altLang="cs-CZ" dirty="0" err="1" smtClean="0"/>
              <a:t>doostřete</a:t>
            </a:r>
            <a:r>
              <a:rPr lang="cs-CZ" altLang="cs-CZ" dirty="0" smtClean="0"/>
              <a:t> obraz  </a:t>
            </a:r>
            <a:r>
              <a:rPr lang="cs-CZ" altLang="cs-CZ" dirty="0" err="1" smtClean="0"/>
              <a:t>mikrošroubem</a:t>
            </a:r>
            <a:r>
              <a:rPr lang="cs-CZ" altLang="cs-CZ" dirty="0" smtClean="0"/>
              <a:t> a pozorujte. Pamatujte, že především při otáčení </a:t>
            </a:r>
            <a:r>
              <a:rPr lang="cs-CZ" altLang="cs-CZ" dirty="0" err="1" smtClean="0"/>
              <a:t>makrošroubem</a:t>
            </a:r>
            <a:r>
              <a:rPr lang="cs-CZ" altLang="cs-CZ" dirty="0" smtClean="0"/>
              <a:t> používáme obou rukou. Na starých mikroskopech, případně jednoduchých </a:t>
            </a:r>
            <a:r>
              <a:rPr lang="cs-CZ" altLang="cs-CZ" dirty="0" smtClean="0"/>
              <a:t>mikroskopech, </a:t>
            </a:r>
            <a:r>
              <a:rPr lang="cs-CZ" altLang="cs-CZ" dirty="0" smtClean="0"/>
              <a:t>je potřeba sledovat pohyb stolku, který se při otáčení </a:t>
            </a:r>
            <a:r>
              <a:rPr lang="cs-CZ" altLang="cs-CZ" dirty="0" err="1" smtClean="0"/>
              <a:t>makrošroubem</a:t>
            </a:r>
            <a:r>
              <a:rPr lang="cs-CZ" altLang="cs-CZ" dirty="0" smtClean="0"/>
              <a:t> přibližuje k objektivu, aby nedošlo ke kontaktu preparátu s objektivem. Hrozí totiž proražení preparátu a jeho vážné poškození.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476250"/>
            <a:ext cx="8229600" cy="4525963"/>
          </a:xfrm>
        </p:spPr>
        <p:txBody>
          <a:bodyPr/>
          <a:lstStyle/>
          <a:p>
            <a:pPr marL="514350" indent="-514350" algn="just">
              <a:buFont typeface="+mj-lt"/>
              <a:buAutoNum type="arabicPeriod" startAt="4"/>
              <a:defRPr/>
            </a:pPr>
            <a:r>
              <a:rPr lang="cs-CZ" dirty="0" smtClean="0"/>
              <a:t>Pokuste se nyní procházet preparát (pomocí koleček pro posun preparátu po stolku mikroskopu) a najít další 4 metafáze. Nalezenou metafázi doostříme opět </a:t>
            </a:r>
            <a:r>
              <a:rPr lang="cs-CZ" dirty="0" err="1" smtClean="0"/>
              <a:t>mikrošroubem</a:t>
            </a:r>
            <a:r>
              <a:rPr lang="cs-CZ" dirty="0" smtClean="0"/>
              <a:t>. </a:t>
            </a:r>
          </a:p>
          <a:p>
            <a:pPr marL="514350" indent="-514350" algn="just">
              <a:buFont typeface="+mj-lt"/>
              <a:buAutoNum type="arabicPeriod" startAt="4"/>
              <a:defRPr/>
            </a:pPr>
            <a:r>
              <a:rPr lang="cs-CZ" dirty="0" smtClean="0"/>
              <a:t>Pokud máme k dispozici imerzní objektiv, pak na preparát na místo s poslední prohlíženou metafází při menším zvětšení kápneme kapičku imerzního oleje, přetočíme imerzní objektiv a doostříme </a:t>
            </a:r>
            <a:r>
              <a:rPr lang="cs-CZ" dirty="0" err="1" smtClean="0"/>
              <a:t>mikrošroubem</a:t>
            </a:r>
            <a:r>
              <a:rPr lang="cs-CZ" dirty="0" smtClean="0"/>
              <a:t>. Můžeme pak pozorovat chromozomy při zvětšení 1000x</a:t>
            </a:r>
            <a:endParaRPr lang="cs-CZ" dirty="0"/>
          </a:p>
          <a:p>
            <a:pPr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250825" y="549275"/>
            <a:ext cx="864235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800" u="sng" smtClean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eaLnBrk="1" hangingPunct="1">
              <a:buFont typeface="Arial" charset="0"/>
              <a:buNone/>
            </a:pPr>
            <a:endParaRPr lang="cs-CZ" altLang="cs-CZ" sz="20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2800" smtClean="0"/>
              <a:t>Jelínek, J., Zicháček, V.: Biologie pro gymnázia. Nakladatelství Olomouc, 2005</a:t>
            </a:r>
          </a:p>
          <a:p>
            <a:r>
              <a:rPr lang="cs-CZ" altLang="cs-CZ" sz="2800" smtClean="0"/>
              <a:t>AHEM 3/2003</a:t>
            </a:r>
          </a:p>
          <a:p>
            <a:r>
              <a:rPr lang="cs-CZ" altLang="cs-CZ" sz="2800" smtClean="0"/>
              <a:t>Klen, R., Srb, V.: Atlas chromozómových aberací. Academia, Praha, 1982</a:t>
            </a:r>
          </a:p>
          <a:p>
            <a:pPr algn="just" eaLnBrk="1" hangingPunct="1"/>
            <a:r>
              <a:rPr lang="cs-CZ" altLang="cs-CZ" sz="2800" smtClean="0"/>
              <a:t>Zdroj fotografií: autor</a:t>
            </a:r>
          </a:p>
          <a:p>
            <a:pPr algn="just" eaLnBrk="1" hangingPunct="1"/>
            <a:endParaRPr lang="cs-CZ" altLang="cs-CZ" sz="2400" smtClean="0"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>
              <a:buFont typeface="Arial" charset="0"/>
              <a:buNone/>
            </a:pPr>
            <a:endParaRPr lang="cs-CZ" altLang="cs-CZ" sz="2000" smtClean="0"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altLang="cs-CZ" sz="2000" smtClean="0"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altLang="cs-CZ" sz="20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5436</TotalTime>
  <Words>737</Words>
  <Application>Microsoft Office PowerPoint</Application>
  <PresentationFormat>Předvádění na obrazovce (4:3)</PresentationFormat>
  <Paragraphs>80</Paragraphs>
  <Slides>16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Arial</vt:lpstr>
      <vt:lpstr>Calibri</vt:lpstr>
      <vt:lpstr>Times New Roman</vt:lpstr>
      <vt:lpstr>Motiv sady Office</vt:lpstr>
      <vt:lpstr>Rastrový obrázek</vt:lpstr>
      <vt:lpstr>Snímek 1</vt:lpstr>
      <vt:lpstr>Metafazické chromozomy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</dc:creator>
  <cp:lastModifiedBy>Dum</cp:lastModifiedBy>
  <cp:revision>129</cp:revision>
  <dcterms:created xsi:type="dcterms:W3CDTF">2012-12-09T22:00:36Z</dcterms:created>
  <dcterms:modified xsi:type="dcterms:W3CDTF">2014-06-30T12:08:23Z</dcterms:modified>
</cp:coreProperties>
</file>