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56" r:id="rId3"/>
    <p:sldId id="257" r:id="rId4"/>
    <p:sldId id="258" r:id="rId5"/>
    <p:sldId id="260" r:id="rId6"/>
    <p:sldId id="271" r:id="rId7"/>
    <p:sldId id="262" r:id="rId8"/>
    <p:sldId id="263" r:id="rId9"/>
    <p:sldId id="265" r:id="rId10"/>
    <p:sldId id="266" r:id="rId11"/>
    <p:sldId id="267" r:id="rId12"/>
    <p:sldId id="269" r:id="rId13"/>
    <p:sldId id="270" r:id="rId14"/>
    <p:sldId id="272" r:id="rId15"/>
    <p:sldId id="273" r:id="rId16"/>
    <p:sldId id="275" r:id="rId17"/>
    <p:sldId id="276" r:id="rId18"/>
    <p:sldId id="277" r:id="rId19"/>
    <p:sldId id="259" r:id="rId20"/>
    <p:sldId id="264" r:id="rId21"/>
    <p:sldId id="268" r:id="rId22"/>
    <p:sldId id="274" r:id="rId2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40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570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416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226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702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455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931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187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696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53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315614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3391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7673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2215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525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667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FBF75D-3B16-4744-A781-B7A854D55EC8}" type="datetimeFigureOut">
              <a:rPr lang="cs-CZ" smtClean="0"/>
              <a:pPr/>
              <a:t>27.6.2014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16E3DC6-A830-4DE1-924D-F5DD33819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80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7/7e/Lathyrus_flower_numbers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c/Doperwt_rijserwt_peulen_Pisum_sativum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e/e6/Pisum_sativum_bladrank_(tendril).jpg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9/Pea_tendrils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//upload.wikimedia.org/wikipedia/commons/5/5f/White_pea_flower.jpg" TargetMode="Externa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d/Phaseolus_vulgaris_001.JP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hyperlink" Target="//upload.wikimedia.org/wikipedia/commons/3/33/Bruine_boon_Noordhollandse_Bruine_(Phaseolus_vulgaris).jpg" TargetMode="Externa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7/Tofu-beijingchina.jpg" TargetMode="External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//upload.wikimedia.org/wikipedia/commons/5/5f/Soy_milk.jpg" TargetMode="Externa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//upload.wikimedia.org/wikipedia/commons/c/c0/Flors_llenties1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4/41/Lens_culirnaris.jp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d/da/Illustration_Lens_culinaris0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2" Type="http://schemas.openxmlformats.org/officeDocument/2006/relationships/hyperlink" Target="//upload.wikimedia.org/wikipedia/commons/6/64/Trifolium_pratense_04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3/38/Trifolium_pratense_0.3_R.jpg" TargetMode="Externa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5/56/Red_clover_closeup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2" Type="http://schemas.openxmlformats.org/officeDocument/2006/relationships/hyperlink" Target="//upload.wikimedia.org/wikipedia/commons/e/e1/Illustration_Vicia_faba1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5/59/Tuinboon_zaden_in_peul.jpg" TargetMode="External"/><Relationship Id="rId5" Type="http://schemas.openxmlformats.org/officeDocument/2006/relationships/image" Target="../media/image24.jpeg"/><Relationship Id="rId4" Type="http://schemas.openxmlformats.org/officeDocument/2006/relationships/hyperlink" Target="//upload.wikimedia.org/wikipedia/commons/c/c5/Tuinboon_bontbloeiend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//upload.wikimedia.org/wikipedia/commons/e/eb/75_Medicago_sativa_L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hyperlink" Target="//upload.wikimedia.org/wikipedia/commons/7/78/Medicago_sativa_-_harilik_lutsern_Keilas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1.jpeg"/><Relationship Id="rId2" Type="http://schemas.openxmlformats.org/officeDocument/2006/relationships/hyperlink" Target="//upload.wikimedia.org/wikipedia/commons/a/a0/Illustration_Vicia_sativa0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d/d1/Vicia_sativa_ssp_nigra_unreife_huelse.jpeg" TargetMode="External"/><Relationship Id="rId5" Type="http://schemas.openxmlformats.org/officeDocument/2006/relationships/image" Target="../media/image30.jpeg"/><Relationship Id="rId4" Type="http://schemas.openxmlformats.org/officeDocument/2006/relationships/hyperlink" Target="//upload.wikimedia.org/wikipedia/commons/0/0e/Vicia_sativa_LC0223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//upload.wikimedia.org/wikipedia/commons/8/88/Laburnum_anagyroides_flowering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3.jpeg"/><Relationship Id="rId4" Type="http://schemas.openxmlformats.org/officeDocument/2006/relationships/hyperlink" Target="//upload.wikimedia.org/wikipedia/commons/6/61/Laburnum_anagyroides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6.jpeg"/><Relationship Id="rId2" Type="http://schemas.openxmlformats.org/officeDocument/2006/relationships/hyperlink" Target="//upload.wikimedia.org/wikipedia/commons/c/ce/20130528Robinie_Hockenheim4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e/e3/Robinia_pseudacacia_seeds.jpg" TargetMode="External"/><Relationship Id="rId5" Type="http://schemas.openxmlformats.org/officeDocument/2006/relationships/image" Target="../media/image35.jpeg"/><Relationship Id="rId4" Type="http://schemas.openxmlformats.org/officeDocument/2006/relationships/hyperlink" Target="//upload.wikimedia.org/wikipedia/commons/6/6f/Flowers_of_Robinia_pseudoacacia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39.jpeg"/><Relationship Id="rId2" Type="http://schemas.openxmlformats.org/officeDocument/2006/relationships/hyperlink" Target="//upload.wikimedia.org/wikipedia/commons/d/da/Lupinus_polyphyllus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a/a7/Lupinus_polyphyllus4.jpg" TargetMode="External"/><Relationship Id="rId5" Type="http://schemas.openxmlformats.org/officeDocument/2006/relationships/image" Target="../media/image38.jpeg"/><Relationship Id="rId4" Type="http://schemas.openxmlformats.org/officeDocument/2006/relationships/hyperlink" Target="//upload.wikimedia.org/wikipedia/commons/f/f3/Lupinen_mit_Hummeln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7" Type="http://schemas.openxmlformats.org/officeDocument/2006/relationships/image" Target="../media/image42.jpeg"/><Relationship Id="rId2" Type="http://schemas.openxmlformats.org/officeDocument/2006/relationships/hyperlink" Target="//upload.wikimedia.org/wikipedia/commons/a/a4/Arachis_hypogaea_-_K%C3%B6hler%E2%80%93s_Medizinal-Pflanzen-16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8/Cacahuetes-rafax.JPG" TargetMode="External"/><Relationship Id="rId5" Type="http://schemas.openxmlformats.org/officeDocument/2006/relationships/image" Target="../media/image41.jpeg"/><Relationship Id="rId4" Type="http://schemas.openxmlformats.org/officeDocument/2006/relationships/hyperlink" Target="//upload.wikimedia.org/wikipedia/commons/4/4a/Peanut_9417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a/Vicia_sepium10_ies.jpg/685px-Vicia_sepium10_ies.jpg" TargetMode="External"/><Relationship Id="rId7" Type="http://schemas.openxmlformats.org/officeDocument/2006/relationships/hyperlink" Target="http://upload.wikimedia.org/wikipedia/commons/thumb/c/ca/Snijboon_peulen_Phaseolus_vulgaris.jpg/450px-Snijboon_peulen_Phaseolus_vulgaris.jpg" TargetMode="External"/><Relationship Id="rId2" Type="http://schemas.openxmlformats.org/officeDocument/2006/relationships/hyperlink" Target="http://upload.wikimedia.org/wikipedia/commons/thumb/7/7e/Lathyrus_flower_numbers.jpg/617px-Lathyrus_flower_number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5/5f/White_pea_flower.jpg/450px-White_pea_flower.jpg" TargetMode="External"/><Relationship Id="rId5" Type="http://schemas.openxmlformats.org/officeDocument/2006/relationships/hyperlink" Target="http://upload.wikimedia.org/wikipedia/commons/thumb/6/69/Pea_tendrils.jpg/400px-Pea_tendrils.jpg" TargetMode="External"/><Relationship Id="rId4" Type="http://schemas.openxmlformats.org/officeDocument/2006/relationships/hyperlink" Target="http://upload.wikimedia.org/wikipedia/commons/thumb/b/bc/Doperwt_rijserwt_peulen_Pisum_sativum.jpg/450px-Doperwt_rijserwt_peulen_Pisum_sativum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4/41/Lens_culirnaris.jpg/485px-Lens_culirnaris.jpg" TargetMode="External"/><Relationship Id="rId3" Type="http://schemas.openxmlformats.org/officeDocument/2006/relationships/hyperlink" Target="http://upload.wikimedia.org/wikipedia/commons/thumb/e/ef/Soja.jpg/400px-Soja.jpg" TargetMode="External"/><Relationship Id="rId7" Type="http://schemas.openxmlformats.org/officeDocument/2006/relationships/hyperlink" Target="http://upload.wikimedia.org/wikipedia/commons/thumb/c/c0/Flors_llenties1.JPG/800px-Flors_llenties1.JPG" TargetMode="External"/><Relationship Id="rId2" Type="http://schemas.openxmlformats.org/officeDocument/2006/relationships/hyperlink" Target="http://upload.wikimedia.org/wikipedia/commons/thumb/3/33/Bruine_boon_Noordhollandse_Bruine_(Phaseolus_vulgaris).jpg/597px-Bruine_boon_Noordhollandse_Bruine_(Phaseolus_vulgaris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9/Kikkoman_soysauce.jpg/517px-Kikkoman_soysauce.jpg" TargetMode="External"/><Relationship Id="rId5" Type="http://schemas.openxmlformats.org/officeDocument/2006/relationships/hyperlink" Target="http://upload.wikimedia.org/wikipedia/commons/thumb/5/5f/Soy_milk.jpg/401px-Soy_milk.jpg" TargetMode="External"/><Relationship Id="rId4" Type="http://schemas.openxmlformats.org/officeDocument/2006/relationships/hyperlink" Target="http://upload.wikimedia.org/wikipedia/commons/thumb/6/67/Tofu-beijingchina.jpg/398px-Tofu-beijingchina.jpg" TargetMode="External"/><Relationship Id="rId9" Type="http://schemas.openxmlformats.org/officeDocument/2006/relationships/hyperlink" Target="http://upload.wikimedia.org/wikipedia/commons/thumb/5/56/Red_clover_closeup.jpg/450px-Red_clover_closeup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1/Illustration_Vicia_faba1.jpg/376px-Illustration_Vicia_faba1.jpg" TargetMode="External"/><Relationship Id="rId2" Type="http://schemas.openxmlformats.org/officeDocument/2006/relationships/hyperlink" Target="http://upload.wikimedia.org/wikipedia/commons/thumb/3/38/Trifolium_pratense_0.3_R.jpg/800px-Trifolium_pratense_0.3_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e/Vicia_sativa_LC0223.jpg/800px-Vicia_sativa_LC0223.jpg" TargetMode="External"/><Relationship Id="rId5" Type="http://schemas.openxmlformats.org/officeDocument/2006/relationships/hyperlink" Target="http://upload.wikimedia.org/wikipedia/commons/thumb/e/eb/75_Medicago_sativa_L.jpg/405px-75_Medicago_sativa_L.jpg" TargetMode="External"/><Relationship Id="rId4" Type="http://schemas.openxmlformats.org/officeDocument/2006/relationships/hyperlink" Target="http://upload.wikimedia.org/wikipedia/commons/thumb/5/59/Tuinboon_zaden_in_peul.jpg/723px-Tuinboon_zaden_in_peul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7/Lupinus_polyphyllus4.jpg/800px-Lupinus_polyphyllus4.jpg" TargetMode="External"/><Relationship Id="rId3" Type="http://schemas.openxmlformats.org/officeDocument/2006/relationships/hyperlink" Target="http://upload.wikimedia.org/wikipedia/commons/thumb/c/ce/20130528Robinie_Hockenheim4.jpg/450px-20130528Robinie_Hockenheim4.jpg" TargetMode="External"/><Relationship Id="rId7" Type="http://schemas.openxmlformats.org/officeDocument/2006/relationships/hyperlink" Target="http://upload.wikimedia.org/wikipedia/commons/thumb/f/f3/Lupinen_mit_Hummeln.jpg/800px-Lupinen_mit_Hummeln.jpg" TargetMode="External"/><Relationship Id="rId2" Type="http://schemas.openxmlformats.org/officeDocument/2006/relationships/hyperlink" Target="http://upload.wikimedia.org/wikipedia/commons/thumb/6/61/Laburnum_anagyroides.jpg/450px-Laburnum_anagyroid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d/da/Lupinus_polyphyllus.JPG/452px-Lupinus_polyphyllus.JPG" TargetMode="External"/><Relationship Id="rId11" Type="http://schemas.openxmlformats.org/officeDocument/2006/relationships/hyperlink" Target="http://upload.wikimedia.org/wikipedia/commons/thumb/e/e8/Cacahuetes-rafax.JPG/800px-Cacahuetes-rafax.JPG" TargetMode="External"/><Relationship Id="rId5" Type="http://schemas.openxmlformats.org/officeDocument/2006/relationships/hyperlink" Target="http://upload.wikimedia.org/wikipedia/commons/thumb/e/e3/Robinia_pseudacacia_seeds.jpg/683px-Robinia_pseudacacia_seeds.jpg" TargetMode="External"/><Relationship Id="rId10" Type="http://schemas.openxmlformats.org/officeDocument/2006/relationships/hyperlink" Target="http://upload.wikimedia.org/wikipedia/commons/thumb/4/4a/Peanut_9417.jpg/800px-Peanut_9417.jpg" TargetMode="External"/><Relationship Id="rId4" Type="http://schemas.openxmlformats.org/officeDocument/2006/relationships/hyperlink" Target="http://upload.wikimedia.org/wikipedia/commons/thumb/6/6f/Flowers_of_Robinia_pseudoacacia.jpg/450px-Flowers_of_Robinia_pseudoacacia.jpg" TargetMode="External"/><Relationship Id="rId9" Type="http://schemas.openxmlformats.org/officeDocument/2006/relationships/hyperlink" Target="http://upload.wikimedia.org/wikipedia/commons/a/a4/Arachis_hypogaea_-_K%C3%B6hler%E2%80%93s_Medizinal-Pflanzen-16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1617" y="260351"/>
            <a:ext cx="76708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574766" y="1763486"/>
          <a:ext cx="8921931" cy="4400420"/>
        </p:xfrm>
        <a:graphic>
          <a:graphicData uri="http://schemas.openxmlformats.org/drawingml/2006/table">
            <a:tbl>
              <a:tblPr/>
              <a:tblGrid>
                <a:gridCol w="2894448"/>
                <a:gridCol w="2009161"/>
                <a:gridCol w="2009161"/>
                <a:gridCol w="2009161"/>
              </a:tblGrid>
              <a:tr h="482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Přírodopis</a:t>
                      </a: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</a:t>
                      </a: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VY_32_INOVACE_20_12Př-Bobovité</a:t>
                      </a: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8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Červen 2014</a:t>
                      </a: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12. 6. 2014</a:t>
                      </a: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rostlinách čeledi bobovité. Snímky lze použít jako zápis do sešitu. </a:t>
                      </a:r>
                    </a:p>
                  </a:txBody>
                  <a:tcPr marL="121920" marR="1219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BOBOVITÉ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5949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457200"/>
            <a:ext cx="8596668" cy="509451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018904"/>
            <a:ext cx="8596668" cy="5022460"/>
          </a:xfrm>
        </p:spPr>
        <p:txBody>
          <a:bodyPr/>
          <a:lstStyle/>
          <a:p>
            <a:r>
              <a:rPr lang="cs-CZ" sz="2400" dirty="0" smtClean="0"/>
              <a:t>dřeviny, byliny</a:t>
            </a:r>
          </a:p>
          <a:p>
            <a:r>
              <a:rPr lang="cs-CZ" sz="2400" dirty="0" smtClean="0"/>
              <a:t>květy – kalich, koruna</a:t>
            </a:r>
          </a:p>
          <a:p>
            <a:r>
              <a:rPr lang="cs-CZ" sz="2400" dirty="0" smtClean="0"/>
              <a:t>květ – pětičetný, souměrný</a:t>
            </a:r>
          </a:p>
          <a:p>
            <a:r>
              <a:rPr lang="cs-CZ" sz="2400" dirty="0" smtClean="0"/>
              <a:t>korunní lístky – pavéza (1)</a:t>
            </a:r>
            <a:br>
              <a:rPr lang="cs-CZ" sz="2400" dirty="0" smtClean="0"/>
            </a:br>
            <a:r>
              <a:rPr lang="cs-CZ" sz="2400" dirty="0" smtClean="0"/>
              <a:t>                     - křídla (2)</a:t>
            </a:r>
            <a:br>
              <a:rPr lang="cs-CZ" sz="2400" dirty="0" smtClean="0"/>
            </a:br>
            <a:r>
              <a:rPr lang="cs-CZ" sz="2400" dirty="0" smtClean="0"/>
              <a:t>                     - člunek (3)</a:t>
            </a:r>
          </a:p>
          <a:p>
            <a:r>
              <a:rPr lang="cs-CZ" sz="2400" dirty="0" smtClean="0"/>
              <a:t>opylovány hmyzem</a:t>
            </a:r>
          </a:p>
          <a:p>
            <a:endParaRPr lang="cs-CZ" dirty="0"/>
          </a:p>
        </p:txBody>
      </p:sp>
      <p:pic>
        <p:nvPicPr>
          <p:cNvPr id="2050" name="Picture 2" descr="File:Lathyrus flower number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5587" y="1881051"/>
            <a:ext cx="3606528" cy="35013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731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404950"/>
            <a:ext cx="8596668" cy="5094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123406"/>
            <a:ext cx="8596668" cy="4917957"/>
          </a:xfrm>
        </p:spPr>
        <p:txBody>
          <a:bodyPr/>
          <a:lstStyle/>
          <a:p>
            <a:r>
              <a:rPr lang="cs-CZ" sz="2400" dirty="0" smtClean="0"/>
              <a:t>listy složené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sz="2400" dirty="0" smtClean="0"/>
              <a:t>plod lusk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1715" y="3325273"/>
            <a:ext cx="2899954" cy="2503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File:Doperwt rijserwt peulen Pisum sativum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3462" y="3357156"/>
            <a:ext cx="1841863" cy="2455818"/>
          </a:xfrm>
          <a:prstGeom prst="rect">
            <a:avLst/>
          </a:prstGeom>
          <a:noFill/>
        </p:spPr>
      </p:pic>
      <p:pic>
        <p:nvPicPr>
          <p:cNvPr id="1030" name="Picture 6" descr="File:Pisum sativum bladrank (tendril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99224" y="1110342"/>
            <a:ext cx="2574559" cy="19603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8683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4876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1" y="1240971"/>
            <a:ext cx="8817428" cy="4800391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rebuchet MS" pitchFamily="34" charset="0"/>
              </a:rPr>
              <a:t>na kořenech </a:t>
            </a:r>
            <a:r>
              <a:rPr lang="cs-CZ" sz="2400" b="1" u="sng" dirty="0" smtClean="0">
                <a:latin typeface="Trebuchet MS" pitchFamily="34" charset="0"/>
              </a:rPr>
              <a:t>hlízky </a:t>
            </a:r>
            <a:r>
              <a:rPr lang="cs-CZ" sz="2400" dirty="0" smtClean="0">
                <a:latin typeface="Trebuchet MS" pitchFamily="34" charset="0"/>
              </a:rPr>
              <a:t>– v nich žijí </a:t>
            </a:r>
            <a:r>
              <a:rPr lang="cs-CZ" sz="2400" b="1" u="sng" dirty="0" smtClean="0">
                <a:latin typeface="Trebuchet MS" pitchFamily="34" charset="0"/>
              </a:rPr>
              <a:t>hlízkové bakterie</a:t>
            </a:r>
            <a:r>
              <a:rPr lang="cs-CZ" sz="2400" dirty="0" smtClean="0">
                <a:latin typeface="Trebuchet MS" pitchFamily="34" charset="0"/>
              </a:rPr>
              <a:t> – vážou vzdušný dusík – složka bílkovin → rostliny bohaté na </a:t>
            </a:r>
            <a:r>
              <a:rPr lang="cs-CZ" sz="2400" b="1" u="sng" dirty="0" smtClean="0">
                <a:latin typeface="Trebuchet MS" pitchFamily="34" charset="0"/>
              </a:rPr>
              <a:t>bílkoviny</a:t>
            </a:r>
            <a:endParaRPr lang="cs-CZ" sz="2400" b="1" u="sng" dirty="0">
              <a:latin typeface="Trebuchet MS" pitchFamily="34" charset="0"/>
            </a:endParaRPr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6629" y="2512082"/>
            <a:ext cx="4101738" cy="358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Užití bobovitých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77334" y="1776549"/>
            <a:ext cx="4184035" cy="4264812"/>
          </a:xfrm>
        </p:spPr>
        <p:txBody>
          <a:bodyPr/>
          <a:lstStyle/>
          <a:p>
            <a:r>
              <a:rPr lang="cs-CZ" sz="2400" u="sng" dirty="0" smtClean="0"/>
              <a:t>POTRAVA ČLOVĚKA</a:t>
            </a:r>
            <a:r>
              <a:rPr lang="cs-CZ" sz="2400" dirty="0" smtClean="0"/>
              <a:t>:</a:t>
            </a:r>
            <a:br>
              <a:rPr lang="cs-CZ" sz="2400" dirty="0" smtClean="0"/>
            </a:br>
            <a:r>
              <a:rPr lang="cs-CZ" sz="2400" dirty="0" smtClean="0"/>
              <a:t>hrách setý</a:t>
            </a:r>
            <a:br>
              <a:rPr lang="cs-CZ" sz="2400" dirty="0" smtClean="0"/>
            </a:br>
            <a:r>
              <a:rPr lang="cs-CZ" sz="2400" dirty="0" smtClean="0"/>
              <a:t>fazol obecný</a:t>
            </a:r>
            <a:br>
              <a:rPr lang="cs-CZ" sz="2400" dirty="0" smtClean="0"/>
            </a:br>
            <a:r>
              <a:rPr lang="cs-CZ" sz="2400" dirty="0" smtClean="0"/>
              <a:t>sója luštinatá</a:t>
            </a:r>
            <a:br>
              <a:rPr lang="cs-CZ" sz="2400" dirty="0" smtClean="0"/>
            </a:br>
            <a:r>
              <a:rPr lang="cs-CZ" sz="2400" dirty="0" smtClean="0"/>
              <a:t>čočka jedlá</a:t>
            </a:r>
          </a:p>
          <a:p>
            <a:r>
              <a:rPr lang="cs-CZ" sz="2400" u="sng" dirty="0" smtClean="0"/>
              <a:t>PÍCNINY</a:t>
            </a:r>
            <a:r>
              <a:rPr lang="cs-CZ" sz="2400" dirty="0" smtClean="0"/>
              <a:t>:</a:t>
            </a:r>
            <a:br>
              <a:rPr lang="cs-CZ" sz="2400" dirty="0" smtClean="0"/>
            </a:br>
            <a:r>
              <a:rPr lang="cs-CZ" sz="2400" dirty="0" smtClean="0"/>
              <a:t>jetel luční</a:t>
            </a:r>
            <a:br>
              <a:rPr lang="cs-CZ" sz="2400" dirty="0" smtClean="0"/>
            </a:br>
            <a:r>
              <a:rPr lang="cs-CZ" sz="2400" dirty="0" smtClean="0"/>
              <a:t>bob obecný</a:t>
            </a:r>
            <a:br>
              <a:rPr lang="cs-CZ" sz="2400" dirty="0" smtClean="0"/>
            </a:br>
            <a:r>
              <a:rPr lang="cs-CZ" sz="2400" dirty="0" smtClean="0"/>
              <a:t>tolice vojtěška</a:t>
            </a:r>
            <a:br>
              <a:rPr lang="cs-CZ" sz="2400" dirty="0" smtClean="0"/>
            </a:br>
            <a:r>
              <a:rPr lang="cs-CZ" sz="2400" dirty="0" smtClean="0"/>
              <a:t>vikev setá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89970" y="1802675"/>
            <a:ext cx="4184034" cy="4238688"/>
          </a:xfrm>
        </p:spPr>
        <p:txBody>
          <a:bodyPr>
            <a:normAutofit/>
          </a:bodyPr>
          <a:lstStyle/>
          <a:p>
            <a:r>
              <a:rPr lang="cs-CZ" sz="2400" u="sng" dirty="0" smtClean="0"/>
              <a:t>OKRASNÉ ROSTLINY</a:t>
            </a:r>
            <a:r>
              <a:rPr lang="cs-CZ" sz="2400" dirty="0" smtClean="0"/>
              <a:t>:</a:t>
            </a:r>
            <a:br>
              <a:rPr lang="cs-CZ" sz="2400" dirty="0" smtClean="0"/>
            </a:br>
            <a:r>
              <a:rPr lang="cs-CZ" sz="2400" dirty="0" smtClean="0"/>
              <a:t>štědřenec odvislý</a:t>
            </a:r>
            <a:br>
              <a:rPr lang="cs-CZ" sz="2400" dirty="0" smtClean="0"/>
            </a:br>
            <a:r>
              <a:rPr lang="cs-CZ" sz="2400" dirty="0" smtClean="0"/>
              <a:t>trnovník akát</a:t>
            </a:r>
            <a:br>
              <a:rPr lang="cs-CZ" sz="2400" dirty="0" smtClean="0"/>
            </a:br>
            <a:r>
              <a:rPr lang="cs-CZ" sz="2400" dirty="0" smtClean="0"/>
              <a:t>vlčí bob mnoholistý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Hrách setý</a:t>
            </a:r>
            <a:endParaRPr lang="cs-CZ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9715" y="1847079"/>
            <a:ext cx="2911078" cy="3881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 descr="File:Pea tendril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3986" y="1841864"/>
            <a:ext cx="2586445" cy="3879668"/>
          </a:xfrm>
          <a:prstGeom prst="rect">
            <a:avLst/>
          </a:prstGeom>
          <a:noFill/>
        </p:spPr>
      </p:pic>
      <p:pic>
        <p:nvPicPr>
          <p:cNvPr id="23558" name="Picture 6" descr="File:White pea flower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95563" y="1831580"/>
            <a:ext cx="2927260" cy="39030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Fazol obecný</a:t>
            </a:r>
            <a:endParaRPr lang="cs-CZ" dirty="0"/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400" y="1951582"/>
            <a:ext cx="2911078" cy="3881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4" descr="File:Phaseolus vulgaris 0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85359" y="1959429"/>
            <a:ext cx="2924448" cy="3899263"/>
          </a:xfrm>
          <a:prstGeom prst="rect">
            <a:avLst/>
          </a:prstGeom>
          <a:noFill/>
        </p:spPr>
      </p:pic>
      <p:pic>
        <p:nvPicPr>
          <p:cNvPr id="25606" name="Picture 6" descr="File:Bruine boon Noordhollandse Bruine (Phaseolus vulgaris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69884" y="2521134"/>
            <a:ext cx="2796631" cy="28106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Sója luštinatá</a:t>
            </a:r>
            <a:endParaRPr lang="cs-CZ" dirty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269" y="1990771"/>
            <a:ext cx="2591945" cy="3881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 descr="File:Tofu-beijingchin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60033" y="2176372"/>
            <a:ext cx="2052047" cy="308838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513909" y="5473337"/>
            <a:ext cx="91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tofu</a:t>
            </a:r>
            <a:endParaRPr lang="cs-CZ" sz="2400" dirty="0"/>
          </a:p>
        </p:txBody>
      </p:sp>
      <p:pic>
        <p:nvPicPr>
          <p:cNvPr id="26630" name="Picture 6" descr="File:Soy milk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77710" y="2194560"/>
            <a:ext cx="2055056" cy="3069772"/>
          </a:xfrm>
          <a:prstGeom prst="rect">
            <a:avLst/>
          </a:prstGeom>
          <a:noFill/>
        </p:spPr>
      </p:pic>
      <p:pic>
        <p:nvPicPr>
          <p:cNvPr id="26633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41771" y="2110630"/>
            <a:ext cx="1644904" cy="3166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5839097" y="5394961"/>
            <a:ext cx="14107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sojové mléko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0776" y="5394960"/>
            <a:ext cx="17504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sojová omáčka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Čočka jedlá </a:t>
            </a:r>
            <a:endParaRPr lang="cs-CZ" dirty="0"/>
          </a:p>
        </p:txBody>
      </p:sp>
      <p:pic>
        <p:nvPicPr>
          <p:cNvPr id="1026" name="Picture 2" descr="File:Flors llenties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644" y="2704012"/>
            <a:ext cx="3657600" cy="2743200"/>
          </a:xfrm>
          <a:prstGeom prst="rect">
            <a:avLst/>
          </a:prstGeom>
          <a:noFill/>
        </p:spPr>
      </p:pic>
      <p:pic>
        <p:nvPicPr>
          <p:cNvPr id="1028" name="Picture 4" descr="File:Illustration Lens culinaris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65872" y="1084218"/>
            <a:ext cx="2783956" cy="4349932"/>
          </a:xfrm>
          <a:prstGeom prst="rect">
            <a:avLst/>
          </a:prstGeom>
          <a:noFill/>
        </p:spPr>
      </p:pic>
      <p:pic>
        <p:nvPicPr>
          <p:cNvPr id="1030" name="Picture 6" descr="File:Lens culirnari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78890" y="2593232"/>
            <a:ext cx="2300241" cy="28409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Jetel luční</a:t>
            </a:r>
            <a:endParaRPr lang="cs-CZ" dirty="0"/>
          </a:p>
        </p:txBody>
      </p:sp>
      <p:pic>
        <p:nvPicPr>
          <p:cNvPr id="29698" name="Picture 2" descr="File:Trifolium pratense 0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0525" y="1810984"/>
            <a:ext cx="5905590" cy="3927218"/>
          </a:xfrm>
          <a:prstGeom prst="rect">
            <a:avLst/>
          </a:prstGeom>
          <a:noFill/>
        </p:spPr>
      </p:pic>
      <p:pic>
        <p:nvPicPr>
          <p:cNvPr id="29700" name="Picture 4" descr="File:Red clover closeup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34753" y="866506"/>
            <a:ext cx="1999795" cy="2666394"/>
          </a:xfrm>
          <a:prstGeom prst="rect">
            <a:avLst/>
          </a:prstGeom>
          <a:noFill/>
        </p:spPr>
      </p:pic>
      <p:pic>
        <p:nvPicPr>
          <p:cNvPr id="29702" name="Picture 6" descr="File:Trifolium pratense 0.3 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18512" y="3716382"/>
            <a:ext cx="2708368" cy="203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 obecný</a:t>
            </a:r>
            <a:endParaRPr lang="cs-CZ" dirty="0"/>
          </a:p>
        </p:txBody>
      </p:sp>
      <p:pic>
        <p:nvPicPr>
          <p:cNvPr id="5122" name="Picture 2" descr="File:Illustration Vicia faba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4397" y="1672046"/>
            <a:ext cx="2545864" cy="4062549"/>
          </a:xfrm>
          <a:prstGeom prst="rect">
            <a:avLst/>
          </a:prstGeom>
          <a:noFill/>
        </p:spPr>
      </p:pic>
      <p:pic>
        <p:nvPicPr>
          <p:cNvPr id="5124" name="Picture 4" descr="File:Tuinboon bontbloeien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95164" y="1627731"/>
            <a:ext cx="2960933" cy="3950109"/>
          </a:xfrm>
          <a:prstGeom prst="rect">
            <a:avLst/>
          </a:prstGeom>
          <a:noFill/>
        </p:spPr>
      </p:pic>
      <p:pic>
        <p:nvPicPr>
          <p:cNvPr id="5126" name="Picture 6" descr="File:Tuinboon zaden in peu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95565" y="3161211"/>
            <a:ext cx="2904204" cy="2410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Tolice vojtěška</a:t>
            </a:r>
            <a:endParaRPr lang="cs-CZ" dirty="0"/>
          </a:p>
        </p:txBody>
      </p:sp>
      <p:pic>
        <p:nvPicPr>
          <p:cNvPr id="4098" name="Picture 2" descr="File:75 Medicago sativa 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084" y="1635850"/>
            <a:ext cx="3097076" cy="4580614"/>
          </a:xfrm>
          <a:prstGeom prst="rect">
            <a:avLst/>
          </a:prstGeom>
          <a:noFill/>
        </p:spPr>
      </p:pic>
      <p:pic>
        <p:nvPicPr>
          <p:cNvPr id="4100" name="Picture 4" descr="File:Medicago sativa - harilik lutsern Keila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18413" y="1484408"/>
            <a:ext cx="3068590" cy="4602885"/>
          </a:xfrm>
          <a:prstGeom prst="rect">
            <a:avLst/>
          </a:prstGeom>
          <a:noFill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2483" y="2686049"/>
            <a:ext cx="2827848" cy="20165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027817" y="4937760"/>
            <a:ext cx="24427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semena klíčící vojtěšky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Vikev setá</a:t>
            </a:r>
            <a:endParaRPr lang="cs-CZ" dirty="0"/>
          </a:p>
        </p:txBody>
      </p:sp>
      <p:pic>
        <p:nvPicPr>
          <p:cNvPr id="34818" name="Picture 2" descr="File:Illustration Vicia sativ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2410" y="1240972"/>
            <a:ext cx="3022544" cy="4911634"/>
          </a:xfrm>
          <a:prstGeom prst="rect">
            <a:avLst/>
          </a:prstGeom>
          <a:noFill/>
        </p:spPr>
      </p:pic>
      <p:pic>
        <p:nvPicPr>
          <p:cNvPr id="34820" name="Picture 4" descr="File:Vicia sativa LC022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85062" y="1171049"/>
            <a:ext cx="3398849" cy="2264482"/>
          </a:xfrm>
          <a:prstGeom prst="rect">
            <a:avLst/>
          </a:prstGeom>
          <a:noFill/>
        </p:spPr>
      </p:pic>
      <p:pic>
        <p:nvPicPr>
          <p:cNvPr id="34822" name="Picture 6" descr="File:Vicia sativa ssp nigra unreife huelse.jpe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85063" y="3526971"/>
            <a:ext cx="3422470" cy="25668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Štědřenec odvislý</a:t>
            </a:r>
            <a:endParaRPr lang="cs-CZ" dirty="0"/>
          </a:p>
        </p:txBody>
      </p:sp>
      <p:pic>
        <p:nvPicPr>
          <p:cNvPr id="35842" name="Picture 2" descr="File:Laburnum anagyroides flower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5838" y="1470977"/>
            <a:ext cx="3319145" cy="4528857"/>
          </a:xfrm>
          <a:prstGeom prst="rect">
            <a:avLst/>
          </a:prstGeom>
          <a:noFill/>
        </p:spPr>
      </p:pic>
      <p:pic>
        <p:nvPicPr>
          <p:cNvPr id="35844" name="Picture 4" descr="File:Laburnum anagyroid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13621" y="1480457"/>
            <a:ext cx="3397522" cy="45300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Trnovník akát</a:t>
            </a:r>
            <a:endParaRPr lang="cs-CZ" dirty="0"/>
          </a:p>
        </p:txBody>
      </p:sp>
      <p:pic>
        <p:nvPicPr>
          <p:cNvPr id="37890" name="Picture 2" descr="File:20130528Robinie Hockenheim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209" y="1515292"/>
            <a:ext cx="3223259" cy="4297679"/>
          </a:xfrm>
          <a:prstGeom prst="rect">
            <a:avLst/>
          </a:prstGeom>
          <a:noFill/>
        </p:spPr>
      </p:pic>
      <p:pic>
        <p:nvPicPr>
          <p:cNvPr id="37892" name="Picture 4" descr="File:Flowers of Robinia pseudoacaci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01292" y="1515291"/>
            <a:ext cx="3203665" cy="4271554"/>
          </a:xfrm>
          <a:prstGeom prst="rect">
            <a:avLst/>
          </a:prstGeom>
          <a:noFill/>
        </p:spPr>
      </p:pic>
      <p:pic>
        <p:nvPicPr>
          <p:cNvPr id="37894" name="Picture 6" descr="File:Robinia pseudacacia seed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65828" y="2495007"/>
            <a:ext cx="3005635" cy="26403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Vlčí bob mnoholistý</a:t>
            </a:r>
            <a:endParaRPr lang="cs-CZ" dirty="0"/>
          </a:p>
        </p:txBody>
      </p:sp>
      <p:pic>
        <p:nvPicPr>
          <p:cNvPr id="38914" name="Picture 2" descr="File:Lupinus polyphyll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5472" y="1557473"/>
            <a:ext cx="3619591" cy="4796760"/>
          </a:xfrm>
          <a:prstGeom prst="rect">
            <a:avLst/>
          </a:prstGeom>
          <a:noFill/>
        </p:spPr>
      </p:pic>
      <p:pic>
        <p:nvPicPr>
          <p:cNvPr id="38916" name="Picture 4" descr="File:Lupinen mit Hummel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90010" y="3657600"/>
            <a:ext cx="3602177" cy="2701633"/>
          </a:xfrm>
          <a:prstGeom prst="rect">
            <a:avLst/>
          </a:prstGeom>
          <a:noFill/>
        </p:spPr>
      </p:pic>
      <p:pic>
        <p:nvPicPr>
          <p:cNvPr id="38918" name="Picture 6" descr="File:Lupinus polyphyllus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3073" y="923637"/>
            <a:ext cx="3579223" cy="26575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Podzemnice olejná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541417"/>
            <a:ext cx="8596668" cy="449994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pěstuje se pro semena – arašídy, burské oříšky</a:t>
            </a:r>
          </a:p>
          <a:p>
            <a:r>
              <a:rPr lang="cs-CZ" sz="2400" dirty="0" smtClean="0"/>
              <a:t>nejedná se o ořech, je to luštěnina</a:t>
            </a:r>
            <a:endParaRPr lang="cs-CZ" sz="2400" dirty="0"/>
          </a:p>
        </p:txBody>
      </p:sp>
      <p:pic>
        <p:nvPicPr>
          <p:cNvPr id="39938" name="Picture 2" descr="File:Arachis hypogaea - Köhler–s Medizinal-Pflanzen-16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3588" y="2571071"/>
            <a:ext cx="2804746" cy="3790542"/>
          </a:xfrm>
          <a:prstGeom prst="rect">
            <a:avLst/>
          </a:prstGeom>
          <a:noFill/>
        </p:spPr>
      </p:pic>
      <p:pic>
        <p:nvPicPr>
          <p:cNvPr id="39940" name="Picture 4" descr="File:Peanut 9417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73539" y="3043646"/>
            <a:ext cx="4089855" cy="3067392"/>
          </a:xfrm>
          <a:prstGeom prst="rect">
            <a:avLst/>
          </a:prstGeom>
          <a:noFill/>
        </p:spPr>
      </p:pic>
      <p:pic>
        <p:nvPicPr>
          <p:cNvPr id="39942" name="Picture 6" descr="File:Cacahuetes-rafax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7382" y="1267097"/>
            <a:ext cx="2142308" cy="16067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44849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Citace a zdroje: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045029"/>
            <a:ext cx="8596668" cy="4996333"/>
          </a:xfrm>
        </p:spPr>
        <p:txBody>
          <a:bodyPr>
            <a:normAutofit lnSpcReduction="10000"/>
          </a:bodyPr>
          <a:lstStyle/>
          <a:p>
            <a:r>
              <a:rPr lang="en-US" sz="1050" dirty="0" smtClean="0"/>
              <a:t>RASBAK.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5.6.2014].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</a:t>
            </a:r>
            <a:r>
              <a:rPr lang="en-US" sz="1050" dirty="0" smtClean="0">
                <a:hlinkClick r:id="rId2"/>
              </a:rPr>
              <a:t>http://upload.wikimedia.org/wikipedia/commons/thumb/7/7e/Lathyrus_flower_numbers.jpg/617px-Lathyrus_flower_numbers.jpg</a:t>
            </a:r>
            <a:endParaRPr lang="cs-CZ" sz="1050" dirty="0" smtClean="0"/>
          </a:p>
          <a:p>
            <a:r>
              <a:rPr lang="en-US" sz="1050" dirty="0" smtClean="0"/>
              <a:t>RASBAK.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5.6.2014].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http://upload.wikimedia.org/wikipedia/commons/thumb/e/e6/Pisum_sativum_bladrank_%28tendril%29.jpg/788px-Pisum_sativum_bladrank_%28tendril%29.jpg</a:t>
            </a:r>
            <a:endParaRPr lang="cs-CZ" sz="1050" dirty="0" smtClean="0"/>
          </a:p>
          <a:p>
            <a:r>
              <a:rPr lang="en-US" sz="1050" dirty="0" smtClean="0"/>
              <a:t>RASBAK.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5.6.2014].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http://upload.wikimedia.org/wikipedia/commons/thumb/b/bc/Doperwt_rijserwt_peulen_Pisum_sativum.jpg/450px-Doperwt_rijserwt_peulen_Pisum_sativum.jpg</a:t>
            </a:r>
            <a:endParaRPr lang="cs-CZ" sz="1050" dirty="0" smtClean="0"/>
          </a:p>
          <a:p>
            <a:r>
              <a:rPr lang="cs-CZ" sz="1050" dirty="0" smtClean="0"/>
              <a:t>EBBESEN, </a:t>
            </a:r>
            <a:r>
              <a:rPr lang="cs-CZ" sz="1050" dirty="0" err="1" smtClean="0"/>
              <a:t>Bill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5.6.2014]. Dostupný na WWW: http://upload.wikimedia.org/wikipedia/commons/thumb/1/11/Peas_in_pods_-_Studio.jpg/695px-Peas_in_pods_-_Studio.jpg </a:t>
            </a:r>
            <a:r>
              <a:rPr lang="en-US" sz="1050" dirty="0" smtClean="0"/>
              <a:t> </a:t>
            </a:r>
          </a:p>
          <a:p>
            <a:r>
              <a:rPr lang="en-US" sz="1050" dirty="0" smtClean="0"/>
              <a:t>VINCENTZ, Frank.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5.6.2014].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</a:t>
            </a:r>
            <a:r>
              <a:rPr lang="en-US" sz="1050" dirty="0" smtClean="0">
                <a:hlinkClick r:id="rId3"/>
              </a:rPr>
              <a:t>http://upload.wikimedia.org/wikipedia/commons/thumb/4/4a/Vicia_sepium10_ies.jpg/685px-Vicia_sepium10_ies.jpg</a:t>
            </a:r>
            <a:endParaRPr lang="cs-CZ" sz="1050" dirty="0" smtClean="0"/>
          </a:p>
          <a:p>
            <a:r>
              <a:rPr lang="en-US" sz="1050" dirty="0" smtClean="0"/>
              <a:t>RASBAK.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5.6.2014].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</a:t>
            </a:r>
            <a:r>
              <a:rPr lang="en-US" sz="1050" dirty="0" smtClean="0">
                <a:hlinkClick r:id="rId4"/>
              </a:rPr>
              <a:t>http://upload.wikimedia.org/wikipedia/commons/thumb/b/bc/Doperwt_rijserwt_peulen_Pisum_sativum.jpg/450px-Doperwt_rijserwt_peulen_Pisum_sativum.jpg</a:t>
            </a:r>
            <a:endParaRPr lang="cs-CZ" sz="1050" dirty="0" smtClean="0"/>
          </a:p>
          <a:p>
            <a:r>
              <a:rPr lang="cs-CZ" sz="1050" dirty="0" smtClean="0"/>
              <a:t>HIRSCH, </a:t>
            </a:r>
            <a:r>
              <a:rPr lang="cs-CZ" sz="1050" dirty="0" err="1" smtClean="0"/>
              <a:t>Jessie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5.6.2014]. Dostupný na WWW: </a:t>
            </a:r>
            <a:r>
              <a:rPr lang="cs-CZ" sz="1050" dirty="0" smtClean="0">
                <a:hlinkClick r:id="rId5"/>
              </a:rPr>
              <a:t>http://upload.wikimedia.org/wikipedia/commons/thumb/6/69/Pea_tendrils.jpg/400px-Pea_tendrils.jpg</a:t>
            </a:r>
            <a:endParaRPr lang="cs-CZ" sz="1050" dirty="0" smtClean="0"/>
          </a:p>
          <a:p>
            <a:r>
              <a:rPr lang="nl-NL" sz="1050" dirty="0" smtClean="0"/>
              <a:t>NET_EFEKT. </a:t>
            </a:r>
            <a:r>
              <a:rPr lang="nl-NL" sz="1050" i="1" dirty="0" smtClean="0"/>
              <a:t>Wikimedia Commons</a:t>
            </a:r>
            <a:r>
              <a:rPr lang="nl-NL" sz="1050" dirty="0" smtClean="0"/>
              <a:t> [online]. [cit. 5.6.2014]. Dostupný na WWW: </a:t>
            </a:r>
            <a:r>
              <a:rPr lang="nl-NL" sz="1050" dirty="0" smtClean="0">
                <a:hlinkClick r:id="rId6"/>
              </a:rPr>
              <a:t>http://upload.wikimedia.org/wikipedia/commons/thumb/5/5f/White_pea_flower.jpg/450px-White_pea_flower.jpg</a:t>
            </a:r>
            <a:endParaRPr lang="cs-CZ" sz="1050" dirty="0" smtClean="0"/>
          </a:p>
          <a:p>
            <a:r>
              <a:rPr lang="en-US" sz="1050" dirty="0" smtClean="0"/>
              <a:t>RASBAK.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5.6.2014].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</a:t>
            </a:r>
            <a:r>
              <a:rPr lang="en-US" sz="1050" dirty="0" smtClean="0">
                <a:hlinkClick r:id="rId7"/>
              </a:rPr>
              <a:t>http://upload.wikimedia.org/wikipedia/commons/thumb/c/ca/Snijboon_peulen_Phaseolus_vulgaris.jpg/450px-Snijboon_peulen_Phaseolus_vulgaris.jpg</a:t>
            </a:r>
            <a:endParaRPr lang="cs-CZ" sz="1050" dirty="0" smtClean="0"/>
          </a:p>
          <a:p>
            <a:r>
              <a:rPr lang="cs-CZ" sz="1050" dirty="0" smtClean="0"/>
              <a:t>ZELL, H..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5.6.2014]. Dostupný na WWW: http://upload.wikimedia.org/wikipedia/commons/thumb/5/5d/Phaseolus_vulgaris_001.JPG/450px-Phaseolus_vulgaris_001.JPG</a:t>
            </a:r>
            <a:endParaRPr lang="cs-CZ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44849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Citace a zdroje: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045029"/>
            <a:ext cx="8596668" cy="4996333"/>
          </a:xfrm>
        </p:spPr>
        <p:txBody>
          <a:bodyPr>
            <a:normAutofit lnSpcReduction="10000"/>
          </a:bodyPr>
          <a:lstStyle/>
          <a:p>
            <a:r>
              <a:rPr lang="en-US" sz="1050" dirty="0" smtClean="0"/>
              <a:t>RASBAK.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5.6.2014].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</a:t>
            </a:r>
            <a:r>
              <a:rPr lang="en-US" sz="1050" dirty="0" smtClean="0">
                <a:hlinkClick r:id="rId2"/>
              </a:rPr>
              <a:t>http://upload.wikimedia.org/wikipedia/commons/thumb/3/33/Bruine_boon_Noordhollandse_Bruine_%28Phaseolus_vulgaris%29.jpg/597px-Bruine_boon_Noordhollandse_Bruine_%28Phaseolus_vulgaris%29.jpg</a:t>
            </a:r>
            <a:endParaRPr lang="cs-CZ" sz="1050" dirty="0" smtClean="0"/>
          </a:p>
          <a:p>
            <a:r>
              <a:rPr lang="cs-CZ" sz="1050" dirty="0" smtClean="0"/>
              <a:t>BAUER, </a:t>
            </a:r>
            <a:r>
              <a:rPr lang="cs-CZ" sz="1050" dirty="0" err="1" smtClean="0"/>
              <a:t>Scott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5.6.2014]. Dostupný na WWW: </a:t>
            </a:r>
            <a:r>
              <a:rPr lang="cs-CZ" sz="1050" dirty="0" smtClean="0">
                <a:hlinkClick r:id="rId3"/>
              </a:rPr>
              <a:t>http://upload.wikimedia.org/wikipedia/commons/thumb/e/ef/Soja.jpg/400px-Soja.jpg</a:t>
            </a:r>
            <a:endParaRPr lang="cs-CZ" sz="1050" dirty="0" smtClean="0"/>
          </a:p>
          <a:p>
            <a:r>
              <a:rPr lang="cs-CZ" sz="1050" dirty="0" smtClean="0"/>
              <a:t>FUZHEADO.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5.6.2014]. Dostupný na WWW: </a:t>
            </a:r>
            <a:r>
              <a:rPr lang="cs-CZ" sz="1050" dirty="0" smtClean="0">
                <a:hlinkClick r:id="rId4"/>
              </a:rPr>
              <a:t>http://upload.wikimedia.org/wikipedia/commons/thumb/6/67/Tofu-beijingchina.jpg/398px-Tofu-beijingchina.jpg</a:t>
            </a:r>
            <a:endParaRPr lang="cs-CZ" sz="1050" dirty="0" smtClean="0"/>
          </a:p>
          <a:p>
            <a:r>
              <a:rPr lang="cs-CZ" sz="1050" dirty="0" smtClean="0"/>
              <a:t>LINASD.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5.6.2014]. Dostupný na WWW: </a:t>
            </a:r>
            <a:r>
              <a:rPr lang="cs-CZ" sz="1050" dirty="0" smtClean="0">
                <a:hlinkClick r:id="rId5"/>
              </a:rPr>
              <a:t>http://upload.wikimedia.org/wikipedia/commons/thumb/5/5f/Soy_milk.jpg/401px-Soy_milk.jpg</a:t>
            </a:r>
            <a:endParaRPr lang="cs-CZ" sz="1050" dirty="0" smtClean="0"/>
          </a:p>
          <a:p>
            <a:r>
              <a:rPr lang="en-US" sz="1050" dirty="0" smtClean="0"/>
              <a:t>TOOLS, Creative.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5.6.2014].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</a:t>
            </a:r>
            <a:r>
              <a:rPr lang="en-US" sz="1050" dirty="0" smtClean="0">
                <a:hlinkClick r:id="rId6"/>
              </a:rPr>
              <a:t>http://upload.wikimedia.org/wikipedia/commons/thumb/e/e9/Kikkoman_soysauce.jpg/517px-Kikkoman_soysauce.jpg</a:t>
            </a:r>
            <a:endParaRPr lang="cs-CZ" sz="1050" dirty="0" smtClean="0"/>
          </a:p>
          <a:p>
            <a:r>
              <a:rPr lang="cs-CZ" sz="1050" dirty="0" smtClean="0"/>
              <a:t>SELVAS, </a:t>
            </a:r>
            <a:r>
              <a:rPr lang="cs-CZ" sz="1050" dirty="0" err="1" smtClean="0"/>
              <a:t>Victor</a:t>
            </a:r>
            <a:r>
              <a:rPr lang="cs-CZ" sz="1050" dirty="0" smtClean="0"/>
              <a:t> M. </a:t>
            </a:r>
            <a:r>
              <a:rPr lang="cs-CZ" sz="1050" dirty="0" err="1" smtClean="0"/>
              <a:t>Vicente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9.6.2014]. Dostupný na WWW: </a:t>
            </a:r>
            <a:r>
              <a:rPr lang="cs-CZ" sz="1050" dirty="0" smtClean="0">
                <a:hlinkClick r:id="rId7"/>
              </a:rPr>
              <a:t>http://upload.wikimedia.org/wikipedia/commons/thumb/c/c0/Flors_llenties1.JPG/800px-Flors_llenties1.JPG</a:t>
            </a:r>
            <a:endParaRPr lang="cs-CZ" sz="1050" dirty="0" smtClean="0"/>
          </a:p>
          <a:p>
            <a:r>
              <a:rPr lang="cs-CZ" sz="1050" dirty="0" smtClean="0"/>
              <a:t>TOPJABOT.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http://upload.wikimedia.org/wikipedia/commons/thumb/d/da/Illustration_Lens_culinaris0.jpg/384px-Illustration_Lens_culinaris0.jpg  </a:t>
            </a:r>
          </a:p>
          <a:p>
            <a:r>
              <a:rPr lang="cs-CZ" sz="1050" dirty="0" smtClean="0"/>
              <a:t>ZENZ, </a:t>
            </a:r>
            <a:r>
              <a:rPr lang="cs-CZ" sz="1050" dirty="0" err="1" smtClean="0"/>
              <a:t>Rainer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9.6.2014]. Dostupný na WWW: </a:t>
            </a:r>
            <a:r>
              <a:rPr lang="cs-CZ" sz="1050" dirty="0" smtClean="0">
                <a:hlinkClick r:id="rId8"/>
              </a:rPr>
              <a:t>http://upload.wikimedia.org/wikipedia/commons/thumb/4/41/Lens_culirnaris.jpg/485px-Lens_culirnaris.jpg</a:t>
            </a:r>
            <a:endParaRPr lang="cs-CZ" sz="1050" dirty="0" smtClean="0"/>
          </a:p>
          <a:p>
            <a:r>
              <a:rPr lang="pt-BR" sz="1050" dirty="0" smtClean="0"/>
              <a:t>SANJA565658. </a:t>
            </a:r>
            <a:r>
              <a:rPr lang="pt-BR" sz="1050" i="1" dirty="0" smtClean="0"/>
              <a:t>Wikimedia Commons</a:t>
            </a:r>
            <a:r>
              <a:rPr lang="pt-BR" sz="1050" dirty="0" smtClean="0"/>
              <a:t> [online]. [cit. 9.6.2014]. Dostupný na WWW: http://upload.wikimedia.org/wikipedia/commons/thumb/6/64/Trifolium_pratense_04.JPG/800px-Trifolium_pratense_04.JPG </a:t>
            </a:r>
            <a:r>
              <a:rPr lang="cs-CZ" sz="1050" dirty="0" smtClean="0"/>
              <a:t> </a:t>
            </a:r>
          </a:p>
          <a:p>
            <a:r>
              <a:rPr lang="en-US" sz="1050" dirty="0" smtClean="0"/>
              <a:t>WILLS, Tony.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9.6.2014].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</a:t>
            </a:r>
            <a:r>
              <a:rPr lang="en-US" sz="1050" dirty="0" smtClean="0">
                <a:hlinkClick r:id="rId9"/>
              </a:rPr>
              <a:t>http://upload.wikimedia.org/wikipedia/commons/thumb/5/56/Red_clover_closeup.jpg/450px-Red_clover_closeup.jpg</a:t>
            </a:r>
            <a:endParaRPr lang="cs-CZ" sz="1050" dirty="0" smtClean="0"/>
          </a:p>
          <a:p>
            <a:pPr>
              <a:buNone/>
            </a:pPr>
            <a:r>
              <a:rPr lang="en-US" sz="1050" dirty="0" smtClean="0"/>
              <a:t> </a:t>
            </a:r>
            <a:endParaRPr lang="cs-CZ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44849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Citace a zdroje: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045029"/>
            <a:ext cx="8596668" cy="4996333"/>
          </a:xfrm>
        </p:spPr>
        <p:txBody>
          <a:bodyPr>
            <a:normAutofit lnSpcReduction="10000"/>
          </a:bodyPr>
          <a:lstStyle/>
          <a:p>
            <a:r>
              <a:rPr lang="cs-CZ" sz="1050" dirty="0" smtClean="0"/>
              <a:t>HILLE, Rob.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9.6.2014]. Dostupný na WWW: </a:t>
            </a:r>
            <a:r>
              <a:rPr lang="cs-CZ" sz="1050" dirty="0" smtClean="0">
                <a:hlinkClick r:id="rId2"/>
              </a:rPr>
              <a:t>http://upload.wikimedia.org/wikipedia/commons/thumb/3/38/Trifolium_pratense_0.3_R.jpg/800px-Trifolium_pratense_0.3_R.jpg</a:t>
            </a:r>
            <a:endParaRPr lang="cs-CZ" sz="1050" dirty="0" smtClean="0"/>
          </a:p>
          <a:p>
            <a:r>
              <a:rPr lang="cs-CZ" sz="1050" dirty="0" smtClean="0"/>
              <a:t>ARTMECHANIC.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</a:t>
            </a:r>
            <a:r>
              <a:rPr lang="cs-CZ" sz="1050" dirty="0" smtClean="0">
                <a:hlinkClick r:id="rId3"/>
              </a:rPr>
              <a:t>http://upload.wikimedia.org/wikipedia/commons/thumb/e/e1/Illustration_Vicia_faba1.jpg/376px-Illustration_Vicia_faba1.jpg</a:t>
            </a:r>
            <a:endParaRPr lang="cs-CZ" sz="1050" dirty="0" smtClean="0"/>
          </a:p>
          <a:p>
            <a:r>
              <a:rPr lang="en-US" sz="1050" dirty="0" smtClean="0"/>
              <a:t>RASBAK.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10.6.2014].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http://upload.wikimedia.org/wikipedia/commons/thumb/c/c5/Tuinboon_bontbloeiend.jpg/449px-Tuinboon_bontbloeiend.jpg </a:t>
            </a:r>
            <a:r>
              <a:rPr lang="cs-CZ" sz="1050" dirty="0" smtClean="0"/>
              <a:t>  </a:t>
            </a:r>
          </a:p>
          <a:p>
            <a:r>
              <a:rPr lang="en-US" sz="1050" dirty="0" smtClean="0"/>
              <a:t>RASBAK.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10.6.2014].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</a:t>
            </a:r>
            <a:r>
              <a:rPr lang="en-US" sz="1050" dirty="0" smtClean="0">
                <a:hlinkClick r:id="rId4"/>
              </a:rPr>
              <a:t>http://upload.wikimedia.org/wikipedia/commons/thumb/5/59/Tuinboon_zaden_in_peul.jpg/723px-Tuinboon_zaden_in_peul.jpg</a:t>
            </a:r>
            <a:endParaRPr lang="cs-CZ" sz="1050" dirty="0" smtClean="0"/>
          </a:p>
          <a:p>
            <a:r>
              <a:rPr lang="cs-CZ" sz="1050" dirty="0" smtClean="0"/>
              <a:t>MASCLEF, </a:t>
            </a:r>
            <a:r>
              <a:rPr lang="cs-CZ" sz="1050" dirty="0" err="1" smtClean="0"/>
              <a:t>Amédée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</a:t>
            </a:r>
            <a:r>
              <a:rPr lang="cs-CZ" sz="1050" dirty="0" smtClean="0">
                <a:hlinkClick r:id="rId5"/>
              </a:rPr>
              <a:t>http://upload.wikimedia.org/wikipedia/commons/thumb/e/eb/75_Medicago_sativa_L.jpg/405px-75_Medicago_sativa_L.jpg</a:t>
            </a:r>
            <a:endParaRPr lang="cs-CZ" sz="1050" dirty="0" smtClean="0"/>
          </a:p>
          <a:p>
            <a:r>
              <a:rPr lang="cs-CZ" sz="1050" dirty="0" smtClean="0"/>
              <a:t>LEIDUS, </a:t>
            </a:r>
            <a:r>
              <a:rPr lang="cs-CZ" sz="1050" dirty="0" err="1" smtClean="0"/>
              <a:t>Ivar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http://upload.wikimedia.org/wikipedia/commons/thumb/7/78/Medicago_sativa_-_harilik_lutsern_Keilas.jpg/400px-Medicago_sativa_-_harilik_lutsern_Keilas.jpg </a:t>
            </a:r>
          </a:p>
          <a:p>
            <a:r>
              <a:rPr lang="cs-CZ" sz="1050" dirty="0" smtClean="0"/>
              <a:t>BUELLDM.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http://upload.wikimedia.org/wikipedia/commons/3/34/Sprouted_Alfalfa.jpg  </a:t>
            </a:r>
            <a:r>
              <a:rPr lang="en-US" sz="1050" dirty="0" smtClean="0"/>
              <a:t> </a:t>
            </a:r>
            <a:endParaRPr lang="cs-CZ" sz="1050" dirty="0" smtClean="0"/>
          </a:p>
          <a:p>
            <a:r>
              <a:rPr lang="cs-CZ" sz="1050" dirty="0" smtClean="0"/>
              <a:t>TOPJABOT.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http://upload.wikimedia.org/wikipedia/commons/thumb/a/a0/Illustration_Vicia_sativa0.jpg/368px-Illustration_Vicia_sativa0.jpg </a:t>
            </a:r>
          </a:p>
          <a:p>
            <a:r>
              <a:rPr lang="cs-CZ" sz="1050" dirty="0" smtClean="0"/>
              <a:t>HEMPEL, </a:t>
            </a:r>
            <a:r>
              <a:rPr lang="cs-CZ" sz="1050" dirty="0" err="1" smtClean="0"/>
              <a:t>Jörg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</a:t>
            </a:r>
            <a:r>
              <a:rPr lang="cs-CZ" sz="1050" dirty="0" smtClean="0">
                <a:hlinkClick r:id="rId6"/>
              </a:rPr>
              <a:t>http://upload.wikimedia.org/wikipedia/commons/thumb/0/0e/Vicia_sativa_LC0223.jpg/800px-Vicia_sativa_LC0223.jpg</a:t>
            </a:r>
            <a:endParaRPr lang="cs-CZ" sz="1050" dirty="0" smtClean="0"/>
          </a:p>
          <a:p>
            <a:r>
              <a:rPr lang="cs-CZ" sz="1050" dirty="0" smtClean="0"/>
              <a:t>PETERS, </a:t>
            </a:r>
            <a:r>
              <a:rPr lang="cs-CZ" sz="1050" dirty="0" err="1" smtClean="0"/>
              <a:t>Kristian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http://upload.wikimedia.org/wikipedia/commons/d/d1/Vicia_sativa_ssp_nigra_unreife_huelse.jpeg  </a:t>
            </a:r>
          </a:p>
          <a:p>
            <a:r>
              <a:rPr lang="cs-CZ" sz="1050" dirty="0" smtClean="0"/>
              <a:t>SOLIPSIST.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http://upload.wikimedia.org/wikipedia/commons/thumb/8/88/Laburnum_anagyroides_flowering.jpg/439px-Laburnum_anagyroides_flowering.jpg</a:t>
            </a:r>
            <a:endParaRPr lang="cs-CZ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44849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Citace a zdroje: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045029"/>
            <a:ext cx="8596668" cy="4996333"/>
          </a:xfrm>
        </p:spPr>
        <p:txBody>
          <a:bodyPr>
            <a:normAutofit lnSpcReduction="10000"/>
          </a:bodyPr>
          <a:lstStyle/>
          <a:p>
            <a:r>
              <a:rPr lang="cs-CZ" sz="1050" dirty="0" smtClean="0"/>
              <a:t>GAFFARD, </a:t>
            </a:r>
            <a:r>
              <a:rPr lang="cs-CZ" sz="1050" dirty="0" err="1" smtClean="0"/>
              <a:t>J.f</a:t>
            </a:r>
            <a:r>
              <a:rPr lang="cs-CZ" sz="1050" dirty="0" smtClean="0"/>
              <a:t>..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</a:t>
            </a:r>
            <a:r>
              <a:rPr lang="cs-CZ" sz="1050" dirty="0" smtClean="0">
                <a:hlinkClick r:id="rId2"/>
              </a:rPr>
              <a:t>http://upload.wikimedia.org/wikipedia/commons/thumb/6/61/Laburnum_anagyroides.jpg/450px-Laburnum_anagyroides.jpg</a:t>
            </a:r>
            <a:endParaRPr lang="cs-CZ" sz="1050" dirty="0" smtClean="0"/>
          </a:p>
          <a:p>
            <a:r>
              <a:rPr lang="en-US" sz="1050" dirty="0" smtClean="0"/>
              <a:t>ANRO0002.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10.6.2014].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</a:t>
            </a:r>
            <a:r>
              <a:rPr lang="en-US" sz="1050" dirty="0" smtClean="0">
                <a:hlinkClick r:id="rId3"/>
              </a:rPr>
              <a:t>http://upload.wikimedia.org/wikipedia/commons/thumb/c/ce/20130528Robinie_Hockenheim4.jpg/450px-20130528Robinie_Hockenheim4.jpg</a:t>
            </a:r>
            <a:endParaRPr lang="cs-CZ" sz="1050" dirty="0" smtClean="0"/>
          </a:p>
          <a:p>
            <a:r>
              <a:rPr lang="cs-CZ" sz="1050" dirty="0" smtClean="0"/>
              <a:t>BUTKO, </a:t>
            </a:r>
            <a:r>
              <a:rPr lang="cs-CZ" sz="1050" dirty="0" err="1" smtClean="0"/>
              <a:t>Andrew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</a:t>
            </a:r>
            <a:r>
              <a:rPr lang="cs-CZ" sz="1050" dirty="0" smtClean="0">
                <a:hlinkClick r:id="rId4"/>
              </a:rPr>
              <a:t>http://upload.wikimedia.org/wikipedia/commons/thumb/6/6f/Flowers_of_Robinia_pseudoacacia.jpg/450px-Flowers_of_Robinia_pseudoacacia.jpg</a:t>
            </a:r>
            <a:endParaRPr lang="cs-CZ" sz="1050" dirty="0" smtClean="0"/>
          </a:p>
          <a:p>
            <a:r>
              <a:rPr lang="en-US" sz="1050" dirty="0" smtClean="0"/>
              <a:t>BOGDAN.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10.6.2014].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</a:t>
            </a:r>
            <a:r>
              <a:rPr lang="en-US" sz="1050" dirty="0" smtClean="0">
                <a:hlinkClick r:id="rId5"/>
              </a:rPr>
              <a:t>http://upload.wikimedia.org/wikipedia/commons/thumb/e/e3/Robinia_pseudacacia_seeds.jpg/683px-Robinia_pseudacacia_seeds.jpg</a:t>
            </a:r>
            <a:endParaRPr lang="cs-CZ" sz="1050" dirty="0" smtClean="0"/>
          </a:p>
          <a:p>
            <a:r>
              <a:rPr lang="cs-CZ" sz="1050" dirty="0" smtClean="0"/>
              <a:t>BANANA PATROL.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</a:t>
            </a:r>
            <a:r>
              <a:rPr lang="cs-CZ" sz="1050" dirty="0" smtClean="0">
                <a:hlinkClick r:id="rId6"/>
              </a:rPr>
              <a:t>http://upload.wikimedia.org/wikipedia/commons/thumb/d/da/Lupinus_polyphyllus.JPG/452px-Lupinus_polyphyllus.JPG</a:t>
            </a:r>
            <a:endParaRPr lang="cs-CZ" sz="1050" dirty="0" smtClean="0"/>
          </a:p>
          <a:p>
            <a:r>
              <a:rPr lang="cs-CZ" sz="1050" dirty="0" smtClean="0"/>
              <a:t>DARGE, </a:t>
            </a:r>
            <a:r>
              <a:rPr lang="cs-CZ" sz="1050" dirty="0" err="1" smtClean="0"/>
              <a:t>Moritz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</a:t>
            </a:r>
            <a:r>
              <a:rPr lang="cs-CZ" sz="1050" dirty="0" smtClean="0">
                <a:hlinkClick r:id="rId7"/>
              </a:rPr>
              <a:t>http://upload.wikimedia.org/wikipedia/commons/thumb/f/f3/Lupinen_mit_Hummeln.jpg/800px-Lupinen_mit_Hummeln.jpg</a:t>
            </a:r>
            <a:endParaRPr lang="cs-CZ" sz="1050" dirty="0" smtClean="0"/>
          </a:p>
          <a:p>
            <a:r>
              <a:rPr lang="en-US" sz="1050" dirty="0" smtClean="0"/>
              <a:t>KENPEI. </a:t>
            </a:r>
            <a:r>
              <a:rPr lang="en-US" sz="1050" i="1" dirty="0" smtClean="0"/>
              <a:t>Wikimedia Commons</a:t>
            </a:r>
            <a:r>
              <a:rPr lang="en-US" sz="1050" dirty="0" smtClean="0"/>
              <a:t> [online]. [cit. 10.6.2014].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WWW: </a:t>
            </a:r>
            <a:r>
              <a:rPr lang="en-US" sz="1050" dirty="0" smtClean="0">
                <a:hlinkClick r:id="rId8"/>
              </a:rPr>
              <a:t>http://upload.wikimedia.org/wikipedia/commons/thumb/a/a7/Lupinus_polyphyllus4.jpg/800px-Lupinus_polyphyllus4.jpg</a:t>
            </a:r>
            <a:endParaRPr lang="cs-CZ" sz="1050" dirty="0" smtClean="0"/>
          </a:p>
          <a:p>
            <a:r>
              <a:rPr lang="cs-CZ" sz="1050" dirty="0" smtClean="0"/>
              <a:t>KÖHLER, </a:t>
            </a:r>
            <a:r>
              <a:rPr lang="cs-CZ" sz="1050" dirty="0" err="1" smtClean="0"/>
              <a:t>Franz</a:t>
            </a:r>
            <a:r>
              <a:rPr lang="cs-CZ" sz="1050" dirty="0" smtClean="0"/>
              <a:t> </a:t>
            </a:r>
            <a:r>
              <a:rPr lang="cs-CZ" sz="1050" dirty="0" err="1" smtClean="0"/>
              <a:t>Eugen</a:t>
            </a:r>
            <a:r>
              <a:rPr lang="cs-CZ" sz="1050" dirty="0" smtClean="0"/>
              <a:t>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</a:t>
            </a:r>
            <a:r>
              <a:rPr lang="cs-CZ" sz="1050" dirty="0" smtClean="0">
                <a:hlinkClick r:id="rId9"/>
              </a:rPr>
              <a:t>http://upload.wikimedia.org/wikipedia/commons/a/a4/Arachis_hypogaea_-_K%C3%B6hler%E2%80%93s_Medizinal-Pflanzen-163.jpg</a:t>
            </a:r>
            <a:endParaRPr lang="cs-CZ" sz="1050" dirty="0" smtClean="0"/>
          </a:p>
          <a:p>
            <a:r>
              <a:rPr lang="cs-CZ" sz="1050" dirty="0" smtClean="0"/>
              <a:t>POLLINATOR. </a:t>
            </a:r>
            <a:r>
              <a:rPr lang="cs-CZ" sz="1050" i="1" dirty="0" err="1" smtClean="0"/>
              <a:t>Wikimedia</a:t>
            </a:r>
            <a:r>
              <a:rPr lang="cs-CZ" sz="1050" i="1" dirty="0" smtClean="0"/>
              <a:t> </a:t>
            </a:r>
            <a:r>
              <a:rPr lang="cs-CZ" sz="1050" i="1" dirty="0" err="1" smtClean="0"/>
              <a:t>Commons</a:t>
            </a:r>
            <a:r>
              <a:rPr lang="cs-CZ" sz="1050" dirty="0" smtClean="0"/>
              <a:t> [online]. [cit. 10.6.2014]. Dostupný na WWW: </a:t>
            </a:r>
            <a:r>
              <a:rPr lang="cs-CZ" sz="1050" dirty="0" smtClean="0">
                <a:hlinkClick r:id="rId10"/>
              </a:rPr>
              <a:t>http://upload.wikimedia.org/wikipedia/commons/thumb/4/4a/Peanut_9417.jpg/800px-Peanut_9417.jpg</a:t>
            </a:r>
            <a:endParaRPr lang="cs-CZ" sz="1050" dirty="0" smtClean="0"/>
          </a:p>
          <a:p>
            <a:r>
              <a:rPr lang="pt-BR" sz="1050" dirty="0" smtClean="0"/>
              <a:t>DÍAZ, Rafael Ortega. </a:t>
            </a:r>
            <a:r>
              <a:rPr lang="pt-BR" sz="1050" i="1" dirty="0" smtClean="0"/>
              <a:t>Wikimedia Commons</a:t>
            </a:r>
            <a:r>
              <a:rPr lang="pt-BR" sz="1050" dirty="0" smtClean="0"/>
              <a:t> [online]. [cit. 10.6.2014]. Dostupný na WWW: </a:t>
            </a:r>
            <a:r>
              <a:rPr lang="pt-BR" sz="1050" dirty="0" smtClean="0">
                <a:hlinkClick r:id="rId11"/>
              </a:rPr>
              <a:t>http://upload.wikimedia.org/wikipedia/commons/thumb/e/e8/Cacahuetes-rafax.JPG/800px-Cacahuetes-rafax.JPG</a:t>
            </a:r>
            <a:endParaRPr lang="cs-CZ" sz="1050" dirty="0" smtClean="0"/>
          </a:p>
          <a:p>
            <a:r>
              <a:rPr lang="cs-CZ" sz="1050" dirty="0" smtClean="0"/>
              <a:t>Autorem materiálu a všech jeho částí, pokud není uvedeno jinak, je Mgr. Lenka Pazderová</a:t>
            </a:r>
            <a:r>
              <a:rPr lang="en-US" sz="1050" dirty="0" smtClean="0"/>
              <a:t> </a:t>
            </a:r>
            <a:endParaRPr lang="cs-CZ" sz="1050" dirty="0" smtClean="0"/>
          </a:p>
          <a:p>
            <a:endParaRPr lang="cs-CZ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272</TotalTime>
  <Words>1050</Words>
  <Application>Microsoft Office PowerPoint</Application>
  <PresentationFormat>Širokoúhlá obrazovka</PresentationFormat>
  <Paragraphs>98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7" baseType="lpstr">
      <vt:lpstr>Arial</vt:lpstr>
      <vt:lpstr>Times New Roman</vt:lpstr>
      <vt:lpstr>Trebuchet MS</vt:lpstr>
      <vt:lpstr>Wingdings 3</vt:lpstr>
      <vt:lpstr>Faseta</vt:lpstr>
      <vt:lpstr>Prezentace aplikace PowerPoint</vt:lpstr>
      <vt:lpstr>BOBOVITÉ </vt:lpstr>
      <vt:lpstr>Prezentace aplikace PowerPoint</vt:lpstr>
      <vt:lpstr>Prezentace aplikace PowerPoint</vt:lpstr>
      <vt:lpstr>Prezentace aplikace PowerPoint</vt:lpstr>
      <vt:lpstr>Užití bobovitých rostlin</vt:lpstr>
      <vt:lpstr>Hrách setý</vt:lpstr>
      <vt:lpstr>Fazol obecný</vt:lpstr>
      <vt:lpstr>Sója luštinatá</vt:lpstr>
      <vt:lpstr>Čočka jedlá </vt:lpstr>
      <vt:lpstr>Jetel luční</vt:lpstr>
      <vt:lpstr>Bob obecný</vt:lpstr>
      <vt:lpstr>Tolice vojtěška</vt:lpstr>
      <vt:lpstr>Vikev setá</vt:lpstr>
      <vt:lpstr>Štědřenec odvislý</vt:lpstr>
      <vt:lpstr>Trnovník akát</vt:lpstr>
      <vt:lpstr>Vlčí bob mnoholistý</vt:lpstr>
      <vt:lpstr>Podzemnice olejná</vt:lpstr>
      <vt:lpstr>Citace a zdroje:</vt:lpstr>
      <vt:lpstr>Citace a zdroje:</vt:lpstr>
      <vt:lpstr>Citace a zdroje:</vt:lpstr>
      <vt:lpstr>Citace a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</dc:title>
  <dc:creator>sborovna1</dc:creator>
  <cp:lastModifiedBy>sborovna1</cp:lastModifiedBy>
  <cp:revision>43</cp:revision>
  <dcterms:created xsi:type="dcterms:W3CDTF">2014-05-20T10:06:34Z</dcterms:created>
  <dcterms:modified xsi:type="dcterms:W3CDTF">2014-06-27T10:07:37Z</dcterms:modified>
</cp:coreProperties>
</file>