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81" r:id="rId9"/>
    <p:sldId id="275" r:id="rId10"/>
    <p:sldId id="267" r:id="rId11"/>
    <p:sldId id="282" r:id="rId12"/>
    <p:sldId id="283" r:id="rId13"/>
    <p:sldId id="284" r:id="rId14"/>
  </p:sldIdLst>
  <p:sldSz cx="9144000" cy="6858000" type="screen4x3"/>
  <p:notesSz cx="6797675" cy="987266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3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10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25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687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48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848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3733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6101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244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7891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27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598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199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FB662-1261-4836-BFD3-173CE50C0C6E}" type="datetimeFigureOut">
              <a:rPr lang="cs-CZ" smtClean="0"/>
              <a:t>28.4.2014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C8F7B-360A-4B36-B090-CF96C049C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315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/index.php?title=Digit%C3%A1ln%C3%AD_fotoapar%C3%A1t&amp;oldid=1119796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ommons.wikimedia.org/wiki/File:Portrait_02.jpg?uselang=c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cs.wikipedia.org/w/index.php?title=Expozi%C4%8Dn%C3%AD_%C4%8Das&amp;oldid=1119867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cs.wikipedia.org/w/index.php?title=Citlivost&amp;oldid=1059613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/index.php?title=Exif&amp;oldid=1016996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1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813" y="333375"/>
            <a:ext cx="6011862" cy="1470025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133600"/>
            <a:ext cx="6400800" cy="1079500"/>
          </a:xfrm>
        </p:spPr>
        <p:txBody>
          <a:bodyPr>
            <a:normAutofit lnSpcReduction="10000"/>
          </a:bodyPr>
          <a:lstStyle/>
          <a:p>
            <a:pPr algn="l">
              <a:defRPr/>
            </a:pPr>
            <a:r>
              <a:rPr lang="cs-CZ" sz="1200" b="1" dirty="0" smtClean="0"/>
              <a:t>Číslo projektu školy 	</a:t>
            </a:r>
            <a:r>
              <a:rPr lang="cs-CZ" sz="1200" b="1" dirty="0"/>
              <a:t>CZ.1.07/1.5.00/34.0963  </a:t>
            </a:r>
            <a:endParaRPr lang="cs-CZ" sz="1200" b="1" dirty="0" smtClean="0"/>
          </a:p>
          <a:p>
            <a:pPr algn="l" eaLnBrk="1" hangingPunct="1">
              <a:lnSpc>
                <a:spcPct val="90000"/>
              </a:lnSpc>
              <a:defRPr/>
            </a:pPr>
            <a:r>
              <a:rPr lang="cs-CZ" sz="1200" b="1" dirty="0" smtClean="0"/>
              <a:t>Číslo a název šablony 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cs-CZ" sz="1200" b="1" dirty="0" smtClean="0"/>
              <a:t>klíčové aktivity 	III/2 </a:t>
            </a:r>
            <a:r>
              <a:rPr lang="cs-CZ" sz="1200" b="1" dirty="0">
                <a:effectLst/>
              </a:rPr>
              <a:t>Inovace a zkvalitnění výuky prostřednictvím ICT</a:t>
            </a:r>
            <a:endParaRPr lang="cs-CZ" sz="1200" b="1" dirty="0" smtClean="0"/>
          </a:p>
          <a:p>
            <a:pPr algn="l">
              <a:defRPr/>
            </a:pPr>
            <a:r>
              <a:rPr lang="cs-CZ" sz="1200" b="1" dirty="0" smtClean="0"/>
              <a:t>Číslo materiálu	VY_32_INOVACE_ICT_I_S2_20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403350" y="3284538"/>
            <a:ext cx="715645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cs-CZ" sz="1200" b="1" dirty="0">
                <a:latin typeface="Arial" panose="020B0604020202020204" pitchFamily="34" charset="0"/>
              </a:rPr>
              <a:t>Popis výukového materiálu	</a:t>
            </a:r>
          </a:p>
          <a:p>
            <a:pPr eaLnBrk="1" hangingPunct="1"/>
            <a:r>
              <a:rPr lang="cs-CZ" sz="1200" b="1" dirty="0">
                <a:latin typeface="Arial" panose="020B0604020202020204" pitchFamily="34" charset="0"/>
              </a:rPr>
              <a:t>Název:			</a:t>
            </a:r>
            <a:r>
              <a:rPr lang="cs-CZ" sz="1200" dirty="0" smtClean="0"/>
              <a:t>Grafika – digitální fotografie – základní pojmy</a:t>
            </a:r>
            <a:endParaRPr lang="cs-CZ" sz="1200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dirty="0" smtClean="0">
                <a:latin typeface="Arial" panose="020B0604020202020204" pitchFamily="34" charset="0"/>
              </a:rPr>
              <a:t>Autor</a:t>
            </a:r>
            <a:r>
              <a:rPr lang="cs-CZ" sz="1200" dirty="0">
                <a:latin typeface="Arial" panose="020B0604020202020204" pitchFamily="34" charset="0"/>
              </a:rPr>
              <a:t>:			</a:t>
            </a:r>
            <a:r>
              <a:rPr lang="cs-CZ" sz="1200" dirty="0" smtClean="0">
                <a:latin typeface="Arial" panose="020B0604020202020204" pitchFamily="34" charset="0"/>
              </a:rPr>
              <a:t>Pavel Lintemer</a:t>
            </a:r>
            <a:endParaRPr lang="cs-CZ" sz="1200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dirty="0">
                <a:latin typeface="Arial" panose="020B0604020202020204" pitchFamily="34" charset="0"/>
              </a:rPr>
              <a:t>Datum:			</a:t>
            </a:r>
            <a:r>
              <a:rPr lang="cs-CZ" sz="1200" dirty="0" smtClean="0">
                <a:latin typeface="Arial" panose="020B0604020202020204" pitchFamily="34" charset="0"/>
              </a:rPr>
              <a:t>3. 4. 2014</a:t>
            </a:r>
            <a:endParaRPr lang="cs-CZ" sz="1200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dirty="0">
                <a:latin typeface="Arial" panose="020B0604020202020204" pitchFamily="34" charset="0"/>
              </a:rPr>
              <a:t>Obor:			</a:t>
            </a:r>
            <a:r>
              <a:rPr lang="cs-CZ" sz="1200" dirty="0"/>
              <a:t>65-41-L/01 Gastronomie</a:t>
            </a:r>
            <a:endParaRPr lang="cs-CZ" sz="1200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dirty="0">
                <a:latin typeface="Arial" panose="020B0604020202020204" pitchFamily="34" charset="0"/>
              </a:rPr>
              <a:t>Ročník:			</a:t>
            </a:r>
            <a:r>
              <a:rPr lang="cs-CZ" sz="1200" dirty="0" smtClean="0">
                <a:latin typeface="Arial" panose="020B0604020202020204" pitchFamily="34" charset="0"/>
              </a:rPr>
              <a:t>2. </a:t>
            </a:r>
            <a:r>
              <a:rPr lang="cs-CZ" sz="1200" dirty="0">
                <a:latin typeface="Arial" panose="020B0604020202020204" pitchFamily="34" charset="0"/>
              </a:rPr>
              <a:t>ročník</a:t>
            </a:r>
          </a:p>
          <a:p>
            <a:pPr eaLnBrk="1" hangingPunct="1"/>
            <a:r>
              <a:rPr lang="cs-CZ" sz="1200" dirty="0">
                <a:latin typeface="Arial" panose="020B0604020202020204" pitchFamily="34" charset="0"/>
              </a:rPr>
              <a:t>Předmět:			IKT – Informační a komunikační technologie</a:t>
            </a:r>
          </a:p>
          <a:p>
            <a:pPr eaLnBrk="1" hangingPunct="1"/>
            <a:endParaRPr lang="cs-CZ" sz="1200" b="1" dirty="0">
              <a:latin typeface="Arial" panose="020B0604020202020204" pitchFamily="34" charset="0"/>
            </a:endParaRPr>
          </a:p>
          <a:p>
            <a:pPr eaLnBrk="1" hangingPunct="1"/>
            <a:endParaRPr lang="cs-CZ" sz="1200" b="1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b="1" dirty="0">
                <a:latin typeface="Arial" panose="020B0604020202020204" pitchFamily="34" charset="0"/>
              </a:rPr>
              <a:t>Anotace výukového materiálu</a:t>
            </a:r>
          </a:p>
          <a:p>
            <a:pPr eaLnBrk="1" hangingPunct="1"/>
            <a:endParaRPr lang="cs-CZ" sz="1200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i="1" dirty="0">
                <a:latin typeface="Arial" panose="020B0604020202020204" pitchFamily="34" charset="0"/>
              </a:rPr>
              <a:t>1. Materiál je určen pro výuku předmětu </a:t>
            </a:r>
            <a:r>
              <a:rPr lang="cs-CZ" sz="1200" i="1" dirty="0" smtClean="0">
                <a:latin typeface="Arial" panose="020B0604020202020204" pitchFamily="34" charset="0"/>
              </a:rPr>
              <a:t>IKT </a:t>
            </a:r>
            <a:r>
              <a:rPr lang="cs-CZ" sz="1200" i="1" dirty="0">
                <a:latin typeface="Arial" panose="020B0604020202020204" pitchFamily="34" charset="0"/>
              </a:rPr>
              <a:t>a je v souladu s </a:t>
            </a:r>
            <a:r>
              <a:rPr lang="cs-CZ" sz="1200" i="1" dirty="0" smtClean="0">
                <a:latin typeface="Arial" panose="020B0604020202020204" pitchFamily="34" charset="0"/>
              </a:rPr>
              <a:t>ŠVP. </a:t>
            </a:r>
            <a:endParaRPr lang="cs-CZ" sz="1200" i="1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i="1" dirty="0">
                <a:latin typeface="Arial" panose="020B0604020202020204" pitchFamily="34" charset="0"/>
              </a:rPr>
              <a:t>2. Materiál je prezentován žákům prostřednictvím </a:t>
            </a:r>
            <a:r>
              <a:rPr lang="cs-CZ" sz="1200" i="1" dirty="0" smtClean="0">
                <a:latin typeface="Arial" panose="020B0604020202020204" pitchFamily="34" charset="0"/>
              </a:rPr>
              <a:t>dataprojektoru na učebně IKT </a:t>
            </a:r>
            <a:r>
              <a:rPr lang="cs-CZ" sz="1200" i="1" dirty="0">
                <a:latin typeface="Arial" panose="020B0604020202020204" pitchFamily="34" charset="0"/>
              </a:rPr>
              <a:t>s výkladem </a:t>
            </a:r>
            <a:r>
              <a:rPr lang="cs-CZ" sz="1200" i="1" dirty="0" smtClean="0">
                <a:latin typeface="Arial" panose="020B0604020202020204" pitchFamily="34" charset="0"/>
              </a:rPr>
              <a:t>včetně názorných ukázek</a:t>
            </a:r>
          </a:p>
          <a:p>
            <a:pPr eaLnBrk="1" hangingPunct="1"/>
            <a:endParaRPr lang="cs-CZ" sz="1200" i="1" dirty="0">
              <a:latin typeface="Arial" panose="020B0604020202020204" pitchFamily="34" charset="0"/>
            </a:endParaRPr>
          </a:p>
          <a:p>
            <a:pPr eaLnBrk="1" hangingPunct="1"/>
            <a:r>
              <a:rPr lang="cs-CZ" sz="1200" i="1" dirty="0" smtClean="0">
                <a:latin typeface="Arial" panose="020B0604020202020204" pitchFamily="34" charset="0"/>
              </a:rPr>
              <a:t>Cíl: žák naváže na znalosti rastrové grafiky a osvojí si základní pojmy DF (clona, čas)</a:t>
            </a:r>
          </a:p>
          <a:p>
            <a:pPr eaLnBrk="1" hangingPunct="1"/>
            <a:endParaRPr lang="cs-CZ" sz="1200" i="1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657225" y="314326"/>
            <a:ext cx="7886700" cy="5715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 smtClean="0">
                <a:latin typeface="Segoe UI Light" panose="020B0502040204020203" pitchFamily="34" charset="0"/>
              </a:rPr>
              <a:t>Řešení úkolů</a:t>
            </a:r>
            <a:endParaRPr lang="cs-CZ" sz="3200" b="1" dirty="0">
              <a:latin typeface="Segoe UI Light" panose="020B0502040204020203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12800" y="885826"/>
            <a:ext cx="8051800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1. U přiložené fotografie VY_32_INOVACE_ICT_I_S2_20a.jpg zjistěte základní údaje </a:t>
            </a:r>
            <a:r>
              <a:rPr lang="cs-CZ" sz="1600" dirty="0" err="1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Exifu</a:t>
            </a:r>
            <a:r>
              <a:rPr lang="cs-CZ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!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12800" y="1457326"/>
            <a:ext cx="61044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cs-CZ" dirty="0" smtClean="0">
                <a:solidFill>
                  <a:srgbClr val="00B0F0"/>
                </a:solidFill>
              </a:rPr>
              <a:t>Klikněte na fotku pravým tlačítkem myši &gt; Vlastnosti</a:t>
            </a:r>
          </a:p>
          <a:p>
            <a:pPr marL="342900" indent="-342900">
              <a:buAutoNum type="arabicPeriod"/>
            </a:pPr>
            <a:r>
              <a:rPr lang="cs-CZ" dirty="0" smtClean="0">
                <a:solidFill>
                  <a:srgbClr val="00B0F0"/>
                </a:solidFill>
              </a:rPr>
              <a:t>Klikněte na záložku podrobnosti a zobrazí se </a:t>
            </a:r>
            <a:r>
              <a:rPr lang="cs-CZ" dirty="0" err="1" smtClean="0">
                <a:solidFill>
                  <a:srgbClr val="00B0F0"/>
                </a:solidFill>
              </a:rPr>
              <a:t>metadata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 err="1" smtClean="0">
                <a:solidFill>
                  <a:srgbClr val="00B0F0"/>
                </a:solidFill>
              </a:rPr>
              <a:t>Exifu</a:t>
            </a:r>
            <a:endParaRPr lang="cs-CZ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r>
              <a:rPr lang="cs-CZ" dirty="0" smtClean="0">
                <a:solidFill>
                  <a:srgbClr val="00B0F0"/>
                </a:solidFill>
              </a:rPr>
              <a:t>Vypadají takto:</a:t>
            </a:r>
            <a:endParaRPr lang="cs-CZ" dirty="0">
              <a:solidFill>
                <a:srgbClr val="00B0F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6" y="2536337"/>
            <a:ext cx="8908682" cy="4149318"/>
          </a:xfrm>
          <a:prstGeom prst="rect">
            <a:avLst/>
          </a:prstGeom>
        </p:spPr>
      </p:pic>
      <p:cxnSp>
        <p:nvCxnSpPr>
          <p:cNvPr id="7" name="Přímá spojnice se šipkou 6"/>
          <p:cNvCxnSpPr/>
          <p:nvPr/>
        </p:nvCxnSpPr>
        <p:spPr>
          <a:xfrm>
            <a:off x="2732690" y="2217683"/>
            <a:ext cx="4635062" cy="81980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6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657225" y="314326"/>
            <a:ext cx="7886700" cy="5715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 smtClean="0">
                <a:latin typeface="Segoe UI Light" panose="020B0502040204020203" pitchFamily="34" charset="0"/>
              </a:rPr>
              <a:t>Řešení úkolů</a:t>
            </a:r>
            <a:endParaRPr lang="cs-CZ" sz="3200" b="1" dirty="0">
              <a:latin typeface="Segoe UI Light" panose="020B0502040204020203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12800" y="885826"/>
            <a:ext cx="8051800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2. U fotografie VY_32_INOVACE_ICT_I_S2_20a.jpg opravte v </a:t>
            </a:r>
            <a:r>
              <a:rPr lang="cs-CZ" sz="1600" dirty="0" err="1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GIMPu</a:t>
            </a:r>
            <a:r>
              <a:rPr lang="cs-CZ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</a:rPr>
              <a:t> červené oči!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12800" y="1457326"/>
            <a:ext cx="60397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cs-CZ" dirty="0" smtClean="0">
                <a:solidFill>
                  <a:srgbClr val="00B0F0"/>
                </a:solidFill>
              </a:rPr>
              <a:t>Otevřete fotku v </a:t>
            </a:r>
            <a:r>
              <a:rPr lang="cs-CZ" dirty="0" err="1" smtClean="0">
                <a:solidFill>
                  <a:srgbClr val="00B0F0"/>
                </a:solidFill>
              </a:rPr>
              <a:t>GIMPu</a:t>
            </a:r>
            <a:endParaRPr lang="cs-CZ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r>
              <a:rPr lang="cs-CZ" dirty="0" smtClean="0">
                <a:solidFill>
                  <a:srgbClr val="00B0F0"/>
                </a:solidFill>
              </a:rPr>
              <a:t>Vyberte pomocí nástroje Volný výběr „červené oči“ </a:t>
            </a:r>
          </a:p>
          <a:p>
            <a:r>
              <a:rPr lang="cs-CZ" dirty="0">
                <a:solidFill>
                  <a:srgbClr val="00B0F0"/>
                </a:solidFill>
              </a:rPr>
              <a:t>	</a:t>
            </a:r>
            <a:r>
              <a:rPr lang="cs-CZ" dirty="0" smtClean="0">
                <a:solidFill>
                  <a:srgbClr val="00B0F0"/>
                </a:solidFill>
              </a:rPr>
              <a:t>buďto po jednom anebo pomocí přidání výběru.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dirty="0" smtClean="0">
                <a:solidFill>
                  <a:srgbClr val="00B0F0"/>
                </a:solidFill>
              </a:rPr>
              <a:t>Klikněte v menu na Filtry &gt; Vylepšit &gt; Odstranit červené oči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dirty="0" smtClean="0">
                <a:solidFill>
                  <a:srgbClr val="00B0F0"/>
                </a:solidFill>
              </a:rPr>
              <a:t>Hotovo</a:t>
            </a:r>
            <a:endParaRPr lang="cs-CZ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94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657225" y="314326"/>
            <a:ext cx="7886700" cy="5715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 smtClean="0">
                <a:latin typeface="Segoe UI Light" panose="020B0502040204020203" pitchFamily="34" charset="0"/>
              </a:rPr>
              <a:t>Řešení úkolů</a:t>
            </a:r>
            <a:endParaRPr lang="cs-CZ" sz="3200" b="1" dirty="0">
              <a:latin typeface="Segoe UI Light" panose="020B0502040204020203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786731" y="908052"/>
            <a:ext cx="6757194" cy="456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Segoe UI Light" panose="020B0502040204020203" pitchFamily="34" charset="0"/>
              </a:rPr>
              <a:t>Původní obrázek:</a:t>
            </a:r>
            <a:endParaRPr lang="cs-CZ" dirty="0">
              <a:latin typeface="Segoe UI Light" panose="020B0502040204020203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22" y="1386492"/>
            <a:ext cx="8790791" cy="475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1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657225" y="314326"/>
            <a:ext cx="7886700" cy="5715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 smtClean="0">
                <a:latin typeface="Segoe UI Light" panose="020B0502040204020203" pitchFamily="34" charset="0"/>
              </a:rPr>
              <a:t>Řešení úkolů</a:t>
            </a:r>
            <a:endParaRPr lang="cs-CZ" sz="3200" b="1" dirty="0">
              <a:latin typeface="Segoe UI Light" panose="020B0502040204020203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786731" y="908052"/>
            <a:ext cx="67571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Segoe UI Light" panose="020B0502040204020203" pitchFamily="34" charset="0"/>
              </a:rPr>
              <a:t>Opravený obrázek:</a:t>
            </a:r>
            <a:endParaRPr lang="cs-CZ" dirty="0">
              <a:latin typeface="Segoe UI Light" panose="020B0502040204020203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33" y="1291770"/>
            <a:ext cx="8758507" cy="539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2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Co je digitální fotografie?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28650" y="100729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ZÁKLADNÍ INFORMACE: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55600" y="1963214"/>
            <a:ext cx="8509000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cs-CZ" sz="1600" b="1" dirty="0" smtClean="0">
                <a:latin typeface="Segoe UI Light" panose="020B0502040204020203" pitchFamily="34" charset="0"/>
              </a:rPr>
              <a:t>Digitální fotografie je rastrový obrázek, který je tvořen </a:t>
            </a:r>
            <a:r>
              <a:rPr lang="cs-CZ" sz="1600" b="1" dirty="0">
                <a:solidFill>
                  <a:srgbClr val="00B0F0"/>
                </a:solidFill>
                <a:latin typeface="Segoe UI Light" panose="020B0502040204020203" pitchFamily="34" charset="0"/>
              </a:rPr>
              <a:t>PIXELY</a:t>
            </a:r>
            <a:r>
              <a:rPr lang="cs-CZ" sz="1600" b="1" dirty="0">
                <a:latin typeface="Segoe UI Light" panose="020B0502040204020203" pitchFamily="34" charset="0"/>
              </a:rPr>
              <a:t> (body), které jsou uspořádány do </a:t>
            </a:r>
            <a:r>
              <a:rPr lang="cs-CZ" sz="1600" b="1" dirty="0" err="1">
                <a:solidFill>
                  <a:srgbClr val="00B0F0"/>
                </a:solidFill>
                <a:latin typeface="Segoe UI Light" panose="020B0502040204020203" pitchFamily="34" charset="0"/>
              </a:rPr>
              <a:t>RASTRu</a:t>
            </a:r>
            <a:r>
              <a:rPr lang="cs-CZ" sz="1600" b="1" dirty="0">
                <a:latin typeface="Segoe UI Light" panose="020B0502040204020203" pitchFamily="34" charset="0"/>
              </a:rPr>
              <a:t> </a:t>
            </a:r>
            <a:r>
              <a:rPr lang="cs-CZ" sz="1600" b="1" dirty="0" smtClean="0">
                <a:latin typeface="Segoe UI Light" panose="020B0502040204020203" pitchFamily="34" charset="0"/>
              </a:rPr>
              <a:t> neboli </a:t>
            </a:r>
            <a:r>
              <a:rPr lang="cs-CZ" sz="1600" b="1" dirty="0">
                <a:latin typeface="Segoe UI Light" panose="020B0502040204020203" pitchFamily="34" charset="0"/>
              </a:rPr>
              <a:t>mřížky.</a:t>
            </a:r>
          </a:p>
          <a:p>
            <a:pPr lvl="1">
              <a:lnSpc>
                <a:spcPct val="150000"/>
              </a:lnSpc>
            </a:pPr>
            <a:endParaRPr lang="cs-CZ" sz="1100" b="1" dirty="0">
              <a:latin typeface="Segoe UI Light" panose="020B0502040204020203" pitchFamily="34" charset="0"/>
            </a:endParaRPr>
          </a:p>
          <a:p>
            <a:pPr lvl="1">
              <a:lnSpc>
                <a:spcPct val="150000"/>
              </a:lnSpc>
            </a:pPr>
            <a:r>
              <a:rPr lang="cs-CZ" sz="1600" b="1" dirty="0">
                <a:latin typeface="Segoe UI Light" panose="020B0502040204020203" pitchFamily="34" charset="0"/>
              </a:rPr>
              <a:t>Počtu pixelů na šířku a výšku nám určuje </a:t>
            </a:r>
            <a:r>
              <a:rPr lang="cs-CZ" sz="1600" b="1" dirty="0">
                <a:solidFill>
                  <a:srgbClr val="00B0F0"/>
                </a:solidFill>
                <a:latin typeface="Segoe UI Light" panose="020B0502040204020203" pitchFamily="34" charset="0"/>
              </a:rPr>
              <a:t>ROZLIŠENÍ</a:t>
            </a:r>
            <a:r>
              <a:rPr lang="cs-CZ" sz="1600" b="1" dirty="0">
                <a:latin typeface="Segoe UI Light" panose="020B0502040204020203" pitchFamily="34" charset="0"/>
              </a:rPr>
              <a:t>  obrázku, </a:t>
            </a:r>
            <a:r>
              <a:rPr lang="cs-CZ" sz="1600" b="1" dirty="0">
                <a:solidFill>
                  <a:srgbClr val="00B0F0"/>
                </a:solidFill>
                <a:latin typeface="Segoe UI Light" panose="020B0502040204020203" pitchFamily="34" charset="0"/>
              </a:rPr>
              <a:t>DPI</a:t>
            </a:r>
            <a:r>
              <a:rPr lang="cs-CZ" sz="1600" b="1" dirty="0">
                <a:latin typeface="Segoe UI Light" panose="020B0502040204020203" pitchFamily="34" charset="0"/>
              </a:rPr>
              <a:t> (</a:t>
            </a:r>
            <a:r>
              <a:rPr lang="cs-CZ" sz="1600" b="1" dirty="0" err="1">
                <a:latin typeface="Segoe UI Light" panose="020B0502040204020203" pitchFamily="34" charset="0"/>
              </a:rPr>
              <a:t>Dots</a:t>
            </a:r>
            <a:r>
              <a:rPr lang="cs-CZ" sz="1600" b="1" dirty="0">
                <a:latin typeface="Segoe UI Light" panose="020B0502040204020203" pitchFamily="34" charset="0"/>
              </a:rPr>
              <a:t> per </a:t>
            </a:r>
            <a:r>
              <a:rPr lang="cs-CZ" sz="1600" b="1" dirty="0" err="1">
                <a:latin typeface="Segoe UI Light" panose="020B0502040204020203" pitchFamily="34" charset="0"/>
              </a:rPr>
              <a:t>inch</a:t>
            </a:r>
            <a:r>
              <a:rPr lang="cs-CZ" sz="1600" b="1" dirty="0">
                <a:latin typeface="Segoe UI Light" panose="020B0502040204020203" pitchFamily="34" charset="0"/>
              </a:rPr>
              <a:t>) určuje kolik pixelů se vejde na 1 palec (2,54cm).</a:t>
            </a:r>
          </a:p>
        </p:txBody>
      </p:sp>
    </p:spTree>
    <p:extLst>
      <p:ext uri="{BB962C8B-B14F-4D97-AF65-F5344CB8AC3E}">
        <p14:creationId xmlns:p14="http://schemas.microsoft.com/office/powerpoint/2010/main" val="284135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DIGITÁLNÍ FOTOGRAFIE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28650" y="1011505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Jak pořídit: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1188303" y="5929139"/>
            <a:ext cx="6876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dirty="0" smtClean="0"/>
              <a:t>Obr. 1: </a:t>
            </a:r>
            <a:r>
              <a:rPr lang="cs-CZ" sz="800" dirty="0"/>
              <a:t>THOMAS STEINER. </a:t>
            </a:r>
            <a:r>
              <a:rPr lang="cs-CZ" sz="800" i="1" dirty="0"/>
              <a:t>wikipedia.org</a:t>
            </a:r>
            <a:r>
              <a:rPr lang="cs-CZ" sz="800" dirty="0"/>
              <a:t> [online]. [cit. </a:t>
            </a:r>
            <a:r>
              <a:rPr lang="cs-CZ" sz="800" dirty="0" smtClean="0"/>
              <a:t>3. 4. 2014]. </a:t>
            </a:r>
            <a:r>
              <a:rPr lang="cs-CZ" sz="800" dirty="0"/>
              <a:t>Dostupný na WWW: </a:t>
            </a:r>
            <a:r>
              <a:rPr lang="cs-CZ" sz="800" dirty="0" smtClean="0"/>
              <a:t>&lt;http</a:t>
            </a:r>
            <a:r>
              <a:rPr lang="cs-CZ" sz="800" dirty="0"/>
              <a:t>://</a:t>
            </a:r>
            <a:r>
              <a:rPr lang="cs-CZ" sz="800" dirty="0" smtClean="0"/>
              <a:t>commons.wikimedia.org/wiki/File:EOS_350D.jpg&gt;</a:t>
            </a:r>
          </a:p>
          <a:p>
            <a:r>
              <a:rPr lang="cs-CZ" sz="800" dirty="0" smtClean="0"/>
              <a:t>Obr. 2: </a:t>
            </a:r>
            <a:r>
              <a:rPr lang="cs-CZ" sz="800" dirty="0"/>
              <a:t>PEP.PER DE RÉ. </a:t>
            </a:r>
            <a:r>
              <a:rPr lang="cs-CZ" sz="800" i="1" dirty="0"/>
              <a:t>wikipedia.org</a:t>
            </a:r>
            <a:r>
              <a:rPr lang="cs-CZ" sz="800" dirty="0"/>
              <a:t> [online]. [cit. </a:t>
            </a:r>
            <a:r>
              <a:rPr lang="cs-CZ" sz="800" dirty="0" smtClean="0"/>
              <a:t>3. 4. 2014]. </a:t>
            </a:r>
            <a:r>
              <a:rPr lang="cs-CZ" sz="800" dirty="0"/>
              <a:t>Dostupný na WWW: </a:t>
            </a:r>
            <a:r>
              <a:rPr lang="cs-CZ" sz="800" dirty="0" smtClean="0"/>
              <a:t>http</a:t>
            </a:r>
            <a:r>
              <a:rPr lang="cs-CZ" sz="800" dirty="0"/>
              <a:t>://</a:t>
            </a:r>
            <a:r>
              <a:rPr lang="cs-CZ" sz="800" dirty="0" smtClean="0"/>
              <a:t>commons.wikimedia.org/wiki/File:Panasonic-lumix-tz5.png&gt;</a:t>
            </a:r>
          </a:p>
          <a:p>
            <a:r>
              <a:rPr lang="cs-CZ" sz="800" dirty="0" smtClean="0"/>
              <a:t>Obr. 3: </a:t>
            </a:r>
            <a:r>
              <a:rPr lang="nl-NL" sz="800" dirty="0"/>
              <a:t>NETWEB01. </a:t>
            </a:r>
            <a:r>
              <a:rPr lang="nl-NL" sz="800" i="1" dirty="0"/>
              <a:t>wikipedia.org</a:t>
            </a:r>
            <a:r>
              <a:rPr lang="nl-NL" sz="800" dirty="0"/>
              <a:t> [online]. </a:t>
            </a:r>
            <a:r>
              <a:rPr lang="nl-NL" sz="800" dirty="0" smtClean="0"/>
              <a:t>[</a:t>
            </a:r>
            <a:r>
              <a:rPr lang="cs-CZ" sz="800" dirty="0"/>
              <a:t>cit. 3. 4. 2014</a:t>
            </a:r>
            <a:r>
              <a:rPr lang="nl-NL" sz="800" dirty="0" smtClean="0"/>
              <a:t>]. </a:t>
            </a:r>
            <a:r>
              <a:rPr lang="nl-NL" sz="800" dirty="0"/>
              <a:t>Dostupný na WWW: </a:t>
            </a:r>
            <a:r>
              <a:rPr lang="cs-CZ" sz="800" dirty="0" smtClean="0"/>
              <a:t>&lt;</a:t>
            </a:r>
            <a:r>
              <a:rPr lang="cs-CZ" sz="800" dirty="0"/>
              <a:t> http://commons.wikimedia.org/wiki/File:S7500.jpg </a:t>
            </a:r>
            <a:r>
              <a:rPr lang="cs-CZ" sz="800" dirty="0" smtClean="0"/>
              <a:t>&gt;</a:t>
            </a:r>
          </a:p>
          <a:p>
            <a:r>
              <a:rPr lang="cs-CZ" sz="800" dirty="0" smtClean="0"/>
              <a:t>Obr. 4: </a:t>
            </a:r>
            <a:r>
              <a:rPr lang="cs-CZ" sz="800" dirty="0"/>
              <a:t>HANDIGEHARRY.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</a:t>
            </a:r>
            <a:r>
              <a:rPr lang="cs-CZ" sz="800" dirty="0" smtClean="0"/>
              <a:t>&lt;http</a:t>
            </a:r>
            <a:r>
              <a:rPr lang="cs-CZ" sz="800" dirty="0"/>
              <a:t>://</a:t>
            </a:r>
            <a:r>
              <a:rPr lang="cs-CZ" sz="800" dirty="0" smtClean="0"/>
              <a:t>commons.wikimedia.org/wiki/</a:t>
            </a:r>
            <a:r>
              <a:rPr lang="cs-CZ" sz="800" dirty="0" err="1" smtClean="0"/>
              <a:t>File:Slide_scanner.JPG?uselang</a:t>
            </a:r>
            <a:r>
              <a:rPr lang="cs-CZ" sz="800" dirty="0" smtClean="0"/>
              <a:t>=</a:t>
            </a:r>
            <a:r>
              <a:rPr lang="cs-CZ" sz="800" dirty="0" err="1" smtClean="0"/>
              <a:t>cs</a:t>
            </a:r>
            <a:r>
              <a:rPr lang="cs-CZ" sz="800" dirty="0" smtClean="0"/>
              <a:t>&gt;</a:t>
            </a:r>
          </a:p>
        </p:txBody>
      </p:sp>
      <p:grpSp>
        <p:nvGrpSpPr>
          <p:cNvPr id="5" name="Skupina 4"/>
          <p:cNvGrpSpPr/>
          <p:nvPr/>
        </p:nvGrpSpPr>
        <p:grpSpPr>
          <a:xfrm>
            <a:off x="427463" y="2198952"/>
            <a:ext cx="1950002" cy="2553148"/>
            <a:chOff x="427463" y="1875102"/>
            <a:chExt cx="1950002" cy="2553148"/>
          </a:xfrm>
        </p:grpSpPr>
        <p:sp>
          <p:nvSpPr>
            <p:cNvPr id="29" name="Obdélník 28"/>
            <p:cNvSpPr/>
            <p:nvPr/>
          </p:nvSpPr>
          <p:spPr>
            <a:xfrm>
              <a:off x="485896" y="1875102"/>
              <a:ext cx="18331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dirty="0" smtClean="0">
                  <a:solidFill>
                    <a:srgbClr val="00B0F0"/>
                  </a:solidFill>
                  <a:latin typeface="Segoe UI Light" panose="020B0502040204020203" pitchFamily="34" charset="0"/>
                </a:rPr>
                <a:t>Digitální zrcadlovka</a:t>
              </a:r>
              <a:endParaRPr lang="cs-CZ" dirty="0">
                <a:solidFill>
                  <a:srgbClr val="00B0F0"/>
                </a:solidFill>
                <a:latin typeface="Segoe UI Light" panose="020B0502040204020203" pitchFamily="34" charset="0"/>
              </a:endParaRPr>
            </a:p>
          </p:txBody>
        </p:sp>
        <p:pic>
          <p:nvPicPr>
            <p:cNvPr id="3" name="Picture 2" descr="File:EOS 350D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63" y="2599011"/>
              <a:ext cx="1950002" cy="161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ovéPole 3"/>
            <p:cNvSpPr txBox="1"/>
            <p:nvPr/>
          </p:nvSpPr>
          <p:spPr>
            <a:xfrm>
              <a:off x="1188303" y="421280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1</a:t>
              </a:r>
              <a:endParaRPr lang="cs-CZ" sz="800" dirty="0"/>
            </a:p>
          </p:txBody>
        </p:sp>
      </p:grpSp>
      <p:grpSp>
        <p:nvGrpSpPr>
          <p:cNvPr id="7" name="Skupina 6"/>
          <p:cNvGrpSpPr/>
          <p:nvPr/>
        </p:nvGrpSpPr>
        <p:grpSpPr>
          <a:xfrm>
            <a:off x="2749112" y="2197628"/>
            <a:ext cx="1833137" cy="2554472"/>
            <a:chOff x="2872937" y="1873778"/>
            <a:chExt cx="1833137" cy="2554472"/>
          </a:xfrm>
        </p:grpSpPr>
        <p:sp>
          <p:nvSpPr>
            <p:cNvPr id="30" name="Obdélník 29"/>
            <p:cNvSpPr/>
            <p:nvPr/>
          </p:nvSpPr>
          <p:spPr>
            <a:xfrm>
              <a:off x="2872937" y="1873778"/>
              <a:ext cx="18331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dirty="0" smtClean="0">
                  <a:solidFill>
                    <a:srgbClr val="00B0F0"/>
                  </a:solidFill>
                  <a:latin typeface="Segoe UI Light" panose="020B0502040204020203" pitchFamily="34" charset="0"/>
                </a:rPr>
                <a:t>Kompaktní fotoaparát</a:t>
              </a:r>
              <a:endParaRPr lang="cs-CZ" dirty="0">
                <a:solidFill>
                  <a:srgbClr val="00B0F0"/>
                </a:solidFill>
                <a:latin typeface="Segoe UI Light" panose="020B0502040204020203" pitchFamily="34" charset="0"/>
              </a:endParaRPr>
            </a:p>
          </p:txBody>
        </p:sp>
        <p:pic>
          <p:nvPicPr>
            <p:cNvPr id="1028" name="Picture 4" descr="File:Panasonic-lumix-tz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483" y="2742744"/>
              <a:ext cx="1806044" cy="124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ovéPole 32"/>
            <p:cNvSpPr txBox="1"/>
            <p:nvPr/>
          </p:nvSpPr>
          <p:spPr>
            <a:xfrm>
              <a:off x="3575344" y="421280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2</a:t>
              </a:r>
              <a:endParaRPr lang="cs-CZ" sz="800" dirty="0"/>
            </a:p>
          </p:txBody>
        </p:sp>
      </p:grpSp>
      <p:grpSp>
        <p:nvGrpSpPr>
          <p:cNvPr id="14" name="Skupina 13"/>
          <p:cNvGrpSpPr/>
          <p:nvPr/>
        </p:nvGrpSpPr>
        <p:grpSpPr>
          <a:xfrm>
            <a:off x="4864951" y="2197627"/>
            <a:ext cx="1591837" cy="2554473"/>
            <a:chOff x="5084026" y="1873777"/>
            <a:chExt cx="1591837" cy="2554473"/>
          </a:xfrm>
        </p:grpSpPr>
        <p:sp>
          <p:nvSpPr>
            <p:cNvPr id="31" name="Obdélník 30"/>
            <p:cNvSpPr/>
            <p:nvPr/>
          </p:nvSpPr>
          <p:spPr>
            <a:xfrm>
              <a:off x="5084026" y="1873777"/>
              <a:ext cx="15918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dirty="0" smtClean="0">
                  <a:solidFill>
                    <a:srgbClr val="00B0F0"/>
                  </a:solidFill>
                  <a:latin typeface="Segoe UI Light" panose="020B0502040204020203" pitchFamily="34" charset="0"/>
                </a:rPr>
                <a:t>Mobilní telefon</a:t>
              </a:r>
              <a:endParaRPr lang="cs-CZ" dirty="0">
                <a:solidFill>
                  <a:srgbClr val="00B0F0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4" name="TextovéPole 33"/>
            <p:cNvSpPr txBox="1"/>
            <p:nvPr/>
          </p:nvSpPr>
          <p:spPr>
            <a:xfrm>
              <a:off x="5665783" y="421280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3</a:t>
              </a:r>
              <a:endParaRPr lang="cs-CZ" sz="800" dirty="0"/>
            </a:p>
          </p:txBody>
        </p:sp>
        <p:pic>
          <p:nvPicPr>
            <p:cNvPr id="1030" name="Picture 6" descr="File:S750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51" y="2520108"/>
              <a:ext cx="1194386" cy="1592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TextovéPole 34"/>
          <p:cNvSpPr txBox="1"/>
          <p:nvPr/>
        </p:nvSpPr>
        <p:spPr>
          <a:xfrm>
            <a:off x="13227502" y="8643245"/>
            <a:ext cx="114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obr. 4</a:t>
            </a:r>
            <a:endParaRPr lang="cs-CZ" sz="800" dirty="0"/>
          </a:p>
        </p:txBody>
      </p:sp>
      <p:grpSp>
        <p:nvGrpSpPr>
          <p:cNvPr id="15" name="Skupina 14"/>
          <p:cNvGrpSpPr/>
          <p:nvPr/>
        </p:nvGrpSpPr>
        <p:grpSpPr>
          <a:xfrm>
            <a:off x="6816238" y="2336126"/>
            <a:ext cx="1743689" cy="2415974"/>
            <a:chOff x="6901963" y="2012276"/>
            <a:chExt cx="1743689" cy="2415974"/>
          </a:xfrm>
        </p:grpSpPr>
        <p:sp>
          <p:nvSpPr>
            <p:cNvPr id="32" name="Obdélník 31"/>
            <p:cNvSpPr/>
            <p:nvPr/>
          </p:nvSpPr>
          <p:spPr>
            <a:xfrm>
              <a:off x="6977889" y="2012276"/>
              <a:ext cx="15918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dirty="0" smtClean="0">
                  <a:solidFill>
                    <a:srgbClr val="00B0F0"/>
                  </a:solidFill>
                  <a:latin typeface="Segoe UI Light" panose="020B0502040204020203" pitchFamily="34" charset="0"/>
                </a:rPr>
                <a:t>Skener</a:t>
              </a:r>
              <a:endParaRPr lang="cs-CZ" dirty="0">
                <a:solidFill>
                  <a:srgbClr val="00B0F0"/>
                </a:solidFill>
                <a:latin typeface="Segoe UI Light" panose="020B0502040204020203" pitchFamily="34" charset="0"/>
              </a:endParaRPr>
            </a:p>
          </p:txBody>
        </p:sp>
        <p:pic>
          <p:nvPicPr>
            <p:cNvPr id="1032" name="Picture 8" descr="File:Slide scanner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1963" y="2507089"/>
              <a:ext cx="1743689" cy="1570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ovéPole 36"/>
            <p:cNvSpPr txBox="1"/>
            <p:nvPr/>
          </p:nvSpPr>
          <p:spPr>
            <a:xfrm>
              <a:off x="7559646" y="421280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4</a:t>
              </a:r>
              <a:endParaRPr lang="cs-CZ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1964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/>
          <p:nvPr/>
        </p:nvSpPr>
        <p:spPr>
          <a:xfrm>
            <a:off x="628650" y="1072192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Základní informace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42900" y="1533857"/>
            <a:ext cx="8172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1600" b="1" dirty="0" smtClean="0">
                <a:latin typeface="Segoe UI Light" panose="020B0502040204020203" pitchFamily="34" charset="0"/>
              </a:rPr>
              <a:t>první pokus o digitální fotoaparát - 1975 Kodak – z digitalizovaný analogový záznam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1600" b="1" dirty="0" smtClean="0">
                <a:latin typeface="Segoe UI Light" panose="020B0502040204020203" pitchFamily="34" charset="0"/>
              </a:rPr>
              <a:t>první kompletně digitální fotoaparát – 1998 Fuji – 16 MB vnitřní paměti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1600" b="1" dirty="0">
                <a:latin typeface="Segoe UI Light" panose="020B0502040204020203" pitchFamily="34" charset="0"/>
              </a:rPr>
              <a:t>p</a:t>
            </a:r>
            <a:r>
              <a:rPr lang="cs-CZ" sz="1600" b="1" dirty="0" smtClean="0">
                <a:latin typeface="Segoe UI Light" panose="020B0502040204020203" pitchFamily="34" charset="0"/>
              </a:rPr>
              <a:t>rvní komerční fotoaparát ukládá fotky na disketu - kapacita 1,44MB</a:t>
            </a:r>
          </a:p>
        </p:txBody>
      </p:sp>
      <p:sp>
        <p:nvSpPr>
          <p:cNvPr id="26" name="TextovéPole 25"/>
          <p:cNvSpPr txBox="1"/>
          <p:nvPr/>
        </p:nvSpPr>
        <p:spPr>
          <a:xfrm>
            <a:off x="710799" y="6325159"/>
            <a:ext cx="7334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dirty="0"/>
              <a:t>Přispěvatelé Wikipedie,</a:t>
            </a:r>
            <a:r>
              <a:rPr lang="cs-CZ" sz="800" i="1" dirty="0"/>
              <a:t> Digitální fotoaparát</a:t>
            </a:r>
            <a:r>
              <a:rPr lang="cs-CZ" sz="800" dirty="0"/>
              <a:t> [online], </a:t>
            </a:r>
            <a:endParaRPr lang="cs-CZ" sz="800" dirty="0" smtClean="0"/>
          </a:p>
          <a:p>
            <a:r>
              <a:rPr lang="cs-CZ" sz="800" dirty="0" smtClean="0"/>
              <a:t>Wikipedie</a:t>
            </a:r>
            <a:r>
              <a:rPr lang="cs-CZ" sz="800" dirty="0"/>
              <a:t>: Otevřená encyklopedie, </a:t>
            </a:r>
            <a:r>
              <a:rPr lang="cs-CZ" sz="800" dirty="0" smtClean="0"/>
              <a:t>c2013 </a:t>
            </a:r>
            <a:r>
              <a:rPr lang="cs-CZ" sz="800" dirty="0"/>
              <a:t>[cit. 3. 4. 2014] &lt;</a:t>
            </a:r>
            <a:r>
              <a:rPr lang="cs-CZ" sz="800" dirty="0">
                <a:hlinkClick r:id="rId2"/>
              </a:rPr>
              <a:t>http://cs.wikipedia.org/w/</a:t>
            </a:r>
            <a:r>
              <a:rPr lang="cs-CZ" sz="800" dirty="0" err="1">
                <a:hlinkClick r:id="rId2"/>
              </a:rPr>
              <a:t>index.php?title</a:t>
            </a:r>
            <a:r>
              <a:rPr lang="cs-CZ" sz="800" dirty="0">
                <a:hlinkClick r:id="rId2"/>
              </a:rPr>
              <a:t>=Digit%C3%A1ln%C3%AD_fotoapar%C3%A1t&amp;oldid=11197968</a:t>
            </a:r>
            <a:r>
              <a:rPr lang="cs-CZ" sz="800" dirty="0"/>
              <a:t>&gt;</a:t>
            </a:r>
            <a:r>
              <a:rPr lang="cs-CZ" sz="800" dirty="0" smtClean="0"/>
              <a:t>&gt;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628650" y="330894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Vývoj </a:t>
            </a:r>
            <a:r>
              <a:rPr lang="cs-CZ" sz="2400" dirty="0" err="1" smtClean="0">
                <a:solidFill>
                  <a:srgbClr val="00B0F0"/>
                </a:solidFill>
                <a:latin typeface="Segoe UI Light" panose="020B0502040204020203" pitchFamily="34" charset="0"/>
              </a:rPr>
              <a:t>megapixelů</a:t>
            </a:r>
            <a:r>
              <a:rPr lang="cs-CZ" sz="2400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 – stručná historie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2345744" y="3770614"/>
            <a:ext cx="4452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cs-CZ" sz="1600" b="1" dirty="0" smtClean="0">
                <a:latin typeface="Segoe UI Light" panose="020B0502040204020203" pitchFamily="34" charset="0"/>
              </a:rPr>
              <a:t>1975 – </a:t>
            </a:r>
            <a:r>
              <a:rPr lang="cs-CZ" sz="1600" b="1" dirty="0" smtClean="0">
                <a:solidFill>
                  <a:srgbClr val="FF0000"/>
                </a:solidFill>
                <a:latin typeface="Segoe UI Light" panose="020B0502040204020203" pitchFamily="34" charset="0"/>
              </a:rPr>
              <a:t>0,01mpx</a:t>
            </a:r>
            <a:r>
              <a:rPr lang="cs-CZ" sz="1600" b="1" dirty="0" smtClean="0">
                <a:latin typeface="Segoe UI Light" panose="020B0502040204020203" pitchFamily="34" charset="0"/>
              </a:rPr>
              <a:t> – 100 × 100 pixelů</a:t>
            </a:r>
          </a:p>
          <a:p>
            <a:pPr lvl="1">
              <a:lnSpc>
                <a:spcPct val="200000"/>
              </a:lnSpc>
            </a:pPr>
            <a:r>
              <a:rPr lang="cs-CZ" sz="1600" b="1" dirty="0" smtClean="0">
                <a:latin typeface="Segoe UI Light" panose="020B0502040204020203" pitchFamily="34" charset="0"/>
              </a:rPr>
              <a:t>1991 – </a:t>
            </a:r>
            <a:r>
              <a:rPr lang="cs-CZ" sz="1600" b="1" dirty="0" smtClean="0">
                <a:solidFill>
                  <a:srgbClr val="FF0000"/>
                </a:solidFill>
                <a:latin typeface="Segoe UI Light" panose="020B0502040204020203" pitchFamily="34" charset="0"/>
              </a:rPr>
              <a:t>1mpx</a:t>
            </a:r>
            <a:r>
              <a:rPr lang="cs-CZ" sz="1600" b="1" dirty="0" smtClean="0">
                <a:latin typeface="Segoe UI Light" panose="020B0502040204020203" pitchFamily="34" charset="0"/>
              </a:rPr>
              <a:t> – 1024 × 1024 pixelů</a:t>
            </a:r>
          </a:p>
          <a:p>
            <a:pPr lvl="1">
              <a:lnSpc>
                <a:spcPct val="200000"/>
              </a:lnSpc>
            </a:pPr>
            <a:r>
              <a:rPr lang="cs-CZ" sz="1600" b="1" dirty="0" smtClean="0">
                <a:latin typeface="Segoe UI Light" panose="020B0502040204020203" pitchFamily="34" charset="0"/>
              </a:rPr>
              <a:t>2002 – </a:t>
            </a:r>
            <a:r>
              <a:rPr lang="cs-CZ" sz="1600" b="1" dirty="0" smtClean="0">
                <a:solidFill>
                  <a:srgbClr val="FF0000"/>
                </a:solidFill>
                <a:latin typeface="Segoe UI Light" panose="020B0502040204020203" pitchFamily="34" charset="0"/>
              </a:rPr>
              <a:t>6mpx</a:t>
            </a:r>
            <a:r>
              <a:rPr lang="cs-CZ" sz="1600" b="1" dirty="0" smtClean="0">
                <a:latin typeface="Segoe UI Light" panose="020B0502040204020203" pitchFamily="34" charset="0"/>
              </a:rPr>
              <a:t> – 3008 × 200 pixelů</a:t>
            </a:r>
          </a:p>
          <a:p>
            <a:pPr lvl="1">
              <a:lnSpc>
                <a:spcPct val="200000"/>
              </a:lnSpc>
            </a:pPr>
            <a:r>
              <a:rPr lang="cs-CZ" sz="1600" b="1" dirty="0" smtClean="0">
                <a:latin typeface="Segoe UI Light" panose="020B0502040204020203" pitchFamily="34" charset="0"/>
              </a:rPr>
              <a:t>2009 – </a:t>
            </a:r>
            <a:r>
              <a:rPr lang="cs-CZ" sz="1600" b="1" dirty="0" smtClean="0">
                <a:solidFill>
                  <a:srgbClr val="FF0000"/>
                </a:solidFill>
                <a:latin typeface="Segoe UI Light" panose="020B0502040204020203" pitchFamily="34" charset="0"/>
              </a:rPr>
              <a:t>200mpx</a:t>
            </a:r>
            <a:r>
              <a:rPr lang="cs-CZ" sz="1600" b="1" dirty="0" smtClean="0">
                <a:latin typeface="Segoe UI Light" panose="020B0502040204020203" pitchFamily="34" charset="0"/>
              </a:rPr>
              <a:t> – 16000 × 12000 pixelů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cs-CZ" sz="1600" b="1" dirty="0" smtClean="0">
              <a:latin typeface="Segoe UI Light" panose="020B0502040204020203" pitchFamily="34" charset="0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628650" y="365127"/>
            <a:ext cx="7886700" cy="6463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b="1" cap="all" smtClean="0">
                <a:latin typeface="Segoe UI Light" panose="020B0502040204020203" pitchFamily="34" charset="0"/>
              </a:rPr>
              <a:t>DIGITÁLNÍ FOTOAPARÁTY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8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Základní pojmy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28650" y="98824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CLONA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800100" y="1459439"/>
            <a:ext cx="787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>
                <a:latin typeface="Segoe UI Light" panose="020B0502040204020203" pitchFamily="34" charset="0"/>
              </a:rPr>
              <a:t>Clona je zařízení (otvor, jehož velikost se dá podle potřeby měnit), které reguluje množství světla procházejícího objektivem fotoaparátu. Funguje na podobném principu jako lidská oční zornička a kontroluje množství světla.</a:t>
            </a:r>
          </a:p>
        </p:txBody>
      </p:sp>
      <p:sp>
        <p:nvSpPr>
          <p:cNvPr id="30" name="TextovéPole 29"/>
          <p:cNvSpPr txBox="1"/>
          <p:nvPr/>
        </p:nvSpPr>
        <p:spPr>
          <a:xfrm>
            <a:off x="910209" y="5964306"/>
            <a:ext cx="7540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i="1" dirty="0"/>
              <a:t>Wikipedie: Otevřená encyklopedie: Clona</a:t>
            </a:r>
            <a:r>
              <a:rPr lang="cs-CZ" sz="800" dirty="0"/>
              <a:t> [online]. </a:t>
            </a:r>
            <a:r>
              <a:rPr lang="cs-CZ" sz="800" dirty="0" smtClean="0"/>
              <a:t>c2013 </a:t>
            </a:r>
            <a:r>
              <a:rPr lang="cs-CZ" sz="800" dirty="0"/>
              <a:t>[cit. 3. 4. 2014]. Dostupný z WWW: &lt;http://cs.wikipedia.org/w/</a:t>
            </a:r>
            <a:r>
              <a:rPr lang="cs-CZ" sz="800" dirty="0" err="1"/>
              <a:t>index.php?title</a:t>
            </a:r>
            <a:r>
              <a:rPr lang="cs-CZ" sz="800" dirty="0"/>
              <a:t>=</a:t>
            </a:r>
            <a:r>
              <a:rPr lang="cs-CZ" sz="800" dirty="0" err="1"/>
              <a:t>Clona&amp;oldid</a:t>
            </a:r>
            <a:r>
              <a:rPr lang="cs-CZ" sz="800" dirty="0"/>
              <a:t>=11193666&gt; </a:t>
            </a:r>
            <a:endParaRPr lang="cs-CZ" sz="800" dirty="0" smtClean="0"/>
          </a:p>
          <a:p>
            <a:r>
              <a:rPr lang="cs-CZ" sz="800" dirty="0" smtClean="0"/>
              <a:t>Obr. 1: </a:t>
            </a:r>
            <a:r>
              <a:rPr lang="cs-CZ" sz="800" dirty="0"/>
              <a:t>MOHYLEK.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</a:t>
            </a:r>
            <a:r>
              <a:rPr lang="cs-CZ" sz="800" dirty="0" smtClean="0"/>
              <a:t>&lt;http</a:t>
            </a:r>
            <a:r>
              <a:rPr lang="cs-CZ" sz="800" dirty="0"/>
              <a:t>://commons.wikimedia.org/wiki/</a:t>
            </a:r>
            <a:r>
              <a:rPr lang="cs-CZ" sz="800" dirty="0" err="1"/>
              <a:t>File:Apertures.jpg</a:t>
            </a:r>
            <a:r>
              <a:rPr lang="cs-CZ" sz="800" dirty="0" smtClean="0"/>
              <a:t>&gt;</a:t>
            </a:r>
          </a:p>
          <a:p>
            <a:r>
              <a:rPr lang="cs-CZ" sz="800" dirty="0" smtClean="0"/>
              <a:t>Obr. 2: </a:t>
            </a:r>
            <a:r>
              <a:rPr lang="cs-CZ" sz="800" dirty="0"/>
              <a:t>JEAN-JACQUES MILAN.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</a:t>
            </a:r>
            <a:r>
              <a:rPr lang="cs-CZ" sz="800" dirty="0" smtClean="0">
                <a:hlinkClick r:id="rId2"/>
              </a:rPr>
              <a:t>http</a:t>
            </a:r>
            <a:r>
              <a:rPr lang="cs-CZ" sz="800" dirty="0">
                <a:hlinkClick r:id="rId2"/>
              </a:rPr>
              <a:t>://commons.wikimedia.org/wiki/File:Portrait_02.jpg?uselang=cs </a:t>
            </a:r>
            <a:endParaRPr lang="cs-CZ" sz="800" dirty="0" smtClean="0"/>
          </a:p>
          <a:p>
            <a:r>
              <a:rPr lang="cs-CZ" sz="800" dirty="0"/>
              <a:t>Obr. </a:t>
            </a:r>
            <a:r>
              <a:rPr lang="cs-CZ" sz="800" dirty="0" smtClean="0"/>
              <a:t>3 :JEAN-JACQUES </a:t>
            </a:r>
            <a:r>
              <a:rPr lang="cs-CZ" sz="800" dirty="0"/>
              <a:t>MILAN.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</a:t>
            </a:r>
            <a:r>
              <a:rPr lang="cs-CZ" sz="800" dirty="0" smtClean="0"/>
              <a:t>&lt;</a:t>
            </a:r>
            <a:r>
              <a:rPr lang="cs-CZ" sz="800" dirty="0"/>
              <a:t>http://commons.wikimedia.org/wiki/File:Portrait_01.jpg?uselang=</a:t>
            </a:r>
            <a:r>
              <a:rPr lang="cs-CZ" sz="800" dirty="0" err="1"/>
              <a:t>cs</a:t>
            </a:r>
            <a:r>
              <a:rPr lang="cs-CZ" sz="800" dirty="0" smtClean="0"/>
              <a:t>&gt;</a:t>
            </a:r>
            <a:endParaRPr lang="cs-CZ" sz="800" dirty="0"/>
          </a:p>
          <a:p>
            <a:endParaRPr lang="cs-CZ" sz="800" dirty="0" smtClean="0"/>
          </a:p>
        </p:txBody>
      </p:sp>
      <p:grpSp>
        <p:nvGrpSpPr>
          <p:cNvPr id="13" name="Skupina 12"/>
          <p:cNvGrpSpPr/>
          <p:nvPr/>
        </p:nvGrpSpPr>
        <p:grpSpPr>
          <a:xfrm>
            <a:off x="414489" y="2616200"/>
            <a:ext cx="2385861" cy="3124200"/>
            <a:chOff x="414489" y="2616200"/>
            <a:chExt cx="2385861" cy="3124200"/>
          </a:xfrm>
        </p:grpSpPr>
        <p:pic>
          <p:nvPicPr>
            <p:cNvPr id="2050" name="Picture 2" descr="File:Aperture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209" y="2616200"/>
              <a:ext cx="1890141" cy="3124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ovéPole 30"/>
            <p:cNvSpPr txBox="1"/>
            <p:nvPr/>
          </p:nvSpPr>
          <p:spPr>
            <a:xfrm>
              <a:off x="414489" y="552495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1</a:t>
              </a:r>
              <a:endParaRPr lang="cs-CZ" sz="800" dirty="0"/>
            </a:p>
          </p:txBody>
        </p:sp>
      </p:grpSp>
      <p:sp>
        <p:nvSpPr>
          <p:cNvPr id="10" name="Obdélník 9"/>
          <p:cNvSpPr/>
          <p:nvPr/>
        </p:nvSpPr>
        <p:spPr>
          <a:xfrm>
            <a:off x="842811" y="2326616"/>
            <a:ext cx="54094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rgbClr val="00B0F0"/>
                </a:solidFill>
              </a:rPr>
              <a:t>Malá (obr. 1, například 2,8) a velká (obr. 2, například 22) clona</a:t>
            </a:r>
          </a:p>
        </p:txBody>
      </p:sp>
      <p:grpSp>
        <p:nvGrpSpPr>
          <p:cNvPr id="19" name="Skupina 18"/>
          <p:cNvGrpSpPr/>
          <p:nvPr/>
        </p:nvGrpSpPr>
        <p:grpSpPr>
          <a:xfrm>
            <a:off x="3067050" y="2608020"/>
            <a:ext cx="4677611" cy="1525830"/>
            <a:chOff x="3067050" y="2608020"/>
            <a:chExt cx="4677611" cy="1525830"/>
          </a:xfrm>
        </p:grpSpPr>
        <p:pic>
          <p:nvPicPr>
            <p:cNvPr id="2052" name="Picture 4" descr="File:Portrait 0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4725" y="2608020"/>
              <a:ext cx="2281614" cy="152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Přímá spojnice se šipkou 11"/>
            <p:cNvCxnSpPr/>
            <p:nvPr/>
          </p:nvCxnSpPr>
          <p:spPr>
            <a:xfrm>
              <a:off x="3067050" y="3390900"/>
              <a:ext cx="172402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ovéPole 43"/>
            <p:cNvSpPr txBox="1"/>
            <p:nvPr/>
          </p:nvSpPr>
          <p:spPr>
            <a:xfrm>
              <a:off x="7316339" y="2616200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2</a:t>
              </a:r>
              <a:endParaRPr lang="cs-CZ" sz="800" dirty="0"/>
            </a:p>
          </p:txBody>
        </p:sp>
      </p:grpSp>
      <p:grpSp>
        <p:nvGrpSpPr>
          <p:cNvPr id="20" name="Skupina 19"/>
          <p:cNvGrpSpPr/>
          <p:nvPr/>
        </p:nvGrpSpPr>
        <p:grpSpPr>
          <a:xfrm>
            <a:off x="3067050" y="4207016"/>
            <a:ext cx="4677611" cy="1579948"/>
            <a:chOff x="3067050" y="4207016"/>
            <a:chExt cx="4677611" cy="1579948"/>
          </a:xfrm>
        </p:grpSpPr>
        <p:pic>
          <p:nvPicPr>
            <p:cNvPr id="2054" name="Picture 6" descr="File:Portrait 0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4725" y="4261134"/>
              <a:ext cx="2281614" cy="152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ovéPole 45"/>
            <p:cNvSpPr txBox="1"/>
            <p:nvPr/>
          </p:nvSpPr>
          <p:spPr>
            <a:xfrm>
              <a:off x="7316339" y="4207016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3</a:t>
              </a:r>
              <a:endParaRPr lang="cs-CZ" sz="800" dirty="0"/>
            </a:p>
          </p:txBody>
        </p:sp>
        <p:cxnSp>
          <p:nvCxnSpPr>
            <p:cNvPr id="47" name="Přímá spojnice se šipkou 46"/>
            <p:cNvCxnSpPr/>
            <p:nvPr/>
          </p:nvCxnSpPr>
          <p:spPr>
            <a:xfrm>
              <a:off x="3067050" y="4995474"/>
              <a:ext cx="172402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279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Základní pojmy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28650" y="100729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EXPOZIČNÍ ČAS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800100" y="1421339"/>
            <a:ext cx="787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>
                <a:latin typeface="Segoe UI Light" panose="020B0502040204020203" pitchFamily="34" charset="0"/>
              </a:rPr>
              <a:t>Expoziční čas je doba, po kterou je závěrka fotoaparátu otevřena a umožňuje tak světlu dopadat na obrazový </a:t>
            </a:r>
            <a:r>
              <a:rPr lang="cs-CZ" sz="1400" b="1" dirty="0" smtClean="0">
                <a:latin typeface="Segoe UI Light" panose="020B0502040204020203" pitchFamily="34" charset="0"/>
              </a:rPr>
              <a:t>senzor.</a:t>
            </a:r>
          </a:p>
          <a:p>
            <a:endParaRPr lang="cs-CZ" sz="1400" b="1" dirty="0" smtClean="0">
              <a:latin typeface="Segoe UI Light" panose="020B0502040204020203" pitchFamily="34" charset="0"/>
            </a:endParaRPr>
          </a:p>
          <a:p>
            <a:r>
              <a:rPr lang="cs-CZ" sz="1400" b="1" dirty="0">
                <a:latin typeface="Segoe UI Light" panose="020B0502040204020203" pitchFamily="34" charset="0"/>
              </a:rPr>
              <a:t>Příliš dlouhá doba expozice způsobí jejich rozmazání, velmi krátká doba expozice naopak jejich „strnutí“ v čase.</a:t>
            </a:r>
          </a:p>
        </p:txBody>
      </p:sp>
      <p:sp>
        <p:nvSpPr>
          <p:cNvPr id="30" name="TextovéPole 29"/>
          <p:cNvSpPr txBox="1"/>
          <p:nvPr/>
        </p:nvSpPr>
        <p:spPr>
          <a:xfrm>
            <a:off x="1014261" y="6119819"/>
            <a:ext cx="6915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i="1" dirty="0"/>
              <a:t>Wikipedie: Otevřená encyklopedie: Expoziční čas</a:t>
            </a:r>
            <a:r>
              <a:rPr lang="cs-CZ" sz="800" dirty="0"/>
              <a:t> [online]. </a:t>
            </a:r>
            <a:r>
              <a:rPr lang="cs-CZ" sz="800" dirty="0" smtClean="0"/>
              <a:t>c2013 </a:t>
            </a:r>
            <a:r>
              <a:rPr lang="cs-CZ" sz="800" dirty="0"/>
              <a:t>[cit. 3. 4. 2014]. </a:t>
            </a:r>
            <a:endParaRPr lang="cs-CZ" sz="800" dirty="0" smtClean="0"/>
          </a:p>
          <a:p>
            <a:r>
              <a:rPr lang="cs-CZ" sz="800" dirty="0" smtClean="0"/>
              <a:t>Dostupný </a:t>
            </a:r>
            <a:r>
              <a:rPr lang="cs-CZ" sz="800" dirty="0"/>
              <a:t>z WWW: </a:t>
            </a:r>
            <a:r>
              <a:rPr lang="cs-CZ" sz="800" dirty="0" smtClean="0">
                <a:hlinkClick r:id="rId2"/>
              </a:rPr>
              <a:t>http</a:t>
            </a:r>
            <a:r>
              <a:rPr lang="cs-CZ" sz="800" dirty="0">
                <a:hlinkClick r:id="rId2"/>
              </a:rPr>
              <a:t>://cs.wikipedia.org/w/index.php?title=Expozi%C4%8Dn%C3%AD_%</a:t>
            </a:r>
            <a:r>
              <a:rPr lang="cs-CZ" sz="800" dirty="0" smtClean="0">
                <a:hlinkClick r:id="rId2"/>
              </a:rPr>
              <a:t>C4%8Das&amp;oldid=11198676</a:t>
            </a:r>
            <a:endParaRPr lang="cs-CZ" sz="800" dirty="0" smtClean="0"/>
          </a:p>
          <a:p>
            <a:r>
              <a:rPr lang="cs-CZ" sz="800" dirty="0" smtClean="0"/>
              <a:t>Obr. 1: </a:t>
            </a:r>
            <a:r>
              <a:rPr lang="cs-CZ" sz="800" dirty="0"/>
              <a:t>NEVIT DILMEN (TALK).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http://commons.wikimedia.org/wiki/File:Windflower-05237-nevit.JPG</a:t>
            </a:r>
            <a:r>
              <a:rPr lang="cs-CZ" sz="800" dirty="0" smtClean="0"/>
              <a:t>&gt;</a:t>
            </a:r>
          </a:p>
        </p:txBody>
      </p:sp>
      <p:sp>
        <p:nvSpPr>
          <p:cNvPr id="10" name="Obdélník 9"/>
          <p:cNvSpPr/>
          <p:nvPr/>
        </p:nvSpPr>
        <p:spPr>
          <a:xfrm>
            <a:off x="1528611" y="2415949"/>
            <a:ext cx="9097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>
                <a:solidFill>
                  <a:srgbClr val="00B0F0"/>
                </a:solidFill>
              </a:rPr>
              <a:t>1/1000s</a:t>
            </a:r>
            <a:endParaRPr lang="cs-CZ" sz="1600" dirty="0">
              <a:solidFill>
                <a:srgbClr val="00B0F0"/>
              </a:solidFill>
            </a:endParaRPr>
          </a:p>
        </p:txBody>
      </p:sp>
      <p:grpSp>
        <p:nvGrpSpPr>
          <p:cNvPr id="4" name="Skupina 3"/>
          <p:cNvGrpSpPr/>
          <p:nvPr/>
        </p:nvGrpSpPr>
        <p:grpSpPr>
          <a:xfrm>
            <a:off x="800100" y="2754503"/>
            <a:ext cx="7424586" cy="3370069"/>
            <a:chOff x="800100" y="2754503"/>
            <a:chExt cx="7424586" cy="3370069"/>
          </a:xfrm>
        </p:grpSpPr>
        <p:sp>
          <p:nvSpPr>
            <p:cNvPr id="31" name="TextovéPole 30"/>
            <p:cNvSpPr txBox="1"/>
            <p:nvPr/>
          </p:nvSpPr>
          <p:spPr>
            <a:xfrm>
              <a:off x="800100" y="5909128"/>
              <a:ext cx="4283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800" dirty="0" smtClean="0"/>
                <a:t>obr. 1</a:t>
              </a:r>
              <a:endParaRPr lang="cs-CZ" sz="800" dirty="0"/>
            </a:p>
          </p:txBody>
        </p:sp>
        <p:pic>
          <p:nvPicPr>
            <p:cNvPr id="2" name="Obrázek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811" y="2754503"/>
              <a:ext cx="7381875" cy="3109370"/>
            </a:xfrm>
            <a:prstGeom prst="rect">
              <a:avLst/>
            </a:prstGeom>
          </p:spPr>
        </p:pic>
      </p:grpSp>
      <p:sp>
        <p:nvSpPr>
          <p:cNvPr id="17" name="Obdélník 16"/>
          <p:cNvSpPr/>
          <p:nvPr/>
        </p:nvSpPr>
        <p:spPr>
          <a:xfrm>
            <a:off x="4078853" y="2403110"/>
            <a:ext cx="79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>
                <a:solidFill>
                  <a:srgbClr val="00B0F0"/>
                </a:solidFill>
              </a:rPr>
              <a:t>1/100s</a:t>
            </a:r>
            <a:endParaRPr lang="cs-CZ" sz="1600" dirty="0">
              <a:solidFill>
                <a:srgbClr val="00B0F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6936353" y="2418759"/>
            <a:ext cx="7122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>
                <a:solidFill>
                  <a:srgbClr val="00B0F0"/>
                </a:solidFill>
              </a:rPr>
              <a:t>1/10s</a:t>
            </a:r>
            <a:endParaRPr lang="cs-CZ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5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0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Základní pojmy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28650" y="100729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CITLIVOST / ISO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800100" y="1421339"/>
            <a:ext cx="787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Citlivostí filmu 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(označovaná </a:t>
            </a:r>
            <a:r>
              <a:rPr lang="cs-CZ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ISO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 rozumíme 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jeho citlivost na světlo; čím je film 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citlivější (ISO 400 a více), 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tím je méně náročný na světelné podmínky - laicky řečeno, citlivější film je vhodný pro fotografování v horších světelných 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podmínkách.</a:t>
            </a:r>
          </a:p>
          <a:p>
            <a:endParaRPr lang="cs-CZ" sz="14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Citlivost filmu má v praxi vliv na kvalitu fotografie – způsobuje větší šum a zrno</a:t>
            </a:r>
            <a:endParaRPr lang="cs-CZ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1014261" y="6119819"/>
            <a:ext cx="6915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i="1" dirty="0"/>
              <a:t>Wikipedie: Otevřená encyklopedie: Citlivost</a:t>
            </a:r>
            <a:r>
              <a:rPr lang="cs-CZ" sz="800" dirty="0"/>
              <a:t> [online]. c2013 [cit. 3. 4. 2014]. </a:t>
            </a:r>
            <a:endParaRPr lang="cs-CZ" sz="800" dirty="0" smtClean="0"/>
          </a:p>
          <a:p>
            <a:r>
              <a:rPr lang="cs-CZ" sz="800" dirty="0" smtClean="0"/>
              <a:t>Dostupný </a:t>
            </a:r>
            <a:r>
              <a:rPr lang="cs-CZ" sz="800" dirty="0"/>
              <a:t>z WWW: &lt;</a:t>
            </a:r>
            <a:r>
              <a:rPr lang="cs-CZ" sz="800" dirty="0">
                <a:hlinkClick r:id="rId2"/>
              </a:rPr>
              <a:t>http://cs.wikipedia.org/w/</a:t>
            </a:r>
            <a:r>
              <a:rPr lang="cs-CZ" sz="800" dirty="0" err="1">
                <a:hlinkClick r:id="rId2"/>
              </a:rPr>
              <a:t>index.php?title</a:t>
            </a:r>
            <a:r>
              <a:rPr lang="cs-CZ" sz="800" dirty="0">
                <a:hlinkClick r:id="rId2"/>
              </a:rPr>
              <a:t>=</a:t>
            </a:r>
            <a:r>
              <a:rPr lang="cs-CZ" sz="800" dirty="0" err="1">
                <a:hlinkClick r:id="rId2"/>
              </a:rPr>
              <a:t>Citlivost&amp;oldid</a:t>
            </a:r>
            <a:r>
              <a:rPr lang="cs-CZ" sz="800" dirty="0">
                <a:hlinkClick r:id="rId2"/>
              </a:rPr>
              <a:t>=10596131</a:t>
            </a:r>
            <a:r>
              <a:rPr lang="cs-CZ" sz="800" dirty="0"/>
              <a:t>&gt; </a:t>
            </a:r>
            <a:endParaRPr lang="cs-CZ" sz="800" dirty="0" smtClean="0"/>
          </a:p>
          <a:p>
            <a:r>
              <a:rPr lang="cs-CZ" sz="800" dirty="0" smtClean="0"/>
              <a:t>Obr. 1: </a:t>
            </a:r>
            <a:r>
              <a:rPr lang="cs-CZ" sz="800" dirty="0"/>
              <a:t>GRPH3B18. </a:t>
            </a:r>
            <a:r>
              <a:rPr lang="cs-CZ" sz="800" i="1" dirty="0"/>
              <a:t>wikipedia.org</a:t>
            </a:r>
            <a:r>
              <a:rPr lang="cs-CZ" sz="800" dirty="0"/>
              <a:t> [online]. [cit. 3. 4. 2014]. Dostupný na WWW: </a:t>
            </a:r>
            <a:r>
              <a:rPr lang="cs-CZ" sz="800" dirty="0" smtClean="0"/>
              <a:t>&lt;http</a:t>
            </a:r>
            <a:r>
              <a:rPr lang="cs-CZ" sz="800" dirty="0"/>
              <a:t>://en.wikipedia.org/wiki/</a:t>
            </a:r>
            <a:r>
              <a:rPr lang="cs-CZ" sz="800" dirty="0" err="1"/>
              <a:t>File:ISO.gif</a:t>
            </a:r>
            <a:r>
              <a:rPr lang="cs-CZ" sz="800" dirty="0" smtClean="0"/>
              <a:t>&gt;</a:t>
            </a:r>
          </a:p>
        </p:txBody>
      </p:sp>
      <p:grpSp>
        <p:nvGrpSpPr>
          <p:cNvPr id="8" name="Skupina 7"/>
          <p:cNvGrpSpPr/>
          <p:nvPr/>
        </p:nvGrpSpPr>
        <p:grpSpPr>
          <a:xfrm>
            <a:off x="800100" y="2602117"/>
            <a:ext cx="7874000" cy="3484550"/>
            <a:chOff x="800100" y="2602117"/>
            <a:chExt cx="7874000" cy="3484550"/>
          </a:xfrm>
        </p:grpSpPr>
        <p:grpSp>
          <p:nvGrpSpPr>
            <p:cNvPr id="4" name="Skupina 3"/>
            <p:cNvGrpSpPr/>
            <p:nvPr/>
          </p:nvGrpSpPr>
          <p:grpSpPr>
            <a:xfrm>
              <a:off x="3010203" y="2909894"/>
              <a:ext cx="4919208" cy="3176773"/>
              <a:chOff x="3010203" y="2909894"/>
              <a:chExt cx="4919208" cy="3176773"/>
            </a:xfrm>
          </p:grpSpPr>
          <p:sp>
            <p:nvSpPr>
              <p:cNvPr id="31" name="TextovéPole 30"/>
              <p:cNvSpPr txBox="1"/>
              <p:nvPr/>
            </p:nvSpPr>
            <p:spPr>
              <a:xfrm>
                <a:off x="3010203" y="5871223"/>
                <a:ext cx="42832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800" dirty="0" smtClean="0"/>
                  <a:t>obr. 1</a:t>
                </a:r>
                <a:endParaRPr lang="cs-CZ" sz="800" dirty="0"/>
              </a:p>
            </p:txBody>
          </p:sp>
          <p:pic>
            <p:nvPicPr>
              <p:cNvPr id="3076" name="Picture 4" descr="File:ISO.gif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38525" y="2909894"/>
                <a:ext cx="4490886" cy="31436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Obdélník 2"/>
            <p:cNvSpPr/>
            <p:nvPr/>
          </p:nvSpPr>
          <p:spPr>
            <a:xfrm>
              <a:off x="800100" y="2602117"/>
              <a:ext cx="787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1400" dirty="0" smtClean="0">
                  <a:solidFill>
                    <a:srgbClr val="00B0F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Zde ukázka ISO 100 (méně šumu) a ISO 3200 (více šumu) </a:t>
              </a:r>
              <a:endParaRPr lang="cs-CZ" sz="1400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296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78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cap="all" dirty="0" smtClean="0">
                <a:latin typeface="Segoe UI Light" panose="020B0502040204020203" pitchFamily="34" charset="0"/>
              </a:rPr>
              <a:t>Základní pojmy</a:t>
            </a:r>
            <a:endParaRPr lang="cs-CZ" b="1" cap="all" dirty="0">
              <a:latin typeface="Segoe UI Light" panose="020B0502040204020203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28650" y="1007299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B0F0"/>
                </a:solidFill>
                <a:latin typeface="Segoe UI Light" panose="020B0502040204020203" pitchFamily="34" charset="0"/>
              </a:rPr>
              <a:t>EXIF</a:t>
            </a:r>
            <a:endParaRPr lang="cs-CZ" sz="2400" dirty="0">
              <a:solidFill>
                <a:srgbClr val="00B0F0"/>
              </a:solidFill>
              <a:latin typeface="Segoe UI Light" panose="020B0502040204020203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34836" y="1468964"/>
            <a:ext cx="84186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Exif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je 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specifikace pro formát </a:t>
            </a:r>
            <a:r>
              <a:rPr lang="cs-CZ" sz="14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metadat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vkládaných do souborů digitálními fotoaparáty. </a:t>
            </a:r>
            <a:endParaRPr lang="cs-CZ" sz="14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cs-CZ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cs-CZ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Metadata</a:t>
            </a: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 </a:t>
            </a:r>
            <a:r>
              <a:rPr lang="cs-CZ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Exifu</a:t>
            </a: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cs-CZ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mimo </a:t>
            </a: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jiné </a:t>
            </a:r>
            <a:r>
              <a:rPr lang="cs-CZ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obsahují:</a:t>
            </a:r>
            <a:endParaRPr lang="cs-CZ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cs-CZ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Značku a model fotoaparátu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Datum a čas pořízení snímku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Nastavení fotoaparátu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To zahrnuje nastavenou citlivost, clonu, expoziční čas, ohniskovou vzdálenost, informace o použití blesku a někdy i další údaje, jako je vzdálenost zaostření nebo orientace fotoaparátu (která umožňuje automaticky otáčet snímky pořízené na výšku).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Informace </a:t>
            </a:r>
            <a:r>
              <a:rPr lang="cs-CZ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 místu pořízení</a:t>
            </a:r>
            <a:r>
              <a:rPr lang="cs-CZ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která může být získána z GPS přijímače připojeného k fotoaparátu</a:t>
            </a:r>
            <a:r>
              <a:rPr lang="cs-CZ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cs-CZ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628650" y="6272219"/>
            <a:ext cx="7320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/>
              <a:t>Použité zdroje:</a:t>
            </a:r>
          </a:p>
          <a:p>
            <a:r>
              <a:rPr lang="cs-CZ" sz="800" i="1" dirty="0"/>
              <a:t>Wikipedie: Otevřená encyklopedie: </a:t>
            </a:r>
            <a:r>
              <a:rPr lang="cs-CZ" sz="800" i="1" dirty="0" err="1"/>
              <a:t>Exif</a:t>
            </a:r>
            <a:r>
              <a:rPr lang="cs-CZ" sz="800" dirty="0"/>
              <a:t> [online]. c2013 [citováno </a:t>
            </a:r>
            <a:r>
              <a:rPr lang="cs-CZ" sz="800" dirty="0" smtClean="0"/>
              <a:t>3.</a:t>
            </a:r>
            <a:r>
              <a:rPr lang="cs-CZ" sz="800" dirty="0"/>
              <a:t> 04. 2014]. Dostupný z WWW: &lt;</a:t>
            </a:r>
            <a:r>
              <a:rPr lang="cs-CZ" sz="800" dirty="0">
                <a:hlinkClick r:id="rId2"/>
              </a:rPr>
              <a:t>http://cs.wikipedia.org/w/</a:t>
            </a:r>
            <a:r>
              <a:rPr lang="cs-CZ" sz="800" dirty="0" err="1">
                <a:hlinkClick r:id="rId2"/>
              </a:rPr>
              <a:t>index.php?title</a:t>
            </a:r>
            <a:r>
              <a:rPr lang="cs-CZ" sz="800" dirty="0">
                <a:hlinkClick r:id="rId2"/>
              </a:rPr>
              <a:t>=</a:t>
            </a:r>
            <a:r>
              <a:rPr lang="cs-CZ" sz="800" dirty="0" err="1">
                <a:hlinkClick r:id="rId2"/>
              </a:rPr>
              <a:t>Exif&amp;oldid</a:t>
            </a:r>
            <a:r>
              <a:rPr lang="cs-CZ" sz="800" dirty="0">
                <a:hlinkClick r:id="rId2"/>
              </a:rPr>
              <a:t>=10169961</a:t>
            </a:r>
            <a:r>
              <a:rPr lang="cs-CZ" sz="800" dirty="0"/>
              <a:t>&gt;</a:t>
            </a:r>
            <a:endParaRPr lang="cs-CZ" sz="800" dirty="0" smtClean="0"/>
          </a:p>
        </p:txBody>
      </p:sp>
    </p:spTree>
    <p:extLst>
      <p:ext uri="{BB962C8B-B14F-4D97-AF65-F5344CB8AC3E}">
        <p14:creationId xmlns:p14="http://schemas.microsoft.com/office/powerpoint/2010/main" val="116170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578644" y="159887"/>
            <a:ext cx="7886700" cy="8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000" b="1" dirty="0" smtClean="0">
                <a:latin typeface="Segoe UI Light" panose="020B0502040204020203" pitchFamily="34" charset="0"/>
              </a:rPr>
              <a:t>Zadání</a:t>
            </a:r>
            <a:r>
              <a:rPr lang="cs-CZ" b="1" dirty="0" smtClean="0">
                <a:latin typeface="Segoe UI Light" panose="020B0502040204020203" pitchFamily="34" charset="0"/>
              </a:rPr>
              <a:t> úkolů</a:t>
            </a:r>
            <a:endParaRPr lang="cs-CZ" b="1" dirty="0">
              <a:solidFill>
                <a:srgbClr val="FF0000"/>
              </a:solidFill>
              <a:latin typeface="Segoe UI Light" panose="020B0502040204020203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095375" y="1400175"/>
            <a:ext cx="75990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1600" dirty="0" smtClean="0">
                <a:latin typeface="Segoe UI Light" panose="020B0502040204020203" pitchFamily="34" charset="0"/>
              </a:rPr>
              <a:t>1. U přiložené </a:t>
            </a:r>
            <a:r>
              <a:rPr lang="cs-CZ" sz="1600" dirty="0">
                <a:latin typeface="Segoe UI Light" panose="020B0502040204020203" pitchFamily="34" charset="0"/>
              </a:rPr>
              <a:t>fotografie </a:t>
            </a:r>
            <a:r>
              <a:rPr lang="cs-CZ" sz="1600" dirty="0" smtClean="0">
                <a:latin typeface="Segoe UI Light" panose="020B0502040204020203" pitchFamily="34" charset="0"/>
              </a:rPr>
              <a:t>VY_32_INOVACE_ICT_I_S2_20a.jpg zjistěte základní údaje </a:t>
            </a:r>
            <a:r>
              <a:rPr lang="cs-CZ" sz="1600" dirty="0" err="1" smtClean="0">
                <a:latin typeface="Segoe UI Light" panose="020B0502040204020203" pitchFamily="34" charset="0"/>
              </a:rPr>
              <a:t>Exifu</a:t>
            </a:r>
            <a:r>
              <a:rPr lang="cs-CZ" sz="1600" dirty="0" smtClean="0">
                <a:latin typeface="Segoe UI Light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cs-CZ" sz="1600" dirty="0" smtClean="0">
                <a:latin typeface="Segoe UI Light" panose="020B0502040204020203" pitchFamily="34" charset="0"/>
              </a:rPr>
              <a:t>2. </a:t>
            </a:r>
            <a:r>
              <a:rPr lang="cs-CZ" sz="1600" dirty="0">
                <a:latin typeface="Segoe UI Light" panose="020B0502040204020203" pitchFamily="34" charset="0"/>
              </a:rPr>
              <a:t>U fotografie </a:t>
            </a:r>
            <a:r>
              <a:rPr lang="cs-CZ" sz="1600" dirty="0" smtClean="0">
                <a:latin typeface="Segoe UI Light" panose="020B0502040204020203" pitchFamily="34" charset="0"/>
              </a:rPr>
              <a:t>VY_32_INOVACE_ICT_I_S2_20a.jpg opravte v </a:t>
            </a:r>
            <a:r>
              <a:rPr lang="cs-CZ" sz="1600" dirty="0" err="1" smtClean="0">
                <a:latin typeface="Segoe UI Light" panose="020B0502040204020203" pitchFamily="34" charset="0"/>
              </a:rPr>
              <a:t>GIMPu</a:t>
            </a:r>
            <a:r>
              <a:rPr lang="cs-CZ" sz="1600" dirty="0" smtClean="0">
                <a:latin typeface="Segoe UI Light" panose="020B0502040204020203" pitchFamily="34" charset="0"/>
              </a:rPr>
              <a:t> červené oči!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3311" y="6156105"/>
            <a:ext cx="8301132" cy="294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1000" dirty="0" smtClean="0">
                <a:latin typeface="Segoe UI Light" panose="020B0502040204020203" pitchFamily="34" charset="0"/>
              </a:rPr>
              <a:t>fotografie VY_32_INOVACE_ICT_I_S2_20a.jpg je z fotoarchivu SOU stravování a služeb Karlovy Vary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369" y="2570284"/>
            <a:ext cx="2505075" cy="3314700"/>
          </a:xfrm>
          <a:prstGeom prst="rect">
            <a:avLst/>
          </a:prstGeom>
        </p:spPr>
      </p:pic>
      <p:grpSp>
        <p:nvGrpSpPr>
          <p:cNvPr id="6" name="Skupina 5"/>
          <p:cNvGrpSpPr/>
          <p:nvPr/>
        </p:nvGrpSpPr>
        <p:grpSpPr>
          <a:xfrm>
            <a:off x="3600635" y="4319967"/>
            <a:ext cx="5404975" cy="1043191"/>
            <a:chOff x="420121" y="2958580"/>
            <a:chExt cx="5404975" cy="1043191"/>
          </a:xfrm>
        </p:grpSpPr>
        <p:sp>
          <p:nvSpPr>
            <p:cNvPr id="7" name="Ovál 6"/>
            <p:cNvSpPr/>
            <p:nvPr/>
          </p:nvSpPr>
          <p:spPr>
            <a:xfrm>
              <a:off x="420121" y="3735071"/>
              <a:ext cx="304800" cy="266700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8" name="Přímá spojnice se šipkou 7"/>
            <p:cNvCxnSpPr>
              <a:stCxn id="9" idx="1"/>
              <a:endCxn id="7" idx="6"/>
            </p:cNvCxnSpPr>
            <p:nvPr/>
          </p:nvCxnSpPr>
          <p:spPr>
            <a:xfrm flipH="1">
              <a:off x="724921" y="3204802"/>
              <a:ext cx="1766314" cy="66361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ovéPole 8"/>
            <p:cNvSpPr txBox="1"/>
            <p:nvPr/>
          </p:nvSpPr>
          <p:spPr>
            <a:xfrm>
              <a:off x="2491235" y="2958580"/>
              <a:ext cx="333386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400" b="1" dirty="0" smtClean="0">
                  <a:solidFill>
                    <a:srgbClr val="FF0000"/>
                  </a:solidFill>
                </a:rPr>
                <a:t>Nástroj „Přidání výběru“</a:t>
              </a:r>
            </a:p>
            <a:p>
              <a:r>
                <a:rPr lang="cs-CZ" sz="1200" dirty="0" smtClean="0">
                  <a:solidFill>
                    <a:srgbClr val="00B0F0"/>
                  </a:solidFill>
                </a:rPr>
                <a:t>Pomůže Vám udělat více stejných úprav najednou</a:t>
              </a:r>
              <a:endParaRPr lang="cs-CZ" sz="1200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10" name="Skupina 9"/>
          <p:cNvGrpSpPr/>
          <p:nvPr/>
        </p:nvGrpSpPr>
        <p:grpSpPr>
          <a:xfrm>
            <a:off x="393311" y="3981413"/>
            <a:ext cx="3235023" cy="1381745"/>
            <a:chOff x="3178493" y="2753376"/>
            <a:chExt cx="3235023" cy="1381745"/>
          </a:xfrm>
        </p:grpSpPr>
        <p:sp>
          <p:nvSpPr>
            <p:cNvPr id="12" name="Ovál 11"/>
            <p:cNvSpPr/>
            <p:nvPr/>
          </p:nvSpPr>
          <p:spPr>
            <a:xfrm>
              <a:off x="6146652" y="3868421"/>
              <a:ext cx="266864" cy="266700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3" name="Přímá spojnice se šipkou 12"/>
            <p:cNvCxnSpPr>
              <a:stCxn id="14" idx="2"/>
              <a:endCxn id="12" idx="2"/>
            </p:cNvCxnSpPr>
            <p:nvPr/>
          </p:nvCxnSpPr>
          <p:spPr>
            <a:xfrm>
              <a:off x="4524022" y="3430484"/>
              <a:ext cx="1622630" cy="571287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ovéPole 13"/>
            <p:cNvSpPr txBox="1"/>
            <p:nvPr/>
          </p:nvSpPr>
          <p:spPr>
            <a:xfrm>
              <a:off x="3178493" y="2753376"/>
              <a:ext cx="2691058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400" b="1" dirty="0" smtClean="0">
                  <a:solidFill>
                    <a:srgbClr val="FF0000"/>
                  </a:solidFill>
                </a:rPr>
                <a:t>Nástroj „Nahradit aktuální výběr“</a:t>
              </a:r>
            </a:p>
            <a:p>
              <a:r>
                <a:rPr lang="cs-CZ" sz="1200" dirty="0" smtClean="0">
                  <a:solidFill>
                    <a:srgbClr val="00B0F0"/>
                  </a:solidFill>
                </a:rPr>
                <a:t>Vybírá vždy jen jednu oblast,</a:t>
              </a:r>
            </a:p>
            <a:p>
              <a:r>
                <a:rPr lang="cs-CZ" sz="1200" dirty="0" smtClean="0">
                  <a:solidFill>
                    <a:srgbClr val="00B0F0"/>
                  </a:solidFill>
                </a:rPr>
                <a:t>ruší výběr předchozí oblasti</a:t>
              </a:r>
              <a:endParaRPr lang="cs-CZ" sz="1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15" name="TextovéPole 14"/>
          <p:cNvSpPr txBox="1"/>
          <p:nvPr/>
        </p:nvSpPr>
        <p:spPr>
          <a:xfrm>
            <a:off x="5925818" y="2502292"/>
            <a:ext cx="2354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Co budete potřebovat?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3609</TotalTime>
  <Words>644</Words>
  <Application>Microsoft Office PowerPoint</Application>
  <PresentationFormat>Předvádění na obrazovce (4:3)</PresentationFormat>
  <Paragraphs>127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Segoe UI</vt:lpstr>
      <vt:lpstr>Segoe UI Light</vt:lpstr>
      <vt:lpstr>Tahoma</vt:lpstr>
      <vt:lpstr>Office Theme</vt:lpstr>
      <vt:lpstr>Prezentace aplikace PowerPoint</vt:lpstr>
      <vt:lpstr>Co je digitální fotografie?</vt:lpstr>
      <vt:lpstr>DIGITÁLNÍ FOTOGRAFIE</vt:lpstr>
      <vt:lpstr>Prezentace aplikace PowerPoint</vt:lpstr>
      <vt:lpstr>Základní pojmy</vt:lpstr>
      <vt:lpstr>Základní pojmy</vt:lpstr>
      <vt:lpstr>Základní pojmy</vt:lpstr>
      <vt:lpstr>Základní pojmy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admin</dc:creator>
  <cp:lastModifiedBy>admin</cp:lastModifiedBy>
  <cp:revision>303</cp:revision>
  <cp:lastPrinted>2013-05-29T10:30:23Z</cp:lastPrinted>
  <dcterms:created xsi:type="dcterms:W3CDTF">2013-05-29T06:59:46Z</dcterms:created>
  <dcterms:modified xsi:type="dcterms:W3CDTF">2014-04-28T10:30:15Z</dcterms:modified>
</cp:coreProperties>
</file>