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BCE2B-C2C8-4802-BF40-3FE6195154A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F7BB6E-D2E1-4F09-A20C-B0E3D286612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2E8AFF-638F-46A0-AC9B-9B5A93150E0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149EAE-7EB4-4E17-92AC-28C0C603920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D44984-330D-467E-88D6-1D684398A41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08F284-EBEB-47E8-8996-CF56908306D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9AFD12-B793-42BF-8D5B-23533401D3E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65C78A-8662-4E09-BD5D-71776E539C0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B799DC-0033-446D-B6B0-E38032EFEEE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1818A8-6F9C-4672-AB37-4DAB0429BB1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AAE19A-71D1-4CFA-8415-4819CBE80DB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374DB860-C31D-4653-A92A-660EDEE76878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333375"/>
            <a:ext cx="6336059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468313" y="1998663"/>
            <a:ext cx="8064500" cy="390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cs-CZ" altLang="cs-CZ" dirty="0"/>
              <a:t>Název školy: </a:t>
            </a:r>
            <a:r>
              <a:rPr lang="cs-CZ" altLang="cs-CZ" b="1" dirty="0"/>
              <a:t> Základní škola a Mateřská škola Kladno, Norská 2633</a:t>
            </a:r>
            <a:r>
              <a:rPr lang="cs-CZ" altLang="cs-CZ" dirty="0"/>
              <a:t/>
            </a:r>
            <a:br>
              <a:rPr lang="cs-CZ" altLang="cs-CZ" dirty="0"/>
            </a:br>
            <a:r>
              <a:rPr lang="cs-CZ" altLang="cs-CZ" dirty="0"/>
              <a:t>Autor: </a:t>
            </a:r>
            <a:r>
              <a:rPr lang="cs-CZ" altLang="cs-CZ" b="1" dirty="0"/>
              <a:t>Bc. František Vlasák, </a:t>
            </a:r>
            <a:r>
              <a:rPr lang="cs-CZ" altLang="cs-CZ" b="1" dirty="0" err="1"/>
              <a:t>DiS</a:t>
            </a:r>
            <a:r>
              <a:rPr lang="cs-CZ" altLang="cs-CZ" b="1" dirty="0"/>
              <a:t>.</a:t>
            </a:r>
          </a:p>
          <a:p>
            <a:r>
              <a:rPr lang="cs-CZ" altLang="cs-CZ" dirty="0"/>
              <a:t>Název materiálu: </a:t>
            </a:r>
            <a:r>
              <a:rPr lang="cs-CZ" altLang="cs-CZ" b="1" dirty="0"/>
              <a:t>VY_52_INOVACE_F7.Vl.28_Rychlost_</a:t>
            </a:r>
            <a:r>
              <a:rPr lang="cs-CZ" altLang="cs-CZ" b="1" dirty="0" err="1"/>
              <a:t>draha</a:t>
            </a:r>
            <a:r>
              <a:rPr lang="cs-CZ" altLang="cs-CZ" b="1" dirty="0"/>
              <a:t>_</a:t>
            </a:r>
            <a:r>
              <a:rPr lang="cs-CZ" altLang="cs-CZ" b="1" dirty="0" err="1"/>
              <a:t>cas</a:t>
            </a:r>
            <a:r>
              <a:rPr lang="cs-CZ" altLang="cs-CZ" dirty="0"/>
              <a:t> </a:t>
            </a:r>
            <a:br>
              <a:rPr lang="cs-CZ" altLang="cs-CZ" dirty="0"/>
            </a:br>
            <a:endParaRPr lang="cs-CZ" altLang="cs-CZ" dirty="0"/>
          </a:p>
          <a:p>
            <a:r>
              <a:rPr lang="cs-CZ" altLang="cs-CZ" dirty="0"/>
              <a:t>Datum: </a:t>
            </a:r>
            <a:r>
              <a:rPr lang="cs-CZ" altLang="cs-CZ" b="1" dirty="0"/>
              <a:t>1.10. 2013</a:t>
            </a:r>
          </a:p>
          <a:p>
            <a:r>
              <a:rPr lang="cs-CZ" altLang="cs-CZ" dirty="0"/>
              <a:t>Ročník: </a:t>
            </a:r>
            <a:r>
              <a:rPr lang="cs-CZ" altLang="cs-CZ" b="1" dirty="0"/>
              <a:t>Sedmý</a:t>
            </a:r>
          </a:p>
          <a:p>
            <a:r>
              <a:rPr lang="cs-CZ" altLang="cs-CZ" dirty="0"/>
              <a:t>Vzdělávací oblast: </a:t>
            </a:r>
            <a:r>
              <a:rPr lang="cs-CZ" altLang="cs-CZ" b="1" dirty="0"/>
              <a:t>Člověk a příroda</a:t>
            </a:r>
          </a:p>
          <a:p>
            <a:r>
              <a:rPr lang="cs-CZ" altLang="cs-CZ" dirty="0"/>
              <a:t>Vzdělávací obor: </a:t>
            </a:r>
            <a:r>
              <a:rPr lang="cs-CZ" altLang="cs-CZ" b="1" dirty="0"/>
              <a:t>Fyzika </a:t>
            </a:r>
            <a:br>
              <a:rPr lang="cs-CZ" altLang="cs-CZ" b="1" dirty="0"/>
            </a:br>
            <a:r>
              <a:rPr lang="cs-CZ" altLang="cs-CZ" dirty="0"/>
              <a:t>Název: </a:t>
            </a:r>
            <a:r>
              <a:rPr lang="cs-CZ" altLang="cs-CZ" b="1" dirty="0"/>
              <a:t>Rychlost, dráha, čas    </a:t>
            </a:r>
            <a:br>
              <a:rPr lang="cs-CZ" altLang="cs-CZ" b="1" dirty="0"/>
            </a:br>
            <a:r>
              <a:rPr lang="cs-CZ" altLang="cs-CZ" dirty="0"/>
              <a:t>Číslo operačního programu: </a:t>
            </a:r>
            <a:r>
              <a:rPr lang="cs-CZ" altLang="cs-CZ" b="1" dirty="0"/>
              <a:t>CZ.1.07/1.4.00/21.3489</a:t>
            </a:r>
            <a:endParaRPr lang="cs-CZ" altLang="cs-CZ" dirty="0"/>
          </a:p>
          <a:p>
            <a:r>
              <a:rPr lang="cs-CZ" altLang="cs-CZ" dirty="0"/>
              <a:t>Název projektu: </a:t>
            </a:r>
            <a:r>
              <a:rPr lang="cs-CZ" altLang="cs-CZ" b="1" dirty="0"/>
              <a:t>UČÍME SE S RADOSTÍ</a:t>
            </a:r>
          </a:p>
          <a:p>
            <a:endParaRPr lang="cs-CZ" altLang="cs-CZ" b="1" dirty="0"/>
          </a:p>
          <a:p>
            <a:r>
              <a:rPr lang="cs-CZ" altLang="cs-CZ" b="1" dirty="0"/>
              <a:t>Anotace: </a:t>
            </a:r>
            <a:r>
              <a:rPr lang="cs-CZ" altLang="cs-CZ" sz="1600" b="1" dirty="0"/>
              <a:t>Prezentace slouží </a:t>
            </a:r>
            <a:r>
              <a:rPr lang="cs-CZ" altLang="cs-CZ" sz="1600" b="1" dirty="0" smtClean="0"/>
              <a:t>jako </a:t>
            </a:r>
            <a:r>
              <a:rPr lang="cs-CZ" altLang="cs-CZ" sz="1600" b="1" dirty="0"/>
              <a:t>výukový materiál o rychlosti, dráze a času v souvislosti s pohybem tělesa.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611188" y="404813"/>
            <a:ext cx="3600450" cy="1038225"/>
          </a:xfrm>
          <a:prstGeom prst="rect">
            <a:avLst/>
          </a:prstGeom>
          <a:solidFill>
            <a:srgbClr val="FFFF00"/>
          </a:solidFill>
          <a:ln w="3175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6000" b="1">
                <a:latin typeface="Comic Sans MS" pitchFamily="66" charset="0"/>
              </a:rPr>
              <a:t>Rychlost</a:t>
            </a:r>
          </a:p>
        </p:txBody>
      </p:sp>
      <p:pic>
        <p:nvPicPr>
          <p:cNvPr id="3078" name="Picture 6" descr="j02168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525" y="333375"/>
            <a:ext cx="2930525" cy="1336675"/>
          </a:xfrm>
          <a:prstGeom prst="rect">
            <a:avLst/>
          </a:prstGeom>
          <a:noFill/>
        </p:spPr>
      </p:pic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3276600" y="1989138"/>
            <a:ext cx="4321175" cy="1217612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Značka : </a:t>
            </a: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v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Jednotky : </a:t>
            </a: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km/h</a:t>
            </a:r>
            <a:r>
              <a:rPr lang="cs-CZ" b="1">
                <a:latin typeface="Comic Sans MS" pitchFamily="66" charset="0"/>
              </a:rPr>
              <a:t> a </a:t>
            </a: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m/s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Vzorec : </a:t>
            </a: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v = s : t</a:t>
            </a:r>
          </a:p>
        </p:txBody>
      </p:sp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611188" y="3789363"/>
            <a:ext cx="7561262" cy="2730500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Vzorový příklad: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Jak velká byla rychlost automobilu, když za čas 3 hodiny urazilo dráhu 225 km?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t = 3 h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s = 225 km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v = ? km/h</a:t>
            </a:r>
            <a:r>
              <a:rPr lang="cs-CZ"/>
              <a:t> </a:t>
            </a:r>
          </a:p>
          <a:p>
            <a:pPr>
              <a:spcBef>
                <a:spcPct val="50000"/>
              </a:spcBef>
            </a:pPr>
            <a:endParaRPr lang="cs-CZ"/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3132138" y="4797425"/>
            <a:ext cx="3960812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v = s : t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v = 225 : 3</a:t>
            </a:r>
          </a:p>
          <a:p>
            <a:pPr>
              <a:spcBef>
                <a:spcPct val="50000"/>
              </a:spcBef>
            </a:pPr>
            <a:r>
              <a:rPr lang="cs-CZ" b="1" u="sng">
                <a:solidFill>
                  <a:srgbClr val="FF0000"/>
                </a:solidFill>
                <a:latin typeface="Comic Sans MS" pitchFamily="66" charset="0"/>
              </a:rPr>
              <a:t>v = 75 km/h</a:t>
            </a:r>
            <a:r>
              <a:rPr lang="cs-CZ"/>
              <a:t> 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2555875" y="6092825"/>
            <a:ext cx="5329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Rychlost automobilu byla 75 km/h.</a:t>
            </a:r>
          </a:p>
        </p:txBody>
      </p:sp>
      <p:pic>
        <p:nvPicPr>
          <p:cNvPr id="3083" name="Picture 11" descr="MC900432628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1700213"/>
            <a:ext cx="1782763" cy="17827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132138" y="188913"/>
            <a:ext cx="2376487" cy="611187"/>
          </a:xfrm>
          <a:prstGeom prst="rect">
            <a:avLst/>
          </a:prstGeom>
          <a:solidFill>
            <a:srgbClr val="FFFF00"/>
          </a:solidFill>
          <a:ln w="3175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3200" b="1">
                <a:latin typeface="Comic Sans MS" pitchFamily="66" charset="0"/>
              </a:rPr>
              <a:t>Příklady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468313" y="1125538"/>
            <a:ext cx="7561262" cy="2317750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Petr jel na kole na výlet. Za 2,5 hod urazil dráhu 36 km. Jaký byla jeho průměrná rychlost?</a:t>
            </a:r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684213" y="2060575"/>
            <a:ext cx="180022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t  = 2,5 hod</a:t>
            </a:r>
          </a:p>
          <a:p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s = 36 km</a:t>
            </a:r>
          </a:p>
          <a:p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v = ? km/h</a:t>
            </a:r>
            <a:r>
              <a:rPr lang="cs-CZ"/>
              <a:t>  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3563938" y="1844675"/>
            <a:ext cx="3960812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v = s : t</a:t>
            </a:r>
          </a:p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v = 36 : 2,5</a:t>
            </a:r>
          </a:p>
          <a:p>
            <a:pPr>
              <a:spcBef>
                <a:spcPct val="50000"/>
              </a:spcBef>
            </a:pPr>
            <a:r>
              <a:rPr lang="cs-CZ" b="1" u="sng">
                <a:solidFill>
                  <a:srgbClr val="FF0000"/>
                </a:solidFill>
                <a:latin typeface="Comic Sans MS" pitchFamily="66" charset="0"/>
              </a:rPr>
              <a:t>v = 14,4 km/h</a:t>
            </a:r>
            <a:r>
              <a:rPr lang="cs-CZ"/>
              <a:t> 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2411413" y="2997200"/>
            <a:ext cx="5329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Petr jel průměrnou rychlostí 14,4 km/h</a:t>
            </a:r>
            <a:r>
              <a:rPr lang="cs-CZ" b="1">
                <a:latin typeface="Comic Sans MS" pitchFamily="66" charset="0"/>
              </a:rPr>
              <a:t>.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468313" y="4005263"/>
            <a:ext cx="7632700" cy="2730500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Jaká je rychlost sprintera na 100 m, když cílem proběhne v čase 9,89 s?</a:t>
            </a:r>
          </a:p>
          <a:p>
            <a:pPr>
              <a:spcBef>
                <a:spcPct val="50000"/>
              </a:spcBef>
            </a:pPr>
            <a:endParaRPr lang="cs-CZ" b="1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</p:txBody>
      </p:sp>
      <p:sp>
        <p:nvSpPr>
          <p:cNvPr id="5131" name="Text Box 11"/>
          <p:cNvSpPr txBox="1">
            <a:spLocks noChangeArrowheads="1"/>
          </p:cNvSpPr>
          <p:nvPr/>
        </p:nvSpPr>
        <p:spPr bwMode="auto">
          <a:xfrm>
            <a:off x="684213" y="4941888"/>
            <a:ext cx="1439862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t = 9,89 s</a:t>
            </a:r>
          </a:p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s = 100 m</a:t>
            </a:r>
          </a:p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v = ? m/s</a:t>
            </a:r>
            <a:r>
              <a:rPr lang="cs-CZ"/>
              <a:t>  </a:t>
            </a:r>
          </a:p>
        </p:txBody>
      </p:sp>
      <p:sp>
        <p:nvSpPr>
          <p:cNvPr id="5132" name="Text Box 12"/>
          <p:cNvSpPr txBox="1">
            <a:spLocks noChangeArrowheads="1"/>
          </p:cNvSpPr>
          <p:nvPr/>
        </p:nvSpPr>
        <p:spPr bwMode="auto">
          <a:xfrm>
            <a:off x="3492500" y="4652963"/>
            <a:ext cx="3527425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v = s : t</a:t>
            </a:r>
          </a:p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v = 100 : 9,89</a:t>
            </a:r>
          </a:p>
          <a:p>
            <a:pPr>
              <a:spcBef>
                <a:spcPct val="50000"/>
              </a:spcBef>
            </a:pPr>
            <a:r>
              <a:rPr lang="cs-CZ" b="1" u="sng">
                <a:solidFill>
                  <a:srgbClr val="FF0000"/>
                </a:solidFill>
                <a:latin typeface="Comic Sans MS" pitchFamily="66" charset="0"/>
              </a:rPr>
              <a:t>v = 10,11 m/s</a:t>
            </a:r>
            <a:r>
              <a:rPr lang="cs-CZ"/>
              <a:t>  </a:t>
            </a:r>
          </a:p>
        </p:txBody>
      </p:sp>
      <p:sp>
        <p:nvSpPr>
          <p:cNvPr id="5133" name="Text Box 13"/>
          <p:cNvSpPr txBox="1">
            <a:spLocks noChangeArrowheads="1"/>
          </p:cNvSpPr>
          <p:nvPr/>
        </p:nvSpPr>
        <p:spPr bwMode="auto">
          <a:xfrm>
            <a:off x="2771775" y="6092825"/>
            <a:ext cx="47529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Rychlost sprintera je 10,11 m/s.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  <p:bldP spid="5128" grpId="0"/>
      <p:bldP spid="5129" grpId="0"/>
      <p:bldP spid="5131" grpId="0"/>
      <p:bldP spid="5132" grpId="0"/>
      <p:bldP spid="51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solidFill>
            <a:srgbClr val="FFFF00"/>
          </a:solidFill>
          <a:ln w="25400">
            <a:solidFill>
              <a:srgbClr val="FF0000"/>
            </a:solidFill>
          </a:ln>
        </p:spPr>
        <p:txBody>
          <a:bodyPr/>
          <a:lstStyle/>
          <a:p>
            <a:r>
              <a:rPr lang="cs-CZ" sz="3200" b="1">
                <a:latin typeface="Comic Sans MS" pitchFamily="66" charset="0"/>
              </a:rPr>
              <a:t>Převody jednotek rychlosti</a:t>
            </a:r>
          </a:p>
        </p:txBody>
      </p:sp>
      <p:pic>
        <p:nvPicPr>
          <p:cNvPr id="6152" name="Picture 8" descr="MC900279488[1]"/>
          <p:cNvPicPr>
            <a:picLocks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092950" y="4652963"/>
            <a:ext cx="1825625" cy="1366837"/>
          </a:xfrm>
          <a:noFill/>
          <a:ln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468313" y="1773238"/>
            <a:ext cx="3816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 u="sng">
                <a:solidFill>
                  <a:srgbClr val="FF0000"/>
                </a:solidFill>
                <a:latin typeface="Comic Sans MS" pitchFamily="66" charset="0"/>
              </a:rPr>
              <a:t>1, Převod m/s na km/h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268538" y="2205038"/>
            <a:ext cx="6480175" cy="1905000"/>
          </a:xfrm>
          <a:prstGeom prst="rect">
            <a:avLst/>
          </a:prstGeom>
          <a:noFill/>
          <a:ln w="254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Rychlost je 17 m/s. Jak velká je to rychlost v km/h?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17 m/s . </a:t>
            </a: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3,6</a:t>
            </a:r>
            <a:r>
              <a:rPr lang="cs-CZ" b="1">
                <a:latin typeface="Comic Sans MS" pitchFamily="66" charset="0"/>
              </a:rPr>
              <a:t> = 61,2 km/h</a:t>
            </a:r>
          </a:p>
          <a:p>
            <a:pPr>
              <a:spcBef>
                <a:spcPct val="50000"/>
              </a:spcBef>
            </a:pPr>
            <a:endParaRPr lang="cs-CZ" b="1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Převádíme-li rychlost z m/s na km/h pak tuto rychlost násobíme číslem </a:t>
            </a:r>
            <a:r>
              <a:rPr lang="cs-CZ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3,6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539750" y="4797425"/>
            <a:ext cx="6480175" cy="1905000"/>
          </a:xfrm>
          <a:prstGeom prst="rect">
            <a:avLst/>
          </a:prstGeom>
          <a:noFill/>
          <a:ln w="254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Rychlost je 72 km/h. Jak velká je to rychlost v m/s?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72 km/h . </a:t>
            </a: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0,28</a:t>
            </a:r>
            <a:r>
              <a:rPr lang="cs-CZ" b="1">
                <a:latin typeface="Comic Sans MS" pitchFamily="66" charset="0"/>
              </a:rPr>
              <a:t> = 20,16 m/s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72 km/h : </a:t>
            </a: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3,6</a:t>
            </a:r>
            <a:r>
              <a:rPr lang="cs-CZ" b="1">
                <a:latin typeface="Comic Sans MS" pitchFamily="66" charset="0"/>
              </a:rPr>
              <a:t> = 20 m/s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Převádíme-li rychlost z km/h na m/s pak tuto rychlost násobíme číslem </a:t>
            </a:r>
            <a:r>
              <a:rPr lang="cs-CZ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0,28 </a:t>
            </a:r>
            <a:r>
              <a:rPr lang="cs-CZ" b="1"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nebo dělíme číslem</a:t>
            </a:r>
            <a:r>
              <a:rPr lang="cs-CZ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3,6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539750" y="4365625"/>
            <a:ext cx="3816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 u="sng">
                <a:solidFill>
                  <a:srgbClr val="FF0000"/>
                </a:solidFill>
                <a:latin typeface="Comic Sans MS" pitchFamily="66" charset="0"/>
              </a:rPr>
              <a:t>2, Převod km/h na m/s</a:t>
            </a:r>
          </a:p>
        </p:txBody>
      </p:sp>
      <p:pic>
        <p:nvPicPr>
          <p:cNvPr id="6154" name="Picture 10" descr="MC900432628[1]"/>
          <p:cNvPicPr>
            <a:picLocks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11188" y="2205038"/>
            <a:ext cx="1782762" cy="1782762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5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611188" y="404813"/>
            <a:ext cx="3600450" cy="1038225"/>
          </a:xfrm>
          <a:prstGeom prst="rect">
            <a:avLst/>
          </a:prstGeom>
          <a:solidFill>
            <a:srgbClr val="FFFF00"/>
          </a:solidFill>
          <a:ln w="3175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6000" b="1">
                <a:latin typeface="Comic Sans MS" pitchFamily="66" charset="0"/>
              </a:rPr>
              <a:t>Dráha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635375" y="2205038"/>
            <a:ext cx="4321175" cy="1217612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Značka : </a:t>
            </a: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s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Jednotky : </a:t>
            </a: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km</a:t>
            </a:r>
            <a:r>
              <a:rPr lang="cs-CZ" b="1">
                <a:latin typeface="Comic Sans MS" pitchFamily="66" charset="0"/>
              </a:rPr>
              <a:t> a </a:t>
            </a: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m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Vzorec : </a:t>
            </a: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s = v . t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611188" y="3789363"/>
            <a:ext cx="7561262" cy="2730500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Vzorový příklad: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Jak velku dráhu urazilo letadlo když se pohybovalo po dobu 2 hodin rychlostí 750 km/h?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t = 2 h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v = 750 km/h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s = ? km</a:t>
            </a:r>
            <a:endParaRPr lang="cs-CZ"/>
          </a:p>
          <a:p>
            <a:pPr>
              <a:spcBef>
                <a:spcPct val="50000"/>
              </a:spcBef>
            </a:pPr>
            <a:endParaRPr lang="cs-CZ"/>
          </a:p>
        </p:txBody>
      </p:sp>
      <p:pic>
        <p:nvPicPr>
          <p:cNvPr id="10247" name="Picture 7" descr="MP900401482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1773238"/>
            <a:ext cx="2600325" cy="1733550"/>
          </a:xfrm>
          <a:prstGeom prst="rect">
            <a:avLst/>
          </a:prstGeom>
          <a:noFill/>
        </p:spPr>
      </p:pic>
      <p:pic>
        <p:nvPicPr>
          <p:cNvPr id="10249" name="Picture 9" descr="MP900427669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525" y="260350"/>
            <a:ext cx="2303463" cy="1763713"/>
          </a:xfrm>
          <a:prstGeom prst="rect">
            <a:avLst/>
          </a:prstGeom>
          <a:noFill/>
        </p:spPr>
      </p:pic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3132138" y="4797425"/>
            <a:ext cx="3960812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s = v . t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s = 750 . 2</a:t>
            </a:r>
          </a:p>
          <a:p>
            <a:pPr>
              <a:spcBef>
                <a:spcPct val="50000"/>
              </a:spcBef>
            </a:pPr>
            <a:r>
              <a:rPr lang="cs-CZ" b="1" u="sng">
                <a:solidFill>
                  <a:srgbClr val="FF0000"/>
                </a:solidFill>
                <a:latin typeface="Comic Sans MS" pitchFamily="66" charset="0"/>
              </a:rPr>
              <a:t>s = 1500 km</a:t>
            </a:r>
            <a:r>
              <a:rPr lang="cs-CZ"/>
              <a:t> </a:t>
            </a:r>
          </a:p>
        </p:txBody>
      </p:sp>
      <p:sp>
        <p:nvSpPr>
          <p:cNvPr id="10251" name="Text Box 11"/>
          <p:cNvSpPr txBox="1">
            <a:spLocks noChangeArrowheads="1"/>
          </p:cNvSpPr>
          <p:nvPr/>
        </p:nvSpPr>
        <p:spPr bwMode="auto">
          <a:xfrm>
            <a:off x="2555875" y="6092825"/>
            <a:ext cx="5329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Letadlo urazilo dráhu 1500 km.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3132138" y="188913"/>
            <a:ext cx="2376487" cy="611187"/>
          </a:xfrm>
          <a:prstGeom prst="rect">
            <a:avLst/>
          </a:prstGeom>
          <a:solidFill>
            <a:srgbClr val="FFFF00"/>
          </a:solidFill>
          <a:ln w="3175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3200" b="1">
                <a:latin typeface="Comic Sans MS" pitchFamily="66" charset="0"/>
              </a:rPr>
              <a:t>Příklady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68313" y="1125538"/>
            <a:ext cx="7561262" cy="2317750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Jak velkou vzdálenost urazila loď, která se 3 dny pohybovala průměrnou rychlostí 52 km/h?</a:t>
            </a:r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468313" y="4005263"/>
            <a:ext cx="7632700" cy="2730500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Na jaké dráze běžel atlet, když jeho čas byl 42,94 s a jeho průměrná rychlost 9,31 m/s Výsledek zaokrouhli na celé číslo.</a:t>
            </a:r>
          </a:p>
          <a:p>
            <a:pPr>
              <a:spcBef>
                <a:spcPct val="50000"/>
              </a:spcBef>
            </a:pPr>
            <a:endParaRPr lang="cs-CZ" b="1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</p:txBody>
      </p:sp>
      <p:sp>
        <p:nvSpPr>
          <p:cNvPr id="11271" name="Text Box 7"/>
          <p:cNvSpPr txBox="1">
            <a:spLocks noChangeArrowheads="1"/>
          </p:cNvSpPr>
          <p:nvPr/>
        </p:nvSpPr>
        <p:spPr bwMode="auto">
          <a:xfrm>
            <a:off x="684213" y="2060575"/>
            <a:ext cx="223202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t = 3 d = 72 hod</a:t>
            </a:r>
          </a:p>
          <a:p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v = 52 km/h</a:t>
            </a:r>
          </a:p>
          <a:p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s = ? km</a:t>
            </a:r>
            <a:endParaRPr lang="cs-CZ"/>
          </a:p>
        </p:txBody>
      </p:sp>
      <p:sp>
        <p:nvSpPr>
          <p:cNvPr id="11272" name="Text Box 8"/>
          <p:cNvSpPr txBox="1">
            <a:spLocks noChangeArrowheads="1"/>
          </p:cNvSpPr>
          <p:nvPr/>
        </p:nvSpPr>
        <p:spPr bwMode="auto">
          <a:xfrm>
            <a:off x="3635375" y="1773238"/>
            <a:ext cx="3960813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s = v . t</a:t>
            </a:r>
          </a:p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s = 52 . 72</a:t>
            </a:r>
          </a:p>
          <a:p>
            <a:pPr>
              <a:spcBef>
                <a:spcPct val="50000"/>
              </a:spcBef>
            </a:pPr>
            <a:r>
              <a:rPr lang="cs-CZ" b="1" u="sng">
                <a:solidFill>
                  <a:srgbClr val="FF0000"/>
                </a:solidFill>
                <a:latin typeface="Comic Sans MS" pitchFamily="66" charset="0"/>
              </a:rPr>
              <a:t>s = 3744 km</a:t>
            </a:r>
            <a:r>
              <a:rPr lang="cs-CZ"/>
              <a:t> </a:t>
            </a: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611188" y="5084763"/>
            <a:ext cx="22320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t = 42,94 s</a:t>
            </a:r>
          </a:p>
          <a:p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v = 9,31 m/s</a:t>
            </a:r>
          </a:p>
          <a:p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s = ? m</a:t>
            </a:r>
            <a:endParaRPr lang="cs-CZ"/>
          </a:p>
        </p:txBody>
      </p:sp>
      <p:sp>
        <p:nvSpPr>
          <p:cNvPr id="11274" name="Text Box 10"/>
          <p:cNvSpPr txBox="1">
            <a:spLocks noChangeArrowheads="1"/>
          </p:cNvSpPr>
          <p:nvPr/>
        </p:nvSpPr>
        <p:spPr bwMode="auto">
          <a:xfrm>
            <a:off x="3348038" y="4941888"/>
            <a:ext cx="3960812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s = v . t</a:t>
            </a:r>
          </a:p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s = 9.31 . 42,94</a:t>
            </a:r>
          </a:p>
          <a:p>
            <a:pPr>
              <a:spcBef>
                <a:spcPct val="50000"/>
              </a:spcBef>
            </a:pPr>
            <a:r>
              <a:rPr lang="cs-CZ" b="1" u="sng">
                <a:solidFill>
                  <a:srgbClr val="FF0000"/>
                </a:solidFill>
                <a:latin typeface="Comic Sans MS" pitchFamily="66" charset="0"/>
              </a:rPr>
              <a:t>s = 400 m</a:t>
            </a:r>
            <a:r>
              <a:rPr lang="cs-CZ"/>
              <a:t> </a:t>
            </a:r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2411413" y="2997200"/>
            <a:ext cx="5329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Loď urazila vzdálenost 3744 km</a:t>
            </a:r>
          </a:p>
        </p:txBody>
      </p:sp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2484438" y="6308725"/>
            <a:ext cx="5329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Atlet běžel na dráze 400 m.</a:t>
            </a:r>
            <a:endParaRPr lang="cs-CZ" b="1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1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1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1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1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1" grpId="0"/>
      <p:bldP spid="11272" grpId="0"/>
      <p:bldP spid="11273" grpId="0"/>
      <p:bldP spid="11274" grpId="0"/>
      <p:bldP spid="11275" grpId="0"/>
      <p:bldP spid="1127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611188" y="404813"/>
            <a:ext cx="1800225" cy="1038225"/>
          </a:xfrm>
          <a:prstGeom prst="rect">
            <a:avLst/>
          </a:prstGeom>
          <a:solidFill>
            <a:srgbClr val="FFFF00"/>
          </a:solidFill>
          <a:ln w="3175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6000" b="1">
                <a:latin typeface="Comic Sans MS" pitchFamily="66" charset="0"/>
              </a:rPr>
              <a:t>Čas</a:t>
            </a:r>
          </a:p>
        </p:txBody>
      </p:sp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3635375" y="2205038"/>
            <a:ext cx="4321175" cy="1217612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Značka : </a:t>
            </a: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t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Jednotky : </a:t>
            </a: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hod</a:t>
            </a:r>
            <a:r>
              <a:rPr lang="cs-CZ" b="1">
                <a:latin typeface="Comic Sans MS" pitchFamily="66" charset="0"/>
              </a:rPr>
              <a:t> a </a:t>
            </a: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s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Vzorec : </a:t>
            </a: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t = s : v</a:t>
            </a:r>
          </a:p>
        </p:txBody>
      </p:sp>
      <p:pic>
        <p:nvPicPr>
          <p:cNvPr id="12294" name="Picture 6" descr="MP900390123[1]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1557338"/>
            <a:ext cx="2908300" cy="2074862"/>
          </a:xfrm>
          <a:prstGeom prst="rect">
            <a:avLst/>
          </a:prstGeom>
          <a:noFill/>
        </p:spPr>
      </p:pic>
      <p:pic>
        <p:nvPicPr>
          <p:cNvPr id="12295" name="Picture 7" descr="MP900430829[1]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9338" y="333375"/>
            <a:ext cx="2686050" cy="1785938"/>
          </a:xfrm>
          <a:prstGeom prst="rect">
            <a:avLst/>
          </a:prstGeom>
          <a:noFill/>
        </p:spPr>
      </p:pic>
      <p:sp>
        <p:nvSpPr>
          <p:cNvPr id="12296" name="Text Box 8"/>
          <p:cNvSpPr txBox="1">
            <a:spLocks noChangeArrowheads="1"/>
          </p:cNvSpPr>
          <p:nvPr/>
        </p:nvSpPr>
        <p:spPr bwMode="auto">
          <a:xfrm>
            <a:off x="684213" y="3933825"/>
            <a:ext cx="7561262" cy="2730500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Vzorový příklad: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Za jakou dobu ujede automobil dráhu 200 km, pohybuje-li se průměrnou rychlostí 50 km/h?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s = 200 km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v = 50 km/h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t = ? hod</a:t>
            </a:r>
            <a:endParaRPr lang="cs-CZ"/>
          </a:p>
          <a:p>
            <a:pPr>
              <a:spcBef>
                <a:spcPct val="50000"/>
              </a:spcBef>
            </a:pPr>
            <a:endParaRPr lang="cs-CZ"/>
          </a:p>
        </p:txBody>
      </p:sp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3419475" y="4941888"/>
            <a:ext cx="3960813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t = s : v</a:t>
            </a:r>
          </a:p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t = 200 : 50</a:t>
            </a:r>
          </a:p>
          <a:p>
            <a:pPr>
              <a:spcBef>
                <a:spcPct val="50000"/>
              </a:spcBef>
            </a:pPr>
            <a:r>
              <a:rPr lang="cs-CZ" b="1" u="sng">
                <a:solidFill>
                  <a:srgbClr val="FF0000"/>
                </a:solidFill>
                <a:latin typeface="Comic Sans MS" pitchFamily="66" charset="0"/>
              </a:rPr>
              <a:t>t = 4 hod</a:t>
            </a:r>
            <a:r>
              <a:rPr lang="cs-CZ"/>
              <a:t> </a:t>
            </a:r>
          </a:p>
        </p:txBody>
      </p:sp>
      <p:sp>
        <p:nvSpPr>
          <p:cNvPr id="12298" name="Text Box 10"/>
          <p:cNvSpPr txBox="1">
            <a:spLocks noChangeArrowheads="1"/>
          </p:cNvSpPr>
          <p:nvPr/>
        </p:nvSpPr>
        <p:spPr bwMode="auto">
          <a:xfrm>
            <a:off x="2339975" y="6165850"/>
            <a:ext cx="5329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Automobil urazí dráhu 200 km za 4 hodiny.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3132138" y="188913"/>
            <a:ext cx="2376487" cy="611187"/>
          </a:xfrm>
          <a:prstGeom prst="rect">
            <a:avLst/>
          </a:prstGeom>
          <a:solidFill>
            <a:srgbClr val="FFFF00"/>
          </a:solidFill>
          <a:ln w="3175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cs-CZ" sz="3200" b="1">
                <a:latin typeface="Comic Sans MS" pitchFamily="66" charset="0"/>
              </a:rPr>
              <a:t>Příklady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468313" y="1125538"/>
            <a:ext cx="8280400" cy="2317750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Za jakou dobu ujede formule 1 na závodní dráze vzdálenost 360 km, pohybuje-li se průměrnou rychlostí 160 km/h?</a:t>
            </a:r>
            <a:r>
              <a:rPr lang="cs-CZ"/>
              <a:t> </a:t>
            </a:r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468313" y="3860800"/>
            <a:ext cx="8280400" cy="2730500"/>
          </a:xfrm>
          <a:prstGeom prst="rect">
            <a:avLst/>
          </a:prstGeom>
          <a:solidFill>
            <a:srgbClr val="FFFF00"/>
          </a:solidFill>
          <a:ln w="254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latin typeface="Comic Sans MS" pitchFamily="66" charset="0"/>
              </a:rPr>
              <a:t>Za jaký čas projede automobil trasu z Prahy do Českých Budějovic (150 km), jestliže jede průměrnou rychlostí 60 km/h?</a:t>
            </a:r>
            <a:r>
              <a:rPr lang="cs-CZ"/>
              <a:t> </a:t>
            </a:r>
            <a:endParaRPr lang="cs-CZ" b="1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cs-CZ" b="1">
              <a:latin typeface="Comic Sans MS" pitchFamily="66" charset="0"/>
            </a:endParaRPr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  <a:p>
            <a:pPr>
              <a:spcBef>
                <a:spcPct val="50000"/>
              </a:spcBef>
            </a:pPr>
            <a:endParaRPr lang="cs-CZ"/>
          </a:p>
        </p:txBody>
      </p:sp>
      <p:sp>
        <p:nvSpPr>
          <p:cNvPr id="13320" name="Text Box 8"/>
          <p:cNvSpPr txBox="1">
            <a:spLocks noChangeArrowheads="1"/>
          </p:cNvSpPr>
          <p:nvPr/>
        </p:nvSpPr>
        <p:spPr bwMode="auto">
          <a:xfrm>
            <a:off x="684213" y="2060575"/>
            <a:ext cx="2232025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s = 360 km</a:t>
            </a:r>
          </a:p>
          <a:p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v = 160 km/h</a:t>
            </a:r>
          </a:p>
          <a:p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t = ? hod</a:t>
            </a:r>
            <a:endParaRPr lang="cs-CZ"/>
          </a:p>
        </p:txBody>
      </p:sp>
      <p:sp>
        <p:nvSpPr>
          <p:cNvPr id="13321" name="Text Box 9"/>
          <p:cNvSpPr txBox="1">
            <a:spLocks noChangeArrowheads="1"/>
          </p:cNvSpPr>
          <p:nvPr/>
        </p:nvSpPr>
        <p:spPr bwMode="auto">
          <a:xfrm>
            <a:off x="2916238" y="1700213"/>
            <a:ext cx="3960812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t = s : v</a:t>
            </a:r>
          </a:p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t = 360 : 160</a:t>
            </a:r>
          </a:p>
          <a:p>
            <a:pPr>
              <a:spcBef>
                <a:spcPct val="50000"/>
              </a:spcBef>
            </a:pPr>
            <a:r>
              <a:rPr lang="cs-CZ" b="1" u="sng">
                <a:solidFill>
                  <a:srgbClr val="FF0000"/>
                </a:solidFill>
                <a:latin typeface="Comic Sans MS" pitchFamily="66" charset="0"/>
              </a:rPr>
              <a:t>t = 2,25 hod</a:t>
            </a:r>
            <a:r>
              <a:rPr lang="cs-CZ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3322" name="Text Box 10"/>
          <p:cNvSpPr txBox="1">
            <a:spLocks noChangeArrowheads="1"/>
          </p:cNvSpPr>
          <p:nvPr/>
        </p:nvSpPr>
        <p:spPr bwMode="auto">
          <a:xfrm>
            <a:off x="684213" y="5157788"/>
            <a:ext cx="22320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s = 150 km</a:t>
            </a:r>
          </a:p>
          <a:p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v = 60 km/h</a:t>
            </a:r>
          </a:p>
          <a:p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t = ? hod</a:t>
            </a:r>
            <a:endParaRPr lang="cs-CZ"/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2916238" y="4652963"/>
            <a:ext cx="3960812" cy="1192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t = s : v</a:t>
            </a:r>
          </a:p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t = 150 : 60</a:t>
            </a:r>
          </a:p>
          <a:p>
            <a:pPr>
              <a:spcBef>
                <a:spcPct val="50000"/>
              </a:spcBef>
            </a:pPr>
            <a:r>
              <a:rPr lang="cs-CZ" b="1" u="sng">
                <a:solidFill>
                  <a:srgbClr val="FF0000"/>
                </a:solidFill>
                <a:latin typeface="Comic Sans MS" pitchFamily="66" charset="0"/>
              </a:rPr>
              <a:t>t = 2,5 hod</a:t>
            </a:r>
            <a:r>
              <a:rPr lang="cs-CZ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1908175" y="6092825"/>
            <a:ext cx="66960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Z prahy do Českých Budějovic auto přijede za 2,5 hodiny.</a:t>
            </a:r>
          </a:p>
        </p:txBody>
      </p:sp>
      <p:sp>
        <p:nvSpPr>
          <p:cNvPr id="13325" name="Text Box 13"/>
          <p:cNvSpPr txBox="1">
            <a:spLocks noChangeArrowheads="1"/>
          </p:cNvSpPr>
          <p:nvPr/>
        </p:nvSpPr>
        <p:spPr bwMode="auto">
          <a:xfrm>
            <a:off x="2700338" y="2997200"/>
            <a:ext cx="532923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b="1">
                <a:solidFill>
                  <a:srgbClr val="FF0000"/>
                </a:solidFill>
                <a:latin typeface="Comic Sans MS" pitchFamily="66" charset="0"/>
              </a:rPr>
              <a:t>Automobil urazí tuto dráhu za 2,25 hodiny.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133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0" grpId="0"/>
      <p:bldP spid="13321" grpId="0"/>
      <p:bldP spid="13322" grpId="0"/>
      <p:bldP spid="13323" grpId="0"/>
      <p:bldP spid="13324" grpId="0"/>
      <p:bldP spid="1332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95288" y="1700213"/>
            <a:ext cx="8569325" cy="73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cs-CZ" altLang="cs-CZ" sz="1400"/>
              <a:t>RNDr. Martin Macháček, CSc., Fyzika pro základní školy a víceletá gymnázia, Prometheus, 1999</a:t>
            </a:r>
          </a:p>
          <a:p>
            <a:endParaRPr lang="cs-CZ" altLang="cs-CZ" sz="1400"/>
          </a:p>
          <a:p>
            <a:r>
              <a:rPr lang="cs-CZ" altLang="cs-CZ" sz="1400"/>
              <a:t>František Jáchym a Jiří Tesař, Fyzika pro 7. ročník základní školy, SPN, 2001</a:t>
            </a:r>
            <a:endParaRPr lang="cs-CZ" sz="1400"/>
          </a:p>
        </p:txBody>
      </p:sp>
      <p:sp>
        <p:nvSpPr>
          <p:cNvPr id="14341" name="Rectangle 5"/>
          <p:cNvSpPr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r>
              <a:rPr lang="cs-CZ" altLang="cs-CZ" sz="4000" b="1">
                <a:solidFill>
                  <a:schemeClr val="tx2"/>
                </a:solidFill>
                <a:latin typeface="Comic Sans MS" pitchFamily="66" charset="0"/>
              </a:rPr>
              <a:t>Použité zdroje: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468313" y="3068638"/>
            <a:ext cx="579913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/>
              <a:t>Obrázky jsou vytvořeny pomocí vložení klipartů v programu powerpoint.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497</TotalTime>
  <Words>679</Words>
  <Application>Microsoft Office PowerPoint</Application>
  <PresentationFormat>Předvádění na obrazovce (4:3)</PresentationFormat>
  <Paragraphs>130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Comic Sans MS</vt:lpstr>
      <vt:lpstr>Výchozí návrh</vt:lpstr>
      <vt:lpstr>Snímek 1</vt:lpstr>
      <vt:lpstr>Snímek 2</vt:lpstr>
      <vt:lpstr>Snímek 3</vt:lpstr>
      <vt:lpstr>Převody jednotek rychlosti</vt:lpstr>
      <vt:lpstr>Snímek 5</vt:lpstr>
      <vt:lpstr>Snímek 6</vt:lpstr>
      <vt:lpstr>Snímek 7</vt:lpstr>
      <vt:lpstr>Snímek 8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Fanda</dc:creator>
  <cp:lastModifiedBy>Dum</cp:lastModifiedBy>
  <cp:revision>17</cp:revision>
  <dcterms:created xsi:type="dcterms:W3CDTF">2013-10-05T10:12:11Z</dcterms:created>
  <dcterms:modified xsi:type="dcterms:W3CDTF">2014-07-02T07:07:27Z</dcterms:modified>
</cp:coreProperties>
</file>