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handoutMasterIdLst>
    <p:handoutMasterId r:id="rId13"/>
  </p:handoutMasterIdLst>
  <p:sldIdLst>
    <p:sldId id="256" r:id="rId2"/>
    <p:sldId id="276" r:id="rId3"/>
    <p:sldId id="277" r:id="rId4"/>
    <p:sldId id="278" r:id="rId5"/>
    <p:sldId id="279" r:id="rId6"/>
    <p:sldId id="280" r:id="rId7"/>
    <p:sldId id="281" r:id="rId8"/>
    <p:sldId id="282" r:id="rId9"/>
    <p:sldId id="283" r:id="rId10"/>
    <p:sldId id="275" r:id="rId11"/>
    <p:sldId id="272" r:id="rId12"/>
  </p:sldIdLst>
  <p:sldSz cx="9144000" cy="6858000" type="screen4x3"/>
  <p:notesSz cx="6858000" cy="91440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990033"/>
    <a:srgbClr val="33CC3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110" d="100"/>
          <a:sy n="110" d="100"/>
        </p:scale>
        <p:origin x="-1008" y="-1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handoutMaster" Target="handoutMasters/handout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0" hangingPunct="0">
              <a:defRPr sz="1200"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29699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0" hangingPunct="0">
              <a:defRPr sz="1200"/>
            </a:lvl1pPr>
          </a:lstStyle>
          <a:p>
            <a:pPr>
              <a:defRPr/>
            </a:pPr>
            <a:fld id="{5504919C-15EA-4E2E-B1C0-E798934135A0}" type="datetimeFigureOut">
              <a:rPr lang="cs-CZ"/>
              <a:pPr>
                <a:defRPr/>
              </a:pPr>
              <a:t>21.10.2013</a:t>
            </a:fld>
            <a:endParaRPr lang="cs-CZ"/>
          </a:p>
        </p:txBody>
      </p:sp>
      <p:sp>
        <p:nvSpPr>
          <p:cNvPr id="29700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0" hangingPunct="0">
              <a:defRPr sz="1200"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29701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0" hangingPunct="0">
              <a:defRPr sz="1200"/>
            </a:lvl1pPr>
          </a:lstStyle>
          <a:p>
            <a:pPr>
              <a:defRPr/>
            </a:pPr>
            <a:fld id="{C0B0C8DE-AE0F-479F-ABB7-F4F288585818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31827104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6D11AD1-3700-4862-A359-FD939B99A789}" type="datetimeFigureOut">
              <a:rPr lang="cs-CZ"/>
              <a:pPr>
                <a:defRPr/>
              </a:pPr>
              <a:t>21.10.2013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BFBDD6F-0994-4355-805F-BB0B954C1129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842494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CC23BBA-D963-4277-B64E-86B05EAE1654}" type="datetimeFigureOut">
              <a:rPr lang="cs-CZ"/>
              <a:pPr>
                <a:defRPr/>
              </a:pPr>
              <a:t>21.10.2013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E583D5D-79CA-4155-AD78-C92F5C865F04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9820750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72DE494-CAD1-4AB4-BFD6-127348B1C184}" type="datetimeFigureOut">
              <a:rPr lang="cs-CZ"/>
              <a:pPr>
                <a:defRPr/>
              </a:pPr>
              <a:t>21.10.2013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B3CA0E5-2FB0-43CB-8837-BEBDFEF12091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4329135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C3D1070-91B7-43B5-ACAE-861C67458028}" type="datetimeFigureOut">
              <a:rPr lang="cs-CZ"/>
              <a:pPr>
                <a:defRPr/>
              </a:pPr>
              <a:t>21.10.2013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4C0B753-3EA5-431C-A15D-4DE9EF5E16F9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5827721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EF8DB33-B4B8-4256-A86D-C68801DA48D1}" type="datetimeFigureOut">
              <a:rPr lang="cs-CZ"/>
              <a:pPr>
                <a:defRPr/>
              </a:pPr>
              <a:t>21.10.2013</a:t>
            </a:fld>
            <a:endParaRPr lang="cs-CZ"/>
          </a:p>
        </p:txBody>
      </p:sp>
      <p:sp>
        <p:nvSpPr>
          <p:cNvPr id="8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9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2D5C7E1-5A9B-4E24-B498-B5374A97DBC4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1475799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0666D07-8F45-47C3-B7A3-EB5C89BE341C}" type="datetimeFigureOut">
              <a:rPr lang="cs-CZ"/>
              <a:pPr>
                <a:defRPr/>
              </a:pPr>
              <a:t>21.10.2013</a:t>
            </a:fld>
            <a:endParaRPr lang="cs-CZ"/>
          </a:p>
        </p:txBody>
      </p:sp>
      <p:sp>
        <p:nvSpPr>
          <p:cNvPr id="4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26ECD3E-28AC-4EBA-BA2A-688A852DFC5F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8627339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1B37A2E-CF59-4233-B12C-2B5E0045EFB9}" type="datetimeFigureOut">
              <a:rPr lang="cs-CZ"/>
              <a:pPr>
                <a:defRPr/>
              </a:pPr>
              <a:t>21.10.2013</a:t>
            </a:fld>
            <a:endParaRPr lang="cs-CZ"/>
          </a:p>
        </p:txBody>
      </p:sp>
      <p:sp>
        <p:nvSpPr>
          <p:cNvPr id="3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4A77C10-E471-45E0-9DEA-95BC27AEC068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2949031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FB89DE6-5750-44C0-B677-00807D37833D}" type="datetimeFigureOut">
              <a:rPr lang="cs-CZ"/>
              <a:pPr>
                <a:defRPr/>
              </a:pPr>
              <a:t>21.10.2013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B55C935-A02C-46B0-811C-E8CC2B3C3E12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7859705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cs-CZ" noProof="0" smtClean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D469EB0-72B3-47FE-B63A-1F72CE6208F3}" type="datetimeFigureOut">
              <a:rPr lang="cs-CZ"/>
              <a:pPr>
                <a:defRPr/>
              </a:pPr>
              <a:t>21.10.2013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8D19BE5-2712-48FE-9F41-9FFC5240B7E9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5342862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6CB3EEF-503B-4384-B248-B5E2AED7E093}" type="datetimeFigureOut">
              <a:rPr lang="cs-CZ"/>
              <a:pPr>
                <a:defRPr/>
              </a:pPr>
              <a:t>21.10.2013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9D8B2B9-1485-4F20-8134-27AF0A783455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6737608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DCA3E4E-F003-42FF-B220-D72F219765C2}" type="datetimeFigureOut">
              <a:rPr lang="cs-CZ"/>
              <a:pPr>
                <a:defRPr/>
              </a:pPr>
              <a:t>21.10.2013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B230BCA-0D34-47CE-ABFC-5CB948CFFD2F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2381745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Zástupný symbol pro nadpis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 předlohy nadpisů.</a:t>
            </a:r>
          </a:p>
        </p:txBody>
      </p:sp>
      <p:sp>
        <p:nvSpPr>
          <p:cNvPr id="1027" name="Zástupný symbol pro text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7B7C9FD0-27ED-45B6-9869-F1BCBF7CEE1E}" type="datetimeFigureOut">
              <a:rPr lang="cs-CZ"/>
              <a:pPr>
                <a:defRPr/>
              </a:pPr>
              <a:t>21.10.2013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447B974A-5E67-4DC6-895A-2CB84799ECC2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Nadpis 1"/>
          <p:cNvSpPr>
            <a:spLocks noGrp="1"/>
          </p:cNvSpPr>
          <p:nvPr>
            <p:ph type="ctrTitle"/>
          </p:nvPr>
        </p:nvSpPr>
        <p:spPr>
          <a:xfrm>
            <a:off x="503238" y="1125538"/>
            <a:ext cx="8640762" cy="1295400"/>
          </a:xfrm>
        </p:spPr>
        <p:txBody>
          <a:bodyPr/>
          <a:lstStyle/>
          <a:p>
            <a:pPr algn="r" eaLnBrk="1" hangingPunct="1"/>
            <a:r>
              <a:rPr lang="cs-CZ" sz="2000" b="1" smtClean="0">
                <a:latin typeface="Arial" charset="0"/>
                <a:cs typeface="Arial" charset="0"/>
              </a:rPr>
              <a:t>Obchodní akademie, Střední odborná škola </a:t>
            </a:r>
            <a:br>
              <a:rPr lang="cs-CZ" sz="2000" b="1" smtClean="0">
                <a:latin typeface="Arial" charset="0"/>
                <a:cs typeface="Arial" charset="0"/>
              </a:rPr>
            </a:br>
            <a:r>
              <a:rPr lang="cs-CZ" sz="2000" b="1" smtClean="0">
                <a:latin typeface="Arial" charset="0"/>
                <a:cs typeface="Arial" charset="0"/>
              </a:rPr>
              <a:t>a Jazyková škola s právem státní jazykové zkoušky, </a:t>
            </a:r>
            <a:br>
              <a:rPr lang="cs-CZ" sz="2000" b="1" smtClean="0">
                <a:latin typeface="Arial" charset="0"/>
                <a:cs typeface="Arial" charset="0"/>
              </a:rPr>
            </a:br>
            <a:r>
              <a:rPr lang="cs-CZ" sz="2000" b="1" smtClean="0">
                <a:latin typeface="Arial" charset="0"/>
                <a:cs typeface="Arial" charset="0"/>
              </a:rPr>
              <a:t>Hradec Králové</a:t>
            </a:r>
          </a:p>
        </p:txBody>
      </p:sp>
      <p:graphicFrame>
        <p:nvGraphicFramePr>
          <p:cNvPr id="2071" name="Group 2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14285232"/>
              </p:ext>
            </p:extLst>
          </p:nvPr>
        </p:nvGraphicFramePr>
        <p:xfrm>
          <a:off x="250825" y="2544763"/>
          <a:ext cx="8786813" cy="4313239"/>
        </p:xfrm>
        <a:graphic>
          <a:graphicData uri="http://schemas.openxmlformats.org/drawingml/2006/table">
            <a:tbl>
              <a:tblPr/>
              <a:tblGrid>
                <a:gridCol w="2017181"/>
                <a:gridCol w="6769632"/>
              </a:tblGrid>
              <a:tr h="57600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7F7F7F"/>
                          </a:solidFill>
                          <a:effectLst/>
                          <a:latin typeface="Arial" charset="0"/>
                          <a:cs typeface="Arial" charset="0"/>
                        </a:rPr>
                        <a:t>Autor:</a:t>
                      </a:r>
                    </a:p>
                  </a:txBody>
                  <a:tcPr marL="91456" marR="91456" marT="45711" marB="45711"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Mgr. Lubomíra Moravcová</a:t>
                      </a:r>
                    </a:p>
                  </a:txBody>
                  <a:tcPr marL="91456" marR="91456" marT="45711" marB="45711"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71504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7F7F7F"/>
                          </a:solidFill>
                          <a:effectLst/>
                          <a:latin typeface="Arial" charset="0"/>
                          <a:cs typeface="Arial" charset="0"/>
                        </a:rPr>
                        <a:t>Název materiálu:</a:t>
                      </a:r>
                    </a:p>
                  </a:txBody>
                  <a:tcPr marL="91456" marR="91456" marT="45711" marB="45711"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VY_32_INOVACE_2_FYZIKA_03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Kinematika – základní charakteristika a G. Galilei</a:t>
                      </a:r>
                    </a:p>
                  </a:txBody>
                  <a:tcPr marL="91456" marR="91456" marT="45711" marB="45711"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84192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7F7F7F"/>
                          </a:solidFill>
                          <a:effectLst/>
                          <a:latin typeface="Arial" charset="0"/>
                          <a:cs typeface="Arial" charset="0"/>
                        </a:rPr>
                        <a:t>Téma sady:</a:t>
                      </a:r>
                    </a:p>
                  </a:txBody>
                  <a:tcPr marL="91456" marR="91456" marT="45711" marB="45711"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Fyzika</a:t>
                      </a:r>
                    </a:p>
                  </a:txBody>
                  <a:tcPr marL="91456" marR="91456" marT="45711" marB="45711"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73091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7F7F7F"/>
                          </a:solidFill>
                          <a:effectLst/>
                          <a:latin typeface="Arial" charset="0"/>
                          <a:cs typeface="Arial" charset="0"/>
                        </a:rPr>
                        <a:t>Obor, ročník:</a:t>
                      </a:r>
                    </a:p>
                  </a:txBody>
                  <a:tcPr marL="91456" marR="91456" marT="45711" marB="45711"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Obchodní akademie, Sociální činnost, Veřejnosprávní činnost, 1.–2. ročník</a:t>
                      </a:r>
                    </a:p>
                  </a:txBody>
                  <a:tcPr marL="91456" marR="91456" marT="45711" marB="45711"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40062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7F7F7F"/>
                          </a:solidFill>
                          <a:effectLst/>
                          <a:latin typeface="Arial" charset="0"/>
                          <a:cs typeface="Arial" charset="0"/>
                        </a:rPr>
                        <a:t>Datum vytvoření:</a:t>
                      </a:r>
                    </a:p>
                  </a:txBody>
                  <a:tcPr marL="91456" marR="91456" marT="45711" marB="45711"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říjen </a:t>
                      </a:r>
                      <a:r>
                        <a:rPr kumimoji="0" lang="cs-CZ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2013</a:t>
                      </a:r>
                    </a:p>
                  </a:txBody>
                  <a:tcPr marL="91456" marR="91456" marT="45711" marB="45711"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84192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7F7F7F"/>
                          </a:solidFill>
                          <a:effectLst/>
                          <a:latin typeface="Arial" charset="0"/>
                          <a:cs typeface="Arial" charset="0"/>
                        </a:rPr>
                        <a:t>Anotace:</a:t>
                      </a:r>
                    </a:p>
                  </a:txBody>
                  <a:tcPr marL="91456" marR="91456" marT="45711" marB="45711"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Stručná charakteristika kinematiky a života G. </a:t>
                      </a:r>
                      <a:r>
                        <a:rPr kumimoji="0" lang="cs-CZ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Galilee</a:t>
                      </a:r>
                      <a:endParaRPr kumimoji="0" lang="cs-CZ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L="91456" marR="91456" marT="45711" marB="45711"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84192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7F7F7F"/>
                          </a:solidFill>
                          <a:effectLst/>
                          <a:latin typeface="Arial" charset="0"/>
                          <a:cs typeface="Arial" charset="0"/>
                        </a:rPr>
                        <a:t>Metodický obsah:</a:t>
                      </a:r>
                    </a:p>
                  </a:txBody>
                  <a:tcPr marL="91456" marR="91456" marT="45711" marB="45711"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Výklad nového učiva.</a:t>
                      </a:r>
                    </a:p>
                  </a:txBody>
                  <a:tcPr marL="91456" marR="91456" marT="45711" marB="45711"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pic>
        <p:nvPicPr>
          <p:cNvPr id="2066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06950" y="0"/>
            <a:ext cx="4337050" cy="1060450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z="3200" b="1" dirty="0" smtClean="0">
                <a:solidFill>
                  <a:srgbClr val="990033"/>
                </a:solidFill>
                <a:latin typeface="Arial" charset="0"/>
                <a:cs typeface="Arial" charset="0"/>
              </a:rPr>
              <a:t>Obsah prezentace</a:t>
            </a:r>
          </a:p>
        </p:txBody>
      </p:sp>
      <p:sp>
        <p:nvSpPr>
          <p:cNvPr id="3075" name="Zástupný symbol pro obsah 2"/>
          <p:cNvSpPr>
            <a:spLocks noGrp="1"/>
          </p:cNvSpPr>
          <p:nvPr>
            <p:ph idx="1"/>
          </p:nvPr>
        </p:nvSpPr>
        <p:spPr>
          <a:xfrm>
            <a:off x="457200" y="1772816"/>
            <a:ext cx="8229600" cy="4353347"/>
          </a:xfrm>
        </p:spPr>
        <p:txBody>
          <a:bodyPr/>
          <a:lstStyle/>
          <a:p>
            <a:r>
              <a:rPr lang="cs-CZ" sz="2400" dirty="0" smtClean="0">
                <a:latin typeface="Arial" charset="0"/>
                <a:cs typeface="Arial" charset="0"/>
              </a:rPr>
              <a:t>Charakteristika pojmu kinematika</a:t>
            </a:r>
          </a:p>
          <a:p>
            <a:r>
              <a:rPr lang="cs-CZ" sz="2400" dirty="0" smtClean="0">
                <a:latin typeface="Arial" charset="0"/>
                <a:cs typeface="Arial" charset="0"/>
              </a:rPr>
              <a:t>Základní pojmy kinematiky </a:t>
            </a:r>
            <a:r>
              <a:rPr lang="cs-CZ" sz="2400" dirty="0" smtClean="0">
                <a:latin typeface="Arial" charset="0"/>
                <a:cs typeface="Arial" charset="0"/>
              </a:rPr>
              <a:t>– </a:t>
            </a:r>
            <a:r>
              <a:rPr lang="cs-CZ" sz="2400" dirty="0" smtClean="0">
                <a:latin typeface="Arial" charset="0"/>
                <a:cs typeface="Arial" charset="0"/>
              </a:rPr>
              <a:t>mechanický </a:t>
            </a:r>
            <a:r>
              <a:rPr lang="cs-CZ" sz="2400" dirty="0">
                <a:latin typeface="Arial" charset="0"/>
                <a:cs typeface="Arial" charset="0"/>
              </a:rPr>
              <a:t>pohyb, těleso, </a:t>
            </a:r>
            <a:endParaRPr lang="cs-CZ" sz="2400" dirty="0" smtClean="0">
              <a:latin typeface="Arial" charset="0"/>
              <a:cs typeface="Arial" charset="0"/>
            </a:endParaRPr>
          </a:p>
          <a:p>
            <a:pPr marL="0" indent="0">
              <a:buNone/>
            </a:pPr>
            <a:r>
              <a:rPr lang="cs-CZ" sz="2400" dirty="0">
                <a:latin typeface="Arial" charset="0"/>
                <a:cs typeface="Arial" charset="0"/>
              </a:rPr>
              <a:t> </a:t>
            </a:r>
            <a:r>
              <a:rPr lang="cs-CZ" sz="2400" dirty="0" smtClean="0">
                <a:latin typeface="Arial" charset="0"/>
                <a:cs typeface="Arial" charset="0"/>
              </a:rPr>
              <a:t>   hmotný bod</a:t>
            </a:r>
            <a:r>
              <a:rPr lang="cs-CZ" sz="2400" dirty="0">
                <a:latin typeface="Arial" charset="0"/>
                <a:cs typeface="Arial" charset="0"/>
              </a:rPr>
              <a:t>, trajektorie, vztažná soustava, </a:t>
            </a:r>
            <a:r>
              <a:rPr lang="cs-CZ" sz="2400" dirty="0" smtClean="0">
                <a:latin typeface="Arial" charset="0"/>
                <a:cs typeface="Arial" charset="0"/>
              </a:rPr>
              <a:t>relativní</a:t>
            </a:r>
          </a:p>
          <a:p>
            <a:pPr marL="0" indent="0">
              <a:buNone/>
            </a:pPr>
            <a:r>
              <a:rPr lang="cs-CZ" sz="2400" dirty="0" smtClean="0">
                <a:latin typeface="Arial" charset="0"/>
                <a:cs typeface="Arial" charset="0"/>
              </a:rPr>
              <a:t>    a absolutní </a:t>
            </a:r>
            <a:r>
              <a:rPr lang="cs-CZ" sz="2400" dirty="0" smtClean="0">
                <a:latin typeface="Arial" charset="0"/>
                <a:cs typeface="Arial" charset="0"/>
              </a:rPr>
              <a:t>klid</a:t>
            </a:r>
            <a:endParaRPr lang="cs-CZ" sz="2400" dirty="0">
              <a:latin typeface="Arial" charset="0"/>
              <a:cs typeface="Arial" charset="0"/>
            </a:endParaRPr>
          </a:p>
          <a:p>
            <a:r>
              <a:rPr lang="cs-CZ" sz="2400" dirty="0" smtClean="0">
                <a:latin typeface="Arial" charset="0"/>
                <a:cs typeface="Arial" charset="0"/>
              </a:rPr>
              <a:t>Život a dílo Galilea Galileie</a:t>
            </a:r>
          </a:p>
          <a:p>
            <a:r>
              <a:rPr lang="cs-CZ" sz="2400" dirty="0" smtClean="0">
                <a:latin typeface="Arial" charset="0"/>
                <a:cs typeface="Arial" charset="0"/>
              </a:rPr>
              <a:t>Otázky k opakování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z="3200" b="1" dirty="0" smtClean="0">
                <a:solidFill>
                  <a:srgbClr val="990033"/>
                </a:solidFill>
                <a:latin typeface="Arial" pitchFamily="34" charset="0"/>
                <a:cs typeface="Arial" pitchFamily="34" charset="0"/>
              </a:rPr>
              <a:t>Kinematika</a:t>
            </a:r>
            <a:endParaRPr lang="cs-CZ" sz="3200" b="1" dirty="0">
              <a:solidFill>
                <a:srgbClr val="990033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sz="2800" b="1" dirty="0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Je to část mechaniky zabývající se popisem různých druhů pohybu</a:t>
            </a:r>
          </a:p>
          <a:p>
            <a:pPr marL="0" indent="0">
              <a:buNone/>
            </a:pPr>
            <a:endParaRPr lang="cs-CZ" sz="2800" b="1" dirty="0" smtClean="0">
              <a:solidFill>
                <a:srgbClr val="0070C0"/>
              </a:solidFill>
              <a:latin typeface="Arial" pitchFamily="34" charset="0"/>
              <a:cs typeface="Arial" pitchFamily="34" charset="0"/>
            </a:endParaRPr>
          </a:p>
          <a:p>
            <a:r>
              <a:rPr lang="cs-CZ" sz="2800" dirty="0">
                <a:latin typeface="Arial" panose="020B0604020202020204" pitchFamily="34" charset="0"/>
                <a:cs typeface="Arial" panose="020B0604020202020204" pitchFamily="34" charset="0"/>
              </a:rPr>
              <a:t>Kinematika se tedy zaměřuje na sledování </a:t>
            </a:r>
            <a:r>
              <a:rPr lang="cs-CZ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polohy, rychlosti apod.</a:t>
            </a:r>
          </a:p>
          <a:p>
            <a:r>
              <a:rPr lang="cs-CZ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Popisuje tedy pohyb pomocí fyzikálních veličin např. dráha, rychlost, čas, zrychlení</a:t>
            </a:r>
          </a:p>
          <a:p>
            <a:r>
              <a:rPr lang="cs-CZ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Jedním z fyziků, který se podílel na rozvinutí kinematiky byl Galileo Galilei</a:t>
            </a:r>
          </a:p>
        </p:txBody>
      </p:sp>
    </p:spTree>
    <p:extLst>
      <p:ext uri="{BB962C8B-B14F-4D97-AF65-F5344CB8AC3E}">
        <p14:creationId xmlns:p14="http://schemas.microsoft.com/office/powerpoint/2010/main" val="37429304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z="3200" b="1" dirty="0" smtClean="0">
                <a:solidFill>
                  <a:srgbClr val="990033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Základní pojmy</a:t>
            </a:r>
            <a:endParaRPr lang="cs-CZ" sz="3200" b="1" dirty="0">
              <a:solidFill>
                <a:srgbClr val="990033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b="1" dirty="0" smtClean="0">
                <a:latin typeface="Arial" panose="020B0604020202020204" pitchFamily="34" charset="0"/>
                <a:cs typeface="Arial" panose="020B0604020202020204" pitchFamily="34" charset="0"/>
              </a:rPr>
              <a:t>Mechanický pohyb</a:t>
            </a:r>
          </a:p>
          <a:p>
            <a:r>
              <a:rPr lang="cs-CZ" b="1" dirty="0" smtClean="0">
                <a:latin typeface="Arial" panose="020B0604020202020204" pitchFamily="34" charset="0"/>
                <a:cs typeface="Arial" panose="020B0604020202020204" pitchFamily="34" charset="0"/>
              </a:rPr>
              <a:t>Tělesa</a:t>
            </a:r>
          </a:p>
          <a:p>
            <a:r>
              <a:rPr lang="cs-CZ" b="1" dirty="0" smtClean="0">
                <a:latin typeface="Arial" panose="020B0604020202020204" pitchFamily="34" charset="0"/>
                <a:cs typeface="Arial" panose="020B0604020202020204" pitchFamily="34" charset="0"/>
              </a:rPr>
              <a:t>Hmotný bod</a:t>
            </a:r>
          </a:p>
          <a:p>
            <a:r>
              <a:rPr lang="cs-CZ" b="1" dirty="0" smtClean="0">
                <a:latin typeface="Arial" panose="020B0604020202020204" pitchFamily="34" charset="0"/>
                <a:cs typeface="Arial" panose="020B0604020202020204" pitchFamily="34" charset="0"/>
              </a:rPr>
              <a:t>Vztažná soustava </a:t>
            </a: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r>
              <a:rPr lang="cs-CZ" b="1" dirty="0" smtClean="0">
                <a:latin typeface="Arial" panose="020B0604020202020204" pitchFamily="34" charset="0"/>
                <a:cs typeface="Arial" panose="020B0604020202020204" pitchFamily="34" charset="0"/>
              </a:rPr>
              <a:t>Trajektorie</a:t>
            </a:r>
          </a:p>
          <a:p>
            <a:r>
              <a:rPr lang="cs-CZ" b="1" dirty="0" smtClean="0">
                <a:latin typeface="Arial" panose="020B0604020202020204" pitchFamily="34" charset="0"/>
                <a:cs typeface="Arial" panose="020B0604020202020204" pitchFamily="34" charset="0"/>
              </a:rPr>
              <a:t>Relativní a absolutní klid</a:t>
            </a:r>
            <a:endParaRPr lang="cs-CZ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754624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z="3200" b="1" dirty="0" smtClean="0">
                <a:solidFill>
                  <a:srgbClr val="990033"/>
                </a:solidFill>
                <a:latin typeface="Arial" pitchFamily="34" charset="0"/>
                <a:cs typeface="Arial" pitchFamily="34" charset="0"/>
              </a:rPr>
              <a:t>Galileo Galilei</a:t>
            </a:r>
            <a:endParaRPr lang="cs-CZ" sz="3200" b="1" dirty="0">
              <a:solidFill>
                <a:srgbClr val="990033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altLang="cs-CZ" sz="2800" dirty="0">
                <a:latin typeface="Arial" charset="0"/>
              </a:rPr>
              <a:t>(</a:t>
            </a:r>
            <a:r>
              <a:rPr lang="cs-CZ" altLang="cs-CZ" sz="2800" dirty="0" smtClean="0">
                <a:latin typeface="Arial" charset="0"/>
              </a:rPr>
              <a:t>1564–1642</a:t>
            </a:r>
            <a:r>
              <a:rPr lang="cs-CZ" altLang="cs-CZ" sz="2800" dirty="0" smtClean="0">
                <a:latin typeface="Arial" charset="0"/>
              </a:rPr>
              <a:t>) </a:t>
            </a:r>
            <a:r>
              <a:rPr lang="cs-CZ" altLang="cs-CZ" sz="2800" dirty="0" smtClean="0"/>
              <a:t>italský </a:t>
            </a:r>
            <a:r>
              <a:rPr lang="cs-CZ" altLang="cs-CZ" sz="2800" dirty="0"/>
              <a:t>astronom, </a:t>
            </a:r>
            <a:r>
              <a:rPr lang="cs-CZ" altLang="cs-CZ" sz="2800" dirty="0" smtClean="0"/>
              <a:t>filozof </a:t>
            </a:r>
            <a:r>
              <a:rPr lang="cs-CZ" altLang="cs-CZ" sz="2800" dirty="0"/>
              <a:t>a fyzik</a:t>
            </a:r>
            <a:endParaRPr lang="cs-CZ" sz="2800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56531" y="2204864"/>
            <a:ext cx="2880320" cy="32423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TextovéPole 5"/>
          <p:cNvSpPr txBox="1"/>
          <p:nvPr/>
        </p:nvSpPr>
        <p:spPr>
          <a:xfrm>
            <a:off x="2956532" y="5733256"/>
            <a:ext cx="288032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200" b="1" dirty="0" smtClean="0"/>
              <a:t>Obr. 1 Galileo Galilei</a:t>
            </a:r>
            <a:endParaRPr lang="cs-CZ" sz="1200" b="1" dirty="0"/>
          </a:p>
        </p:txBody>
      </p:sp>
    </p:spTree>
    <p:extLst>
      <p:ext uri="{BB962C8B-B14F-4D97-AF65-F5344CB8AC3E}">
        <p14:creationId xmlns:p14="http://schemas.microsoft.com/office/powerpoint/2010/main" val="37625203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z="3200" b="1" dirty="0" smtClean="0">
                <a:solidFill>
                  <a:srgbClr val="990033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Život</a:t>
            </a:r>
            <a:endParaRPr lang="cs-CZ" sz="3200" b="1" dirty="0">
              <a:solidFill>
                <a:srgbClr val="990033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700808"/>
            <a:ext cx="8229600" cy="4425355"/>
          </a:xfrm>
        </p:spPr>
        <p:txBody>
          <a:bodyPr/>
          <a:lstStyle/>
          <a:p>
            <a:pPr>
              <a:lnSpc>
                <a:spcPct val="80000"/>
              </a:lnSpc>
            </a:pPr>
            <a:r>
              <a:rPr lang="cs-CZ" altLang="cs-CZ" sz="2800" dirty="0">
                <a:latin typeface="Arial" charset="0"/>
              </a:rPr>
              <a:t>Narodil se v Pise v Itálii </a:t>
            </a:r>
            <a:r>
              <a:rPr lang="cs-CZ" altLang="cs-CZ" sz="2800" dirty="0" smtClean="0">
                <a:latin typeface="Arial" charset="0"/>
              </a:rPr>
              <a:t>1564</a:t>
            </a:r>
            <a:endParaRPr lang="cs-CZ" altLang="cs-CZ" sz="2800" dirty="0">
              <a:latin typeface="Arial" charset="0"/>
            </a:endParaRPr>
          </a:p>
          <a:p>
            <a:pPr>
              <a:lnSpc>
                <a:spcPct val="80000"/>
              </a:lnSpc>
            </a:pPr>
            <a:r>
              <a:rPr lang="cs-CZ" altLang="cs-CZ" sz="2800" dirty="0">
                <a:latin typeface="Arial" charset="0"/>
              </a:rPr>
              <a:t>Během života zde také </a:t>
            </a:r>
            <a:r>
              <a:rPr lang="cs-CZ" altLang="cs-CZ" sz="2800" dirty="0" smtClean="0">
                <a:latin typeface="Arial" charset="0"/>
              </a:rPr>
              <a:t>navštěvoval univerzitu</a:t>
            </a:r>
            <a:r>
              <a:rPr lang="cs-CZ" altLang="cs-CZ" sz="2800" dirty="0">
                <a:latin typeface="Arial" charset="0"/>
              </a:rPr>
              <a:t>,  </a:t>
            </a:r>
            <a:endParaRPr lang="cs-CZ" altLang="cs-CZ" sz="2800" dirty="0" smtClean="0">
              <a:latin typeface="Arial" charset="0"/>
            </a:endParaRPr>
          </a:p>
          <a:p>
            <a:pPr marL="0" indent="0">
              <a:lnSpc>
                <a:spcPct val="80000"/>
              </a:lnSpc>
              <a:buNone/>
            </a:pPr>
            <a:r>
              <a:rPr lang="cs-CZ" altLang="cs-CZ" sz="2800" dirty="0">
                <a:latin typeface="Arial" charset="0"/>
              </a:rPr>
              <a:t> </a:t>
            </a:r>
            <a:r>
              <a:rPr lang="cs-CZ" altLang="cs-CZ" sz="2800" dirty="0" smtClean="0">
                <a:latin typeface="Arial" charset="0"/>
              </a:rPr>
              <a:t>   byl </a:t>
            </a:r>
            <a:r>
              <a:rPr lang="cs-CZ" altLang="cs-CZ" sz="2800" dirty="0">
                <a:latin typeface="Arial" charset="0"/>
              </a:rPr>
              <a:t>však z finančních důvodů </a:t>
            </a:r>
            <a:r>
              <a:rPr lang="cs-CZ" altLang="cs-CZ" sz="2800" dirty="0" smtClean="0">
                <a:latin typeface="Arial" charset="0"/>
              </a:rPr>
              <a:t>nuceně „vyloučen“ </a:t>
            </a:r>
            <a:endParaRPr lang="cs-CZ" altLang="cs-CZ" sz="2800" dirty="0">
              <a:latin typeface="Arial" charset="0"/>
            </a:endParaRPr>
          </a:p>
          <a:p>
            <a:pPr>
              <a:lnSpc>
                <a:spcPct val="80000"/>
              </a:lnSpc>
            </a:pPr>
            <a:r>
              <a:rPr lang="cs-CZ" altLang="cs-CZ" sz="2800" dirty="0">
                <a:latin typeface="Arial" charset="0"/>
              </a:rPr>
              <a:t>Později mu však nabídli pozici na fakultě, kde </a:t>
            </a:r>
            <a:endParaRPr lang="cs-CZ" altLang="cs-CZ" sz="2800" dirty="0" smtClean="0">
              <a:latin typeface="Arial" charset="0"/>
            </a:endParaRPr>
          </a:p>
          <a:p>
            <a:pPr marL="0" indent="0">
              <a:lnSpc>
                <a:spcPct val="80000"/>
              </a:lnSpc>
              <a:buNone/>
            </a:pPr>
            <a:r>
              <a:rPr lang="cs-CZ" altLang="cs-CZ" sz="2800" dirty="0">
                <a:latin typeface="Arial" charset="0"/>
              </a:rPr>
              <a:t> </a:t>
            </a:r>
            <a:r>
              <a:rPr lang="cs-CZ" altLang="cs-CZ" sz="2800" dirty="0" smtClean="0">
                <a:latin typeface="Arial" charset="0"/>
              </a:rPr>
              <a:t>   vyučoval matematiku</a:t>
            </a:r>
            <a:endParaRPr lang="cs-CZ" altLang="cs-CZ" sz="2800" dirty="0">
              <a:latin typeface="Arial" charset="0"/>
            </a:endParaRPr>
          </a:p>
          <a:p>
            <a:pPr>
              <a:lnSpc>
                <a:spcPct val="80000"/>
              </a:lnSpc>
            </a:pPr>
            <a:r>
              <a:rPr lang="cs-CZ" altLang="cs-CZ" sz="2800" dirty="0" smtClean="0">
                <a:latin typeface="Arial" charset="0"/>
              </a:rPr>
              <a:t>Na Univerzitě v Padově</a:t>
            </a:r>
            <a:r>
              <a:rPr lang="cs-CZ" altLang="cs-CZ" sz="2800" dirty="0">
                <a:latin typeface="Arial" charset="0"/>
              </a:rPr>
              <a:t>, </a:t>
            </a:r>
            <a:r>
              <a:rPr lang="cs-CZ" altLang="cs-CZ" sz="2800" dirty="0" smtClean="0">
                <a:latin typeface="Arial" charset="0"/>
              </a:rPr>
              <a:t>později působil jako </a:t>
            </a:r>
          </a:p>
          <a:p>
            <a:pPr marL="0" indent="0">
              <a:lnSpc>
                <a:spcPct val="80000"/>
              </a:lnSpc>
              <a:buNone/>
            </a:pPr>
            <a:r>
              <a:rPr lang="cs-CZ" altLang="cs-CZ" sz="2800" dirty="0">
                <a:latin typeface="Arial" charset="0"/>
              </a:rPr>
              <a:t> </a:t>
            </a:r>
            <a:r>
              <a:rPr lang="cs-CZ" altLang="cs-CZ" sz="2800" dirty="0" smtClean="0">
                <a:latin typeface="Arial" charset="0"/>
              </a:rPr>
              <a:t>   učitel geometrie</a:t>
            </a:r>
            <a:r>
              <a:rPr lang="cs-CZ" altLang="cs-CZ" sz="2800" dirty="0">
                <a:latin typeface="Arial" charset="0"/>
              </a:rPr>
              <a:t>, mechaniky a astronomie až do </a:t>
            </a:r>
            <a:endParaRPr lang="cs-CZ" altLang="cs-CZ" sz="2800" dirty="0" smtClean="0">
              <a:latin typeface="Arial" charset="0"/>
            </a:endParaRPr>
          </a:p>
          <a:p>
            <a:pPr marL="0" indent="0">
              <a:lnSpc>
                <a:spcPct val="80000"/>
              </a:lnSpc>
              <a:buNone/>
            </a:pPr>
            <a:r>
              <a:rPr lang="cs-CZ" altLang="cs-CZ" sz="2800" dirty="0">
                <a:latin typeface="Arial" charset="0"/>
              </a:rPr>
              <a:t> </a:t>
            </a:r>
            <a:r>
              <a:rPr lang="cs-CZ" altLang="cs-CZ" sz="2800" dirty="0" smtClean="0">
                <a:latin typeface="Arial" charset="0"/>
              </a:rPr>
              <a:t>   roku 1610</a:t>
            </a:r>
          </a:p>
          <a:p>
            <a:pPr>
              <a:lnSpc>
                <a:spcPct val="80000"/>
              </a:lnSpc>
            </a:pPr>
            <a:r>
              <a:rPr lang="cs-CZ" altLang="cs-CZ" sz="2800" dirty="0" smtClean="0">
                <a:latin typeface="Arial" charset="0"/>
              </a:rPr>
              <a:t> </a:t>
            </a:r>
            <a:r>
              <a:rPr lang="cs-CZ" altLang="cs-CZ" sz="2800" dirty="0">
                <a:latin typeface="Arial" charset="0"/>
              </a:rPr>
              <a:t>V této době učinil mnoho významných </a:t>
            </a:r>
            <a:r>
              <a:rPr lang="cs-CZ" altLang="cs-CZ" sz="2800" dirty="0" smtClean="0">
                <a:latin typeface="Arial" charset="0"/>
              </a:rPr>
              <a:t>objevů</a:t>
            </a:r>
            <a:endParaRPr lang="cs-CZ" altLang="cs-CZ" sz="2800" dirty="0">
              <a:latin typeface="Arial" charset="0"/>
            </a:endParaRP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5902203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z="3200" b="1" dirty="0" smtClean="0">
                <a:solidFill>
                  <a:srgbClr val="990033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Spory s církví</a:t>
            </a:r>
            <a:endParaRPr lang="cs-CZ" sz="3200" b="1" dirty="0">
              <a:solidFill>
                <a:srgbClr val="990033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altLang="cs-CZ" sz="2800" dirty="0">
                <a:latin typeface="Arial" charset="0"/>
              </a:rPr>
              <a:t>Které se týkaly např. sluneční </a:t>
            </a:r>
            <a:r>
              <a:rPr lang="cs-CZ" altLang="cs-CZ" sz="2800" dirty="0" smtClean="0">
                <a:latin typeface="Arial" charset="0"/>
              </a:rPr>
              <a:t>soustavy</a:t>
            </a:r>
          </a:p>
          <a:p>
            <a:r>
              <a:rPr lang="cs-CZ" altLang="cs-CZ" sz="2800" dirty="0" smtClean="0">
                <a:latin typeface="Arial" charset="0"/>
              </a:rPr>
              <a:t>Lidé a </a:t>
            </a:r>
            <a:r>
              <a:rPr lang="cs-CZ" altLang="cs-CZ" sz="2800" dirty="0">
                <a:latin typeface="Arial" charset="0"/>
              </a:rPr>
              <a:t>církev se v té době domnívali, že všechny planety obíhají okolo </a:t>
            </a:r>
            <a:r>
              <a:rPr lang="cs-CZ" altLang="cs-CZ" sz="2800" dirty="0" smtClean="0">
                <a:latin typeface="Arial" charset="0"/>
              </a:rPr>
              <a:t>Země  </a:t>
            </a:r>
          </a:p>
          <a:p>
            <a:r>
              <a:rPr lang="cs-CZ" altLang="cs-CZ" sz="2800" dirty="0" smtClean="0">
                <a:latin typeface="Arial" charset="0"/>
              </a:rPr>
              <a:t>Galileo </a:t>
            </a:r>
            <a:r>
              <a:rPr lang="cs-CZ" altLang="cs-CZ" sz="2800" dirty="0">
                <a:latin typeface="Arial" charset="0"/>
              </a:rPr>
              <a:t>byl </a:t>
            </a:r>
            <a:r>
              <a:rPr lang="cs-CZ" altLang="cs-CZ" sz="2800" dirty="0" smtClean="0">
                <a:latin typeface="Arial" charset="0"/>
              </a:rPr>
              <a:t>několikrát předvolán </a:t>
            </a:r>
            <a:r>
              <a:rPr lang="cs-CZ" altLang="cs-CZ" sz="2800" dirty="0">
                <a:latin typeface="Arial" charset="0"/>
              </a:rPr>
              <a:t>před tribunál římské </a:t>
            </a:r>
            <a:r>
              <a:rPr lang="cs-CZ" altLang="cs-CZ" sz="2800" dirty="0" smtClean="0">
                <a:latin typeface="Arial" charset="0"/>
              </a:rPr>
              <a:t>inkvizice, který ho donutil své myšlenky odvolat</a:t>
            </a:r>
          </a:p>
          <a:p>
            <a:r>
              <a:rPr lang="cs-CZ" altLang="cs-CZ" sz="2800" dirty="0" smtClean="0">
                <a:latin typeface="Arial" charset="0"/>
              </a:rPr>
              <a:t>„</a:t>
            </a:r>
            <a:r>
              <a:rPr lang="cs-CZ" altLang="cs-CZ" sz="2800" dirty="0" smtClean="0">
                <a:latin typeface="Arial" charset="0"/>
              </a:rPr>
              <a:t>Přece </a:t>
            </a:r>
            <a:r>
              <a:rPr lang="cs-CZ" altLang="cs-CZ" sz="2800" dirty="0">
                <a:latin typeface="Arial" charset="0"/>
              </a:rPr>
              <a:t>se točí</a:t>
            </a:r>
            <a:r>
              <a:rPr lang="cs-CZ" altLang="cs-CZ" sz="2800" dirty="0" smtClean="0">
                <a:latin typeface="Arial" charset="0"/>
              </a:rPr>
              <a:t>!“ </a:t>
            </a:r>
            <a:r>
              <a:rPr lang="cs-CZ" altLang="cs-CZ" sz="2800" dirty="0" smtClean="0">
                <a:latin typeface="Arial" charset="0"/>
              </a:rPr>
              <a:t>(</a:t>
            </a:r>
            <a:r>
              <a:rPr lang="cs-CZ" altLang="cs-CZ" sz="2800" i="1" dirty="0" err="1">
                <a:latin typeface="Arial" charset="0"/>
              </a:rPr>
              <a:t>Eppur</a:t>
            </a:r>
            <a:r>
              <a:rPr lang="cs-CZ" altLang="cs-CZ" sz="2800" i="1" dirty="0">
                <a:latin typeface="Arial" charset="0"/>
              </a:rPr>
              <a:t> si </a:t>
            </a:r>
            <a:r>
              <a:rPr lang="cs-CZ" altLang="cs-CZ" sz="2800" i="1" dirty="0" err="1">
                <a:latin typeface="Arial" charset="0"/>
              </a:rPr>
              <a:t>muove</a:t>
            </a:r>
            <a:r>
              <a:rPr lang="cs-CZ" altLang="cs-CZ" sz="2800" i="1" dirty="0" smtClean="0">
                <a:latin typeface="Arial" charset="0"/>
              </a:rPr>
              <a:t>!</a:t>
            </a:r>
            <a:r>
              <a:rPr lang="cs-CZ" altLang="cs-CZ" sz="2800" dirty="0" smtClean="0">
                <a:latin typeface="Arial" charset="0"/>
              </a:rPr>
              <a:t>) </a:t>
            </a:r>
            <a:endParaRPr lang="cs-CZ" altLang="cs-CZ" sz="2800" dirty="0">
              <a:latin typeface="Arial" charset="0"/>
            </a:endParaRPr>
          </a:p>
          <a:p>
            <a:r>
              <a:rPr lang="cs-CZ" altLang="cs-CZ" sz="2800" dirty="0">
                <a:latin typeface="Arial" charset="0"/>
              </a:rPr>
              <a:t>Byl odsouzen k </a:t>
            </a:r>
            <a:r>
              <a:rPr lang="cs-CZ" altLang="cs-CZ" sz="2800" dirty="0" smtClean="0">
                <a:latin typeface="Arial" charset="0"/>
              </a:rPr>
              <a:t>domácímu vězení</a:t>
            </a:r>
          </a:p>
          <a:p>
            <a:r>
              <a:rPr lang="cs-CZ" altLang="cs-CZ" sz="2800" dirty="0" smtClean="0">
                <a:latin typeface="Arial" charset="0"/>
              </a:rPr>
              <a:t>V </a:t>
            </a:r>
            <a:r>
              <a:rPr lang="cs-CZ" altLang="cs-CZ" sz="2800" dirty="0">
                <a:latin typeface="Arial" charset="0"/>
              </a:rPr>
              <a:t>roce 1642 </a:t>
            </a:r>
            <a:r>
              <a:rPr lang="cs-CZ" altLang="cs-CZ" sz="2800" dirty="0" smtClean="0">
                <a:latin typeface="Arial" charset="0"/>
              </a:rPr>
              <a:t>zemřel v </a:t>
            </a:r>
            <a:r>
              <a:rPr lang="cs-CZ" altLang="cs-CZ" sz="2800" dirty="0" err="1" smtClean="0">
                <a:latin typeface="Arial" charset="0"/>
              </a:rPr>
              <a:t>Arcetrii</a:t>
            </a:r>
            <a:r>
              <a:rPr lang="cs-CZ" altLang="cs-CZ" sz="2800" dirty="0" smtClean="0">
                <a:latin typeface="Arial" charset="0"/>
              </a:rPr>
              <a:t> v Itálii</a:t>
            </a:r>
            <a:r>
              <a:rPr lang="cs-CZ" altLang="cs-CZ" sz="2800" dirty="0" smtClean="0"/>
              <a:t> </a:t>
            </a:r>
            <a:endParaRPr lang="cs-CZ" altLang="cs-CZ" sz="2800" dirty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86323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altLang="cs-CZ" sz="3200" b="1" dirty="0">
                <a:solidFill>
                  <a:srgbClr val="990033"/>
                </a:solidFill>
                <a:latin typeface="Arial" charset="0"/>
              </a:rPr>
              <a:t>Vynálezy &amp; Úspěchy</a:t>
            </a:r>
            <a:endParaRPr lang="cs-CZ" sz="3200" b="1" dirty="0">
              <a:solidFill>
                <a:srgbClr val="990033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altLang="cs-CZ" sz="2800" dirty="0">
                <a:latin typeface="Arial" charset="0"/>
              </a:rPr>
              <a:t>Mezi jeho úspěchy řadíme </a:t>
            </a:r>
            <a:r>
              <a:rPr lang="cs-CZ" altLang="cs-CZ" sz="2800" dirty="0" smtClean="0">
                <a:latin typeface="Arial" charset="0"/>
              </a:rPr>
              <a:t>vylepšen dalekohledu</a:t>
            </a:r>
            <a:endParaRPr lang="cs-CZ" altLang="cs-CZ" sz="2800" dirty="0">
              <a:latin typeface="Arial" charset="0"/>
            </a:endParaRPr>
          </a:p>
          <a:p>
            <a:r>
              <a:rPr lang="cs-CZ" altLang="cs-CZ" sz="2800" dirty="0">
                <a:latin typeface="Arial" charset="0"/>
              </a:rPr>
              <a:t>Rozmanitá astronomická pozorování např. </a:t>
            </a:r>
            <a:endParaRPr lang="cs-CZ" altLang="cs-CZ" sz="2800" dirty="0" smtClean="0">
              <a:latin typeface="Arial" charset="0"/>
            </a:endParaRPr>
          </a:p>
          <a:p>
            <a:pPr marL="0" indent="0">
              <a:buNone/>
            </a:pPr>
            <a:r>
              <a:rPr lang="cs-CZ" altLang="cs-CZ" sz="2800" dirty="0">
                <a:latin typeface="Arial" charset="0"/>
              </a:rPr>
              <a:t> </a:t>
            </a:r>
            <a:r>
              <a:rPr lang="cs-CZ" altLang="cs-CZ" sz="2800" dirty="0" smtClean="0">
                <a:latin typeface="Arial" charset="0"/>
              </a:rPr>
              <a:t>   Mléčné </a:t>
            </a:r>
            <a:r>
              <a:rPr lang="cs-CZ" altLang="cs-CZ" sz="2800" dirty="0">
                <a:latin typeface="Arial" charset="0"/>
              </a:rPr>
              <a:t>dráhy, objevil sluneční skvrny,  </a:t>
            </a:r>
            <a:endParaRPr lang="cs-CZ" altLang="cs-CZ" sz="2800" dirty="0" smtClean="0">
              <a:latin typeface="Arial" charset="0"/>
            </a:endParaRPr>
          </a:p>
          <a:p>
            <a:pPr marL="0" indent="0">
              <a:buNone/>
            </a:pPr>
            <a:r>
              <a:rPr lang="cs-CZ" altLang="cs-CZ" sz="2800" dirty="0">
                <a:latin typeface="Arial" charset="0"/>
              </a:rPr>
              <a:t> </a:t>
            </a:r>
            <a:r>
              <a:rPr lang="cs-CZ" altLang="cs-CZ" sz="2800" dirty="0" smtClean="0">
                <a:latin typeface="Arial" charset="0"/>
              </a:rPr>
              <a:t>   Jupiterovy </a:t>
            </a:r>
            <a:r>
              <a:rPr lang="cs-CZ" altLang="cs-CZ" sz="2800" dirty="0">
                <a:latin typeface="Arial" charset="0"/>
              </a:rPr>
              <a:t>měsíce </a:t>
            </a:r>
            <a:r>
              <a:rPr lang="cs-CZ" altLang="cs-CZ" sz="2800" dirty="0" smtClean="0">
                <a:latin typeface="Arial" charset="0"/>
              </a:rPr>
              <a:t>a další.</a:t>
            </a:r>
            <a:endParaRPr lang="cs-CZ" altLang="cs-CZ" sz="2800" dirty="0">
              <a:latin typeface="Arial" charset="0"/>
            </a:endParaRPr>
          </a:p>
          <a:p>
            <a:r>
              <a:rPr lang="cs-CZ" altLang="cs-CZ" sz="2800" dirty="0">
                <a:latin typeface="Arial" charset="0"/>
              </a:rPr>
              <a:t>Vytvořil první z </a:t>
            </a:r>
            <a:r>
              <a:rPr lang="cs-CZ" altLang="cs-CZ" sz="2800" dirty="0" smtClean="0">
                <a:latin typeface="Arial" charset="0"/>
              </a:rPr>
              <a:t>Newtonových zákonů </a:t>
            </a:r>
            <a:r>
              <a:rPr lang="cs-CZ" altLang="cs-CZ" sz="2800" dirty="0">
                <a:latin typeface="Arial" charset="0"/>
              </a:rPr>
              <a:t>pohybu:                                                              </a:t>
            </a:r>
            <a:endParaRPr lang="cs-CZ" altLang="cs-CZ" sz="2800" dirty="0" smtClean="0">
              <a:latin typeface="Arial" charset="0"/>
            </a:endParaRPr>
          </a:p>
          <a:p>
            <a:r>
              <a:rPr lang="cs-CZ" altLang="cs-CZ" sz="2800" dirty="0" smtClean="0">
                <a:latin typeface="Arial" charset="0"/>
              </a:rPr>
              <a:t>Zákon </a:t>
            </a:r>
            <a:r>
              <a:rPr lang="cs-CZ" altLang="cs-CZ" sz="2800" dirty="0">
                <a:latin typeface="Arial" charset="0"/>
              </a:rPr>
              <a:t>o </a:t>
            </a:r>
            <a:r>
              <a:rPr lang="cs-CZ" altLang="cs-CZ" sz="2800" dirty="0" smtClean="0">
                <a:latin typeface="Arial" charset="0"/>
              </a:rPr>
              <a:t>setrvačnosti</a:t>
            </a:r>
            <a:endParaRPr lang="cs-CZ" altLang="cs-CZ" sz="2800" dirty="0">
              <a:latin typeface="Arial" charset="0"/>
            </a:endParaRPr>
          </a:p>
          <a:p>
            <a:r>
              <a:rPr lang="cs-CZ" altLang="cs-CZ" sz="2800" dirty="0">
                <a:latin typeface="Arial" charset="0"/>
              </a:rPr>
              <a:t>Podporoval </a:t>
            </a:r>
            <a:r>
              <a:rPr lang="cs-CZ" altLang="cs-CZ" sz="2800" dirty="0" smtClean="0">
                <a:latin typeface="Arial" charset="0"/>
              </a:rPr>
              <a:t>myšlenky </a:t>
            </a:r>
            <a:r>
              <a:rPr lang="cs-CZ" altLang="cs-CZ" sz="2800" dirty="0">
                <a:latin typeface="Arial" charset="0"/>
              </a:rPr>
              <a:t>Mikuláše </a:t>
            </a:r>
            <a:r>
              <a:rPr lang="cs-CZ" altLang="cs-CZ" sz="2800" dirty="0" smtClean="0">
                <a:latin typeface="Arial" charset="0"/>
              </a:rPr>
              <a:t>Koperníka</a:t>
            </a:r>
            <a:endParaRPr lang="cs-CZ" altLang="cs-CZ" sz="2800" dirty="0">
              <a:latin typeface="Arial" charset="0"/>
            </a:endParaRP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7576005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z="3200" b="1" dirty="0" smtClean="0">
                <a:solidFill>
                  <a:srgbClr val="990033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Závěr</a:t>
            </a:r>
            <a:endParaRPr lang="cs-CZ" sz="3200" b="1" dirty="0">
              <a:solidFill>
                <a:srgbClr val="990033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altLang="cs-CZ" sz="2800" dirty="0">
                <a:latin typeface="Arial" charset="0"/>
              </a:rPr>
              <a:t>Často je uváděn jako „otec moderní astronomie“, „otec moderní fyziky“ a dokonce „otec vědy“. </a:t>
            </a:r>
          </a:p>
          <a:p>
            <a:r>
              <a:rPr lang="cs-CZ" altLang="cs-CZ" sz="2800" dirty="0">
                <a:latin typeface="Arial" charset="0"/>
              </a:rPr>
              <a:t>Díla o </a:t>
            </a:r>
            <a:r>
              <a:rPr lang="cs-CZ" altLang="cs-CZ" sz="2800" dirty="0" smtClean="0">
                <a:latin typeface="Arial" charset="0"/>
              </a:rPr>
              <a:t>Galileem</a:t>
            </a:r>
            <a:r>
              <a:rPr lang="cs-CZ" altLang="cs-CZ" sz="2800" dirty="0">
                <a:latin typeface="Arial" charset="0"/>
              </a:rPr>
              <a:t>:</a:t>
            </a:r>
          </a:p>
          <a:p>
            <a:pPr>
              <a:buFont typeface="Wingdings" pitchFamily="2" charset="2"/>
              <a:buNone/>
            </a:pPr>
            <a:r>
              <a:rPr lang="cs-CZ" altLang="cs-CZ" sz="2800" dirty="0">
                <a:latin typeface="Arial" charset="0"/>
              </a:rPr>
              <a:t>   Galileo Galilei </a:t>
            </a:r>
            <a:r>
              <a:rPr lang="cs-CZ" altLang="cs-CZ" sz="2800" dirty="0" smtClean="0">
                <a:latin typeface="Arial" charset="0"/>
              </a:rPr>
              <a:t>– </a:t>
            </a:r>
            <a:r>
              <a:rPr lang="cs-CZ" altLang="cs-CZ" sz="2800" dirty="0">
                <a:latin typeface="Arial" charset="0"/>
              </a:rPr>
              <a:t>opera</a:t>
            </a:r>
          </a:p>
          <a:p>
            <a:pPr>
              <a:buFont typeface="Wingdings" pitchFamily="2" charset="2"/>
              <a:buNone/>
            </a:pPr>
            <a:r>
              <a:rPr lang="cs-CZ" altLang="cs-CZ" sz="2800" dirty="0">
                <a:latin typeface="Arial" charset="0"/>
              </a:rPr>
              <a:t>   Galileo </a:t>
            </a:r>
            <a:r>
              <a:rPr lang="cs-CZ" altLang="cs-CZ" sz="2800" dirty="0">
                <a:latin typeface="Arial" charset="0"/>
              </a:rPr>
              <a:t>– </a:t>
            </a:r>
            <a:r>
              <a:rPr lang="cs-CZ" altLang="cs-CZ" sz="2800" dirty="0">
                <a:latin typeface="Arial" charset="0"/>
              </a:rPr>
              <a:t>hra </a:t>
            </a:r>
          </a:p>
          <a:p>
            <a:pPr>
              <a:buFont typeface="Wingdings" pitchFamily="2" charset="2"/>
              <a:buNone/>
            </a:pPr>
            <a:r>
              <a:rPr lang="cs-CZ" altLang="cs-CZ" sz="2800" dirty="0">
                <a:latin typeface="Arial" charset="0"/>
              </a:rPr>
              <a:t>   Galileo </a:t>
            </a:r>
            <a:r>
              <a:rPr lang="cs-CZ" altLang="cs-CZ" sz="2800" dirty="0">
                <a:latin typeface="Arial" charset="0"/>
              </a:rPr>
              <a:t>– </a:t>
            </a:r>
            <a:r>
              <a:rPr lang="cs-CZ" altLang="cs-CZ" sz="2800" dirty="0">
                <a:latin typeface="Arial" charset="0"/>
              </a:rPr>
              <a:t>muzikál</a:t>
            </a:r>
          </a:p>
          <a:p>
            <a:pPr>
              <a:buFont typeface="Wingdings" pitchFamily="2" charset="2"/>
              <a:buNone/>
            </a:pPr>
            <a:r>
              <a:rPr lang="cs-CZ" altLang="cs-CZ" sz="2800" dirty="0">
                <a:latin typeface="Arial" charset="0"/>
              </a:rPr>
              <a:t>                    (Jankem Ledeckým)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605081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z="3200" b="1" smtClean="0">
                <a:solidFill>
                  <a:srgbClr val="990033"/>
                </a:solidFill>
                <a:latin typeface="Arial" charset="0"/>
                <a:cs typeface="Arial" charset="0"/>
              </a:rPr>
              <a:t>Otázky k opakování</a:t>
            </a:r>
          </a:p>
        </p:txBody>
      </p:sp>
      <p:sp>
        <p:nvSpPr>
          <p:cNvPr id="18435" name="Zástupný symbol pro obsah 2"/>
          <p:cNvSpPr>
            <a:spLocks noGrp="1"/>
          </p:cNvSpPr>
          <p:nvPr>
            <p:ph idx="1"/>
          </p:nvPr>
        </p:nvSpPr>
        <p:spPr>
          <a:xfrm>
            <a:off x="457200" y="1484313"/>
            <a:ext cx="8229600" cy="4641850"/>
          </a:xfrm>
        </p:spPr>
        <p:txBody>
          <a:bodyPr/>
          <a:lstStyle/>
          <a:p>
            <a:r>
              <a:rPr lang="cs-CZ" sz="2400" dirty="0">
                <a:latin typeface="Arial" charset="0"/>
                <a:cs typeface="Arial" charset="0"/>
              </a:rPr>
              <a:t>Čím se zabývá </a:t>
            </a:r>
            <a:r>
              <a:rPr lang="cs-CZ" sz="2400" dirty="0" smtClean="0">
                <a:latin typeface="Arial" charset="0"/>
                <a:cs typeface="Arial" charset="0"/>
              </a:rPr>
              <a:t>kinematika?</a:t>
            </a:r>
            <a:endParaRPr lang="cs-CZ" sz="2400" dirty="0">
              <a:latin typeface="Arial" charset="0"/>
              <a:cs typeface="Arial" charset="0"/>
            </a:endParaRPr>
          </a:p>
          <a:p>
            <a:r>
              <a:rPr lang="cs-CZ" sz="2400" dirty="0">
                <a:latin typeface="Arial" charset="0"/>
                <a:cs typeface="Arial" charset="0"/>
              </a:rPr>
              <a:t>Kdo patří mezi </a:t>
            </a:r>
            <a:r>
              <a:rPr lang="cs-CZ" sz="2400" dirty="0" smtClean="0">
                <a:latin typeface="Arial" charset="0"/>
                <a:cs typeface="Arial" charset="0"/>
              </a:rPr>
              <a:t>hlavního představitele?</a:t>
            </a:r>
            <a:endParaRPr lang="cs-CZ" sz="2400" dirty="0">
              <a:latin typeface="Arial" charset="0"/>
              <a:cs typeface="Arial" charset="0"/>
            </a:endParaRPr>
          </a:p>
          <a:p>
            <a:r>
              <a:rPr lang="cs-CZ" sz="2400" dirty="0" smtClean="0">
                <a:latin typeface="Arial" charset="0"/>
                <a:cs typeface="Arial" charset="0"/>
              </a:rPr>
              <a:t>Stručně charakterizujte pojmy </a:t>
            </a:r>
            <a:r>
              <a:rPr lang="cs-CZ" sz="2400" dirty="0" smtClean="0">
                <a:latin typeface="Arial" charset="0"/>
                <a:cs typeface="Arial" charset="0"/>
              </a:rPr>
              <a:t>– </a:t>
            </a:r>
            <a:r>
              <a:rPr lang="cs-CZ" sz="2400" dirty="0">
                <a:latin typeface="Arial" charset="0"/>
                <a:cs typeface="Arial" charset="0"/>
              </a:rPr>
              <a:t>mechanický pohyb, </a:t>
            </a:r>
            <a:endParaRPr lang="cs-CZ" sz="2400" dirty="0" smtClean="0">
              <a:latin typeface="Arial" charset="0"/>
              <a:cs typeface="Arial" charset="0"/>
            </a:endParaRPr>
          </a:p>
          <a:p>
            <a:pPr marL="0" indent="0">
              <a:buNone/>
            </a:pPr>
            <a:r>
              <a:rPr lang="cs-CZ" sz="2400" dirty="0">
                <a:latin typeface="Arial" charset="0"/>
                <a:cs typeface="Arial" charset="0"/>
              </a:rPr>
              <a:t> </a:t>
            </a:r>
            <a:r>
              <a:rPr lang="cs-CZ" sz="2400" dirty="0" smtClean="0">
                <a:latin typeface="Arial" charset="0"/>
                <a:cs typeface="Arial" charset="0"/>
              </a:rPr>
              <a:t>   těleso</a:t>
            </a:r>
            <a:r>
              <a:rPr lang="cs-CZ" sz="2400" dirty="0">
                <a:latin typeface="Arial" charset="0"/>
                <a:cs typeface="Arial" charset="0"/>
              </a:rPr>
              <a:t>, hmotný </a:t>
            </a:r>
            <a:r>
              <a:rPr lang="cs-CZ" sz="2400" dirty="0" smtClean="0">
                <a:latin typeface="Arial" charset="0"/>
                <a:cs typeface="Arial" charset="0"/>
              </a:rPr>
              <a:t> </a:t>
            </a:r>
            <a:r>
              <a:rPr lang="cs-CZ" sz="2400" dirty="0">
                <a:latin typeface="Arial" charset="0"/>
                <a:cs typeface="Arial" charset="0"/>
              </a:rPr>
              <a:t>bod, trajektorie, vztažná soustava, </a:t>
            </a:r>
            <a:endParaRPr lang="cs-CZ" sz="2400" dirty="0" smtClean="0">
              <a:latin typeface="Arial" charset="0"/>
              <a:cs typeface="Arial" charset="0"/>
            </a:endParaRPr>
          </a:p>
          <a:p>
            <a:pPr marL="0" indent="0">
              <a:buNone/>
            </a:pPr>
            <a:r>
              <a:rPr lang="cs-CZ" sz="2400" dirty="0">
                <a:latin typeface="Arial" charset="0"/>
                <a:cs typeface="Arial" charset="0"/>
              </a:rPr>
              <a:t> </a:t>
            </a:r>
            <a:r>
              <a:rPr lang="cs-CZ" sz="2400" dirty="0" smtClean="0">
                <a:latin typeface="Arial" charset="0"/>
                <a:cs typeface="Arial" charset="0"/>
              </a:rPr>
              <a:t>   relativní </a:t>
            </a:r>
            <a:r>
              <a:rPr lang="cs-CZ" sz="2400" dirty="0">
                <a:latin typeface="Arial" charset="0"/>
                <a:cs typeface="Arial" charset="0"/>
              </a:rPr>
              <a:t>a absolutní </a:t>
            </a:r>
            <a:r>
              <a:rPr lang="cs-CZ" sz="2400" dirty="0" smtClean="0">
                <a:latin typeface="Arial" charset="0"/>
                <a:cs typeface="Arial" charset="0"/>
              </a:rPr>
              <a:t>klid</a:t>
            </a:r>
            <a:endParaRPr lang="cs-CZ" sz="2400" dirty="0">
              <a:latin typeface="Arial" charset="0"/>
              <a:cs typeface="Arial" charset="0"/>
            </a:endParaRPr>
          </a:p>
          <a:p>
            <a:r>
              <a:rPr lang="cs-CZ" sz="2400" dirty="0">
                <a:latin typeface="Arial" charset="0"/>
                <a:cs typeface="Arial" charset="0"/>
              </a:rPr>
              <a:t>Stručné </a:t>
            </a:r>
            <a:r>
              <a:rPr lang="cs-CZ" sz="2400" dirty="0" smtClean="0">
                <a:latin typeface="Arial" charset="0"/>
                <a:cs typeface="Arial" charset="0"/>
              </a:rPr>
              <a:t>popište </a:t>
            </a:r>
            <a:r>
              <a:rPr lang="cs-CZ" sz="2400" dirty="0">
                <a:latin typeface="Arial" charset="0"/>
                <a:cs typeface="Arial" charset="0"/>
              </a:rPr>
              <a:t>život a dílo G. </a:t>
            </a:r>
            <a:r>
              <a:rPr lang="cs-CZ" sz="2400" dirty="0" smtClean="0">
                <a:latin typeface="Arial" charset="0"/>
                <a:cs typeface="Arial" charset="0"/>
              </a:rPr>
              <a:t>Galileie</a:t>
            </a:r>
            <a:endParaRPr lang="cs-CZ" sz="2400" dirty="0">
              <a:latin typeface="Arial" charset="0"/>
              <a:cs typeface="Arial" charset="0"/>
            </a:endParaRPr>
          </a:p>
          <a:p>
            <a:pPr marL="0" indent="0">
              <a:buNone/>
            </a:pPr>
            <a:endParaRPr lang="cs-CZ" sz="2400" dirty="0" smtClean="0">
              <a:latin typeface="Arial" charset="0"/>
              <a:cs typeface="Arial" charset="0"/>
            </a:endParaRPr>
          </a:p>
          <a:p>
            <a:r>
              <a:rPr lang="cs-CZ" sz="2400" b="1" dirty="0" smtClean="0">
                <a:solidFill>
                  <a:srgbClr val="002060"/>
                </a:solidFill>
                <a:latin typeface="Arial" charset="0"/>
                <a:cs typeface="Arial" charset="0"/>
              </a:rPr>
              <a:t>Odpovědi na jednotlivé otázky najdete v prezentaci.</a:t>
            </a:r>
            <a:endParaRPr lang="cs-CZ" sz="2400" dirty="0" smtClean="0">
              <a:latin typeface="Arial" charset="0"/>
              <a:cs typeface="Arial" charset="0"/>
            </a:endParaRPr>
          </a:p>
          <a:p>
            <a:endParaRPr lang="cs-CZ" sz="2400" dirty="0" smtClean="0">
              <a:latin typeface="Arial" charset="0"/>
              <a:cs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Nadpis 1"/>
          <p:cNvSpPr>
            <a:spLocks noGrp="1"/>
          </p:cNvSpPr>
          <p:nvPr>
            <p:ph type="title" idx="4294967295"/>
          </p:nvPr>
        </p:nvSpPr>
        <p:spPr>
          <a:xfrm>
            <a:off x="2700338" y="836613"/>
            <a:ext cx="6048375" cy="1439862"/>
          </a:xfrm>
        </p:spPr>
        <p:txBody>
          <a:bodyPr anchor="b"/>
          <a:lstStyle/>
          <a:p>
            <a:pPr algn="r" eaLnBrk="1" hangingPunct="1"/>
            <a:r>
              <a:rPr lang="cs-CZ" sz="2000" b="1" smtClean="0">
                <a:latin typeface="Arial" charset="0"/>
                <a:cs typeface="Arial" charset="0"/>
              </a:rPr>
              <a:t>				</a:t>
            </a:r>
            <a:br>
              <a:rPr lang="cs-CZ" sz="2000" b="1" smtClean="0">
                <a:latin typeface="Arial" charset="0"/>
                <a:cs typeface="Arial" charset="0"/>
              </a:rPr>
            </a:br>
            <a:r>
              <a:rPr lang="cs-CZ" sz="2000" b="1" smtClean="0">
                <a:latin typeface="Arial" charset="0"/>
                <a:cs typeface="Arial" charset="0"/>
              </a:rPr>
              <a:t>Zdroje, autorská práva a citace</a:t>
            </a:r>
          </a:p>
        </p:txBody>
      </p:sp>
      <p:sp>
        <p:nvSpPr>
          <p:cNvPr id="18435" name="Zástupný symbol pro obsah 2"/>
          <p:cNvSpPr>
            <a:spLocks noGrp="1"/>
          </p:cNvSpPr>
          <p:nvPr>
            <p:ph idx="4294967295"/>
          </p:nvPr>
        </p:nvSpPr>
        <p:spPr>
          <a:xfrm>
            <a:off x="250825" y="2636838"/>
            <a:ext cx="8569325" cy="3960812"/>
          </a:xfrm>
        </p:spPr>
        <p:txBody>
          <a:bodyPr/>
          <a:lstStyle/>
          <a:p>
            <a:pPr marL="609600" indent="-609600">
              <a:buNone/>
              <a:defRPr/>
            </a:pPr>
            <a:r>
              <a:rPr lang="cs-CZ" sz="1400" dirty="0" smtClean="0">
                <a:latin typeface="Arial" charset="0"/>
              </a:rPr>
              <a:t>Obrázky:</a:t>
            </a:r>
          </a:p>
          <a:p>
            <a:pPr marL="609600" indent="-609600">
              <a:buNone/>
              <a:defRPr/>
            </a:pPr>
            <a:r>
              <a:rPr lang="cs-CZ" sz="1400" dirty="0" smtClean="0">
                <a:latin typeface="Arial" charset="0"/>
              </a:rPr>
              <a:t>Obr. </a:t>
            </a:r>
            <a:r>
              <a:rPr lang="cs-CZ" sz="1400" dirty="0">
                <a:latin typeface="Arial" charset="0"/>
              </a:rPr>
              <a:t>1 http://cs.wikipedia.org/wiki/Soubor:Galileo_by_leoni.jpg</a:t>
            </a:r>
            <a:endParaRPr lang="cs-CZ" sz="1400" dirty="0" smtClean="0">
              <a:latin typeface="Arial" charset="0"/>
            </a:endParaRPr>
          </a:p>
          <a:p>
            <a:pPr marL="609600" indent="-609600">
              <a:buNone/>
              <a:defRPr/>
            </a:pPr>
            <a:endParaRPr lang="cs-CZ" sz="1400" dirty="0">
              <a:latin typeface="Arial" charset="0"/>
            </a:endParaRPr>
          </a:p>
          <a:p>
            <a:pPr marL="609600" indent="-609600">
              <a:buNone/>
              <a:defRPr/>
            </a:pPr>
            <a:r>
              <a:rPr lang="cs-CZ" sz="1400" dirty="0" smtClean="0">
                <a:latin typeface="Arial" charset="0"/>
              </a:rPr>
              <a:t>Zdroje:</a:t>
            </a:r>
          </a:p>
          <a:p>
            <a:pPr marL="0" indent="0">
              <a:buNone/>
              <a:defRPr/>
            </a:pPr>
            <a:r>
              <a:rPr lang="cs-CZ" sz="1400" dirty="0">
                <a:latin typeface="Arial" charset="0"/>
              </a:rPr>
              <a:t>1. http://cs.wikipedia.org/wiki/Kinematika</a:t>
            </a:r>
            <a:endParaRPr lang="cs-CZ" sz="1400" dirty="0" smtClean="0">
              <a:latin typeface="Arial" charset="0"/>
            </a:endParaRPr>
          </a:p>
          <a:p>
            <a:pPr marL="609600" indent="-609600">
              <a:buNone/>
              <a:defRPr/>
            </a:pPr>
            <a:r>
              <a:rPr lang="cs-CZ" sz="1400" dirty="0" smtClean="0">
                <a:latin typeface="Arial" charset="0"/>
              </a:rPr>
              <a:t>2. I. </a:t>
            </a:r>
            <a:r>
              <a:rPr lang="cs-CZ" sz="1400" dirty="0" err="1" smtClean="0">
                <a:latin typeface="Arial" charset="0"/>
              </a:rPr>
              <a:t>Šoll</a:t>
            </a:r>
            <a:r>
              <a:rPr lang="cs-CZ" sz="1400" dirty="0" smtClean="0">
                <a:latin typeface="Arial" charset="0"/>
              </a:rPr>
              <a:t>,. Fyzika pro netechnické obory SOŠ a SOU. </a:t>
            </a:r>
            <a:r>
              <a:rPr lang="cs-CZ" sz="1400" dirty="0">
                <a:latin typeface="Arial" charset="0"/>
              </a:rPr>
              <a:t>třetí, upravené vydání. Praha: Fortuna, </a:t>
            </a:r>
            <a:r>
              <a:rPr lang="cs-CZ" sz="1400" dirty="0" smtClean="0">
                <a:latin typeface="Arial" charset="0"/>
              </a:rPr>
              <a:t>2004.ISBN </a:t>
            </a:r>
          </a:p>
          <a:p>
            <a:pPr marL="609600" indent="-609600">
              <a:buNone/>
              <a:defRPr/>
            </a:pPr>
            <a:r>
              <a:rPr lang="cs-CZ" sz="1400" dirty="0" smtClean="0">
                <a:latin typeface="Arial" charset="0"/>
              </a:rPr>
              <a:t>80-7168-902-5</a:t>
            </a:r>
            <a:r>
              <a:rPr lang="cs-CZ" sz="1400" dirty="0">
                <a:latin typeface="Arial" charset="0"/>
              </a:rPr>
              <a:t>.</a:t>
            </a:r>
          </a:p>
          <a:p>
            <a:pPr marL="609600" indent="-609600">
              <a:buNone/>
              <a:defRPr/>
            </a:pPr>
            <a:endParaRPr lang="cs-CZ" sz="1400" dirty="0" smtClean="0">
              <a:latin typeface="Arial" charset="0"/>
            </a:endParaRPr>
          </a:p>
          <a:p>
            <a:pPr marL="609600" indent="-609600">
              <a:buFont typeface="Arial" charset="0"/>
              <a:buNone/>
              <a:defRPr/>
            </a:pPr>
            <a:r>
              <a:rPr lang="cs-CZ" sz="1400" dirty="0" smtClean="0">
                <a:latin typeface="Arial" charset="0"/>
              </a:rPr>
              <a:t>Autor: Mgr. Lubomíra Moravcová                                             </a:t>
            </a:r>
          </a:p>
          <a:p>
            <a:pPr marL="609600" indent="-609600">
              <a:buFont typeface="Arial" charset="0"/>
              <a:buNone/>
              <a:defRPr/>
            </a:pPr>
            <a:r>
              <a:rPr lang="cs-CZ" sz="1400" dirty="0" smtClean="0">
                <a:latin typeface="Arial" charset="0"/>
              </a:rPr>
              <a:t>Název díla: Kinematika – základní charakteristika a G. Galilei</a:t>
            </a:r>
          </a:p>
          <a:p>
            <a:pPr marL="0" indent="0">
              <a:buFont typeface="Arial" charset="0"/>
              <a:buNone/>
              <a:defRPr/>
            </a:pPr>
            <a:r>
              <a:rPr lang="cs-CZ" sz="1400" dirty="0" smtClean="0">
                <a:latin typeface="Arial" charset="0"/>
              </a:rPr>
              <a:t>Datum vzniku</a:t>
            </a:r>
            <a:r>
              <a:rPr lang="cs-CZ" sz="1400" smtClean="0">
                <a:latin typeface="Arial" charset="0"/>
              </a:rPr>
              <a:t>: říjen </a:t>
            </a:r>
            <a:r>
              <a:rPr lang="cs-CZ" sz="1400" dirty="0" smtClean="0">
                <a:latin typeface="Arial" charset="0"/>
              </a:rPr>
              <a:t>2013              </a:t>
            </a:r>
          </a:p>
          <a:p>
            <a:pPr marL="0" indent="0">
              <a:buFont typeface="Arial" charset="0"/>
              <a:buNone/>
              <a:defRPr/>
            </a:pPr>
            <a:r>
              <a:rPr lang="cs-CZ" sz="1400" dirty="0" smtClean="0">
                <a:latin typeface="Arial" charset="0"/>
              </a:rPr>
              <a:t>Materiál je určen pro bezplatné používání pro potřeby výuky na všech typech škol a školských zařízení. Jakékoliv další využití podléhá autorskému zákonu. Tato prezentace je autorským dílem.</a:t>
            </a:r>
          </a:p>
          <a:p>
            <a:pPr marL="609600" indent="-609600">
              <a:defRPr/>
            </a:pPr>
            <a:endParaRPr lang="cs-CZ" sz="1400" b="1" dirty="0" smtClean="0">
              <a:latin typeface="Arial" charset="0"/>
            </a:endParaRPr>
          </a:p>
          <a:p>
            <a:pPr marL="609600" indent="-609600" eaLnBrk="1" hangingPunct="1">
              <a:buFont typeface="Arial" charset="0"/>
              <a:buNone/>
              <a:defRPr/>
            </a:pPr>
            <a:endParaRPr lang="cs-CZ" sz="1400" dirty="0" smtClean="0">
              <a:latin typeface="Arial" charset="0"/>
              <a:cs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1282</TotalTime>
  <Words>459</Words>
  <Application>Microsoft Office PowerPoint</Application>
  <PresentationFormat>Předvádění na obrazovce (4:3)</PresentationFormat>
  <Paragraphs>93</Paragraphs>
  <Slides>11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11</vt:i4>
      </vt:variant>
    </vt:vector>
  </HeadingPairs>
  <TitlesOfParts>
    <vt:vector size="12" baseType="lpstr">
      <vt:lpstr>Motiv sady Office</vt:lpstr>
      <vt:lpstr>Obchodní akademie, Střední odborná škola  a Jazyková škola s právem státní jazykové zkoušky,  Hradec Králové</vt:lpstr>
      <vt:lpstr>Obsah prezentace</vt:lpstr>
      <vt:lpstr>Kinematika</vt:lpstr>
      <vt:lpstr>Základní pojmy</vt:lpstr>
      <vt:lpstr>Galileo Galilei</vt:lpstr>
      <vt:lpstr>Život</vt:lpstr>
      <vt:lpstr>Spory s církví</vt:lpstr>
      <vt:lpstr>Vynálezy &amp; Úspěchy</vt:lpstr>
      <vt:lpstr>Závěr</vt:lpstr>
      <vt:lpstr>Otázky k opakování</vt:lpstr>
      <vt:lpstr>     Zdroje, autorská práva a citace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Obchodní akademie, Střední odborná škola  a Jazyková škola s právem státní jazykové zkoušky,  Hradec Králové</dc:title>
  <dc:creator>Jana Vitvarová</dc:creator>
  <cp:lastModifiedBy>Mamka</cp:lastModifiedBy>
  <cp:revision>118</cp:revision>
  <dcterms:created xsi:type="dcterms:W3CDTF">2012-11-30T22:17:21Z</dcterms:created>
  <dcterms:modified xsi:type="dcterms:W3CDTF">2013-10-21T02:31:59Z</dcterms:modified>
</cp:coreProperties>
</file>