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6" r:id="rId2"/>
    <p:sldId id="276" r:id="rId3"/>
    <p:sldId id="277" r:id="rId4"/>
    <p:sldId id="283" r:id="rId5"/>
    <p:sldId id="278" r:id="rId6"/>
    <p:sldId id="279" r:id="rId7"/>
    <p:sldId id="280" r:id="rId8"/>
    <p:sldId id="282" r:id="rId9"/>
    <p:sldId id="275" r:id="rId10"/>
    <p:sldId id="27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>
        <p:scale>
          <a:sx n="110" d="100"/>
          <a:sy n="11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lom%C4%9Br_25.pn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481929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VY_32_INOVACE_2_FYZIKA_06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Síla, účinky síly a vzájemné působení sil 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akademie, Sociální činnost, Veřejnosprávní činnost, 1.–2.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Vysvětlení pojmu síla, charakteristika účinku sil a vzájemného působení sil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Charakteristika pojmu síla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Působení těles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Účinky síly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Závislost účinků sil, silové pole, siloměry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Vzájemné působení sil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Skládání sil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Síla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Pojem síla je odvozen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řečtiny</a:t>
            </a:r>
          </a:p>
          <a:p>
            <a:pPr marL="0" indent="0">
              <a:buNone/>
            </a:pPr>
            <a:r>
              <a:rPr lang="cs-CZ" altLang="cs-CZ" sz="2800" b="1" dirty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  <a:r>
              <a:rPr lang="cs-CZ" altLang="cs-CZ" b="1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dynamis</a:t>
            </a:r>
            <a:r>
              <a:rPr lang="cs-CZ" alt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síla</a:t>
            </a:r>
            <a:endParaRPr lang="cs-CZ" altLang="cs-CZ" sz="28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alt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 fyzikální veličinu značíme F</a:t>
            </a:r>
          </a:p>
          <a:p>
            <a:pPr marL="0" indent="0">
              <a:buNone/>
            </a:pPr>
            <a:r>
              <a:rPr lang="cs-CZ" alt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Fyzikální jednotkou síly je </a:t>
            </a:r>
            <a:r>
              <a:rPr lang="cs-CZ" alt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cs-CZ" alt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(Newton</a:t>
            </a:r>
            <a:r>
              <a:rPr lang="cs-CZ" alt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to fyzikální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veličina, která popisuje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působení </a:t>
            </a:r>
          </a:p>
          <a:p>
            <a:pPr marL="0" indent="0"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jednoho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tělesa na jiná tělesa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vzájemné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působení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těles)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5816297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Působení těles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Tělesa na sebe působí:</a:t>
            </a:r>
          </a:p>
          <a:p>
            <a:pPr marL="0" indent="0">
              <a:buNone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altLang="cs-CZ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dotykem </a:t>
            </a: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(př. 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ždímání 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prádla, veslování</a:t>
            </a: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endParaRPr lang="cs-CZ" alt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psaní perem</a:t>
            </a: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cs-CZ" altLang="cs-CZ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na </a:t>
            </a:r>
            <a:r>
              <a:rPr lang="cs-CZ" altLang="cs-CZ" b="1" dirty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dálku </a:t>
            </a: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(pád kamene, přitahování </a:t>
            </a:r>
            <a:endParaRPr lang="cs-CZ" alt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vlasu </a:t>
            </a: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ke svetru)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39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Účinky síly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a) </a:t>
            </a:r>
            <a:r>
              <a:rPr lang="cs-CZ" altLang="cs-CZ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působením F se mění pohyb tělesa</a:t>
            </a:r>
          </a:p>
          <a:p>
            <a:pPr>
              <a:buFont typeface="Wingdings" pitchFamily="2" charset="2"/>
              <a:buNone/>
            </a:pP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zrychlení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, zpomalení, změna směru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tělesa</a:t>
            </a:r>
          </a:p>
          <a:p>
            <a:pPr>
              <a:buNone/>
            </a:pP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příklad: cvrnkání 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kuliček, roztlačování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vozidla</a:t>
            </a:r>
            <a:endParaRPr lang="cs-CZ" alt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b) </a:t>
            </a:r>
            <a:r>
              <a:rPr lang="cs-CZ" altLang="cs-CZ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působením F se mění tvar tělesa </a:t>
            </a:r>
            <a:endParaRPr lang="cs-CZ" altLang="cs-CZ" sz="24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natažení, zkrácení, změna 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tvaru</a:t>
            </a:r>
          </a:p>
          <a:p>
            <a:pPr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příklad hnětení 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hlíny, stlačování 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vzduchu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pumpička</a:t>
            </a:r>
            <a:endParaRPr lang="cs-CZ" alt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c) </a:t>
            </a:r>
            <a:r>
              <a:rPr lang="cs-CZ" altLang="cs-CZ" sz="24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působením </a:t>
            </a:r>
            <a:r>
              <a:rPr lang="cs-CZ" altLang="cs-CZ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síly F se těleso rozdělí </a:t>
            </a:r>
          </a:p>
          <a:p>
            <a:pPr>
              <a:buFont typeface="Wingdings" pitchFamily="2" charset="2"/>
              <a:buNone/>
            </a:pP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přetržení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, přelomení,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rozdrcení</a:t>
            </a:r>
          </a:p>
          <a:p>
            <a:pPr>
              <a:buNone/>
            </a:pP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Příklad: sekání 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dřeva, rozbití cihly, přetržení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papíru</a:t>
            </a:r>
            <a:endParaRPr lang="cs-CZ" alt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</a:pP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706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Účinky síly jsou závislé </a:t>
            </a:r>
            <a:r>
              <a:rPr lang="cs-CZ" alt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velikosti a na směru</a:t>
            </a:r>
          </a:p>
          <a:p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Někdy na těleso v prostoru působí síla i když se </a:t>
            </a:r>
            <a:endParaRPr lang="cs-CZ" alt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nedotýká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jiného tělesa, pak říkáme, že je v okolí </a:t>
            </a:r>
            <a:endParaRPr lang="cs-CZ" alt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tohoto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těles </a:t>
            </a:r>
            <a:r>
              <a:rPr lang="cs-CZ" alt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silové pole</a:t>
            </a:r>
          </a:p>
          <a:p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Nejznámější – gravitační pole, elektrické </a:t>
            </a:r>
            <a:endParaRPr lang="cs-CZ" alt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pole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magnetické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pole;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znázorňujeme</a:t>
            </a:r>
          </a:p>
          <a:p>
            <a:pPr marL="0" indent="0"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ho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pomocí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siločar </a:t>
            </a:r>
          </a:p>
          <a:p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Sílu měříme</a:t>
            </a:r>
            <a:r>
              <a:rPr lang="cs-CZ" alt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siloměry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680" y="3249890"/>
            <a:ext cx="563340" cy="2760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45064" y="5700712"/>
            <a:ext cx="14008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Obr. č. 1 Siloměr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2663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Vzájemné působení sil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Statické působení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tělesa jsou vzhledem </a:t>
            </a:r>
            <a:endParaRPr lang="cs-CZ" alt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k sobě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klidu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 latinského status = postavení</a:t>
            </a:r>
          </a:p>
          <a:p>
            <a:pPr>
              <a:lnSpc>
                <a:spcPct val="90000"/>
              </a:lnSpc>
            </a:pPr>
            <a:r>
              <a:rPr lang="cs-CZ" altLang="cs-CZ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Dynamické působení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– těles se vůči sobě pohybují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 řeckého </a:t>
            </a:r>
            <a:r>
              <a:rPr lang="cs-CZ" alt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dynamus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pohyblivý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V </a:t>
            </a:r>
            <a:r>
              <a:rPr lang="cs-CZ" altLang="cs-CZ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obou případech dochází k deformaci (mění se </a:t>
            </a:r>
            <a:endParaRPr lang="cs-CZ" altLang="cs-CZ" sz="26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tvar </a:t>
            </a:r>
            <a:r>
              <a:rPr lang="cs-CZ" altLang="cs-CZ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rozměry)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Tyto </a:t>
            </a:r>
            <a:r>
              <a:rPr lang="cs-CZ" altLang="cs-CZ" sz="2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deformace mohou být dočasné nebo trvalé</a:t>
            </a:r>
          </a:p>
          <a:p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438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Skládání sil</a:t>
            </a:r>
            <a:endParaRPr lang="cs-CZ" sz="3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r>
              <a:rPr lang="cs-CZ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Znázornění síly</a:t>
            </a:r>
          </a:p>
          <a:p>
            <a:pPr marL="0" indent="0">
              <a:buNone/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Síly působící stejným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směrem rovnoběžně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</a:t>
            </a:r>
            <a:endParaRPr lang="cs-CZ" alt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sčítají</a:t>
            </a: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Síly působící opačným směrem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rovnoběžně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</a:t>
            </a:r>
            <a:endParaRPr lang="cs-CZ" alt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odčítají</a:t>
            </a: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Různoběžné síly – doplnit na rovnoběžník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644008" y="1628800"/>
            <a:ext cx="2952328" cy="1008112"/>
          </a:xfrm>
          <a:prstGeom prst="straightConnector1">
            <a:avLst/>
          </a:prstGeom>
          <a:ln w="38100" cap="flat">
            <a:solidFill>
              <a:schemeClr val="tx1"/>
            </a:solidFill>
            <a:round/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20704" y="2528900"/>
            <a:ext cx="72008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60151" y="2258939"/>
            <a:ext cx="72008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15028" y="2034709"/>
            <a:ext cx="72008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732240" y="1818685"/>
            <a:ext cx="72008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756608" y="1794302"/>
            <a:ext cx="1728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působiště síly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2940" y="133003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velikost síly =</a:t>
            </a:r>
          </a:p>
          <a:p>
            <a:r>
              <a:rPr lang="cs-CZ" sz="1600" dirty="0" smtClean="0"/>
              <a:t>= délka úsečky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1908334"/>
            <a:ext cx="1728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směr síly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2366951"/>
            <a:ext cx="1728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F</a:t>
            </a:r>
            <a:r>
              <a:rPr lang="cs-CZ" sz="1600" dirty="0" smtClean="0"/>
              <a:t> = 4 N</a:t>
            </a:r>
            <a:endParaRPr lang="cs-CZ" sz="1600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4668655" y="2039901"/>
            <a:ext cx="203324" cy="5593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7524328" y="1700808"/>
            <a:ext cx="72008" cy="26277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536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Charakterizujte pojem síla.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Jaké znáte působení těles?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Popište jednotlivé účinky sil.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Na čem závisí účinky sil?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Co je to silové pole a jaké silové pole znáte? 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Jaké existuje vzájemné </a:t>
            </a:r>
            <a:r>
              <a:rPr lang="cs-CZ" sz="2400" dirty="0">
                <a:latin typeface="Arial" charset="0"/>
                <a:cs typeface="Arial" charset="0"/>
              </a:rPr>
              <a:t>působení </a:t>
            </a:r>
            <a:r>
              <a:rPr lang="cs-CZ" sz="2400" dirty="0" smtClean="0">
                <a:latin typeface="Arial" charset="0"/>
                <a:cs typeface="Arial" charset="0"/>
              </a:rPr>
              <a:t>sil?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Znázorněte sílu a popište, jak se síly sčítají a odčítají.</a:t>
            </a: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otázky najdete 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Obrázky:</a:t>
            </a: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Obr. </a:t>
            </a:r>
            <a:r>
              <a:rPr lang="cs-CZ" sz="1200" dirty="0">
                <a:latin typeface="Arial" charset="0"/>
              </a:rPr>
              <a:t>1 </a:t>
            </a:r>
            <a:r>
              <a:rPr lang="cs-CZ" sz="1200" dirty="0">
                <a:latin typeface="Arial" charset="0"/>
                <a:hlinkClick r:id="rId3"/>
              </a:rPr>
              <a:t>http://</a:t>
            </a:r>
            <a:r>
              <a:rPr lang="cs-CZ" sz="1200" dirty="0" smtClean="0">
                <a:latin typeface="Arial" charset="0"/>
                <a:hlinkClick r:id="rId3"/>
              </a:rPr>
              <a:t>cs.wikipedia.org/wiki/Soubor:Silom%C4%9Br_25.png</a:t>
            </a:r>
            <a:r>
              <a:rPr lang="cs-CZ" sz="1200" dirty="0" smtClean="0">
                <a:latin typeface="Arial" charset="0"/>
              </a:rPr>
              <a:t>,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Autor: 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Zdeněk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Chalupský, 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licence CC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BY-SA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None/>
              <a:defRPr/>
            </a:pPr>
            <a:endParaRPr lang="cs-CZ" sz="12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Zdroje:</a:t>
            </a: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1.    http</a:t>
            </a:r>
            <a:r>
              <a:rPr lang="cs-CZ" sz="1200" dirty="0">
                <a:latin typeface="Arial" charset="0"/>
              </a:rPr>
              <a:t>://cs.wikipedia.org/wiki/S%C3%ADla#Zna.C4.8Den.C3.AD_a_jednotky</a:t>
            </a:r>
            <a:endParaRPr lang="cs-CZ" sz="12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2..   I. </a:t>
            </a:r>
            <a:r>
              <a:rPr lang="cs-CZ" sz="1200" dirty="0" err="1" smtClean="0">
                <a:latin typeface="Arial" charset="0"/>
              </a:rPr>
              <a:t>Šoll</a:t>
            </a:r>
            <a:r>
              <a:rPr lang="cs-CZ" sz="1200" dirty="0" smtClean="0">
                <a:latin typeface="Arial" charset="0"/>
              </a:rPr>
              <a:t>,. Fyzika pro netechnické obory SOŠ a SOU. </a:t>
            </a:r>
            <a:r>
              <a:rPr lang="cs-CZ" sz="1200" dirty="0">
                <a:latin typeface="Arial" charset="0"/>
              </a:rPr>
              <a:t>třetí, upravené vydání. Praha: Fortuna, </a:t>
            </a:r>
            <a:r>
              <a:rPr lang="cs-CZ" sz="12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200" dirty="0" smtClean="0">
                <a:latin typeface="Arial" charset="0"/>
              </a:rPr>
              <a:t>80-7168-902-5</a:t>
            </a:r>
            <a:r>
              <a:rPr lang="cs-CZ" sz="1200" dirty="0">
                <a:latin typeface="Arial" charset="0"/>
              </a:rPr>
              <a:t>.</a:t>
            </a:r>
          </a:p>
          <a:p>
            <a:pPr marL="609600" indent="-609600">
              <a:buFont typeface="Arial" charset="0"/>
              <a:buNone/>
              <a:defRPr/>
            </a:pPr>
            <a:endParaRPr lang="cs-CZ" sz="12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609600" lvl="0" indent="-609600">
              <a:buNone/>
              <a:defRPr/>
            </a:pPr>
            <a:r>
              <a:rPr lang="cs-CZ" sz="1200" dirty="0" smtClean="0">
                <a:latin typeface="Arial" charset="0"/>
              </a:rPr>
              <a:t>Název díla: </a:t>
            </a:r>
            <a:r>
              <a:rPr lang="cs-CZ" sz="1200" dirty="0">
                <a:latin typeface="Arial" charset="0"/>
                <a:cs typeface="Arial" charset="0"/>
              </a:rPr>
              <a:t>Síla, účinky síly a vzájemné působení sil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200" smtClean="0">
                <a:latin typeface="Arial" charset="0"/>
              </a:rPr>
              <a:t>Datum </a:t>
            </a:r>
            <a:r>
              <a:rPr lang="cs-CZ" sz="1200" dirty="0" smtClean="0">
                <a:latin typeface="Arial" charset="0"/>
              </a:rPr>
              <a:t>vzniku: říjen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2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1634</TotalTime>
  <Words>571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a Jazyková škola s právem státní jazykové zkoušky,  Hradec Králové</vt:lpstr>
      <vt:lpstr>Obsah prezentace</vt:lpstr>
      <vt:lpstr>Síla</vt:lpstr>
      <vt:lpstr>Působení těles</vt:lpstr>
      <vt:lpstr>Účinky síly</vt:lpstr>
      <vt:lpstr>Prezentace aplikace PowerPoint</vt:lpstr>
      <vt:lpstr>Vzájemné působení sil</vt:lpstr>
      <vt:lpstr>Skládání sil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146</cp:revision>
  <dcterms:created xsi:type="dcterms:W3CDTF">2012-11-30T22:17:21Z</dcterms:created>
  <dcterms:modified xsi:type="dcterms:W3CDTF">2013-11-06T05:04:49Z</dcterms:modified>
</cp:coreProperties>
</file>