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76" r:id="rId3"/>
    <p:sldId id="277" r:id="rId4"/>
    <p:sldId id="278" r:id="rId5"/>
    <p:sldId id="280" r:id="rId6"/>
    <p:sldId id="279" r:id="rId7"/>
    <p:sldId id="281" r:id="rId8"/>
    <p:sldId id="275" r:id="rId9"/>
    <p:sldId id="27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33CC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504919C-15EA-4E2E-B1C0-E798934135A0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0B0C8DE-AE0F-479F-ABB7-F4F2885858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1827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11AD1-3700-4862-A359-FD939B99A789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BDD6F-0994-4355-805F-BB0B954C11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424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23BBA-D963-4277-B64E-86B05EAE1654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3D5D-79CA-4155-AD78-C92F5C865F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820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E494-CAD1-4AB4-BFD6-127348B1C184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CA0E5-2FB0-43CB-8837-BEBDFEF120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3291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1070-91B7-43B5-ACAE-861C67458028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0B753-3EA5-431C-A15D-4DE9EF5E16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827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8DB33-B4B8-4256-A86D-C68801DA48D1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5C7E1-5A9B-4E24-B498-B5374A97D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475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66D07-8F45-47C3-B7A3-EB5C89BE341C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ECD3E-28AC-4EBA-BA2A-688A852DF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627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37A2E-CF59-4233-B12C-2B5E0045EFB9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77C10-E471-45E0-9DEA-95BC27AEC0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949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89DE6-5750-44C0-B677-00807D37833D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5C935-A02C-46B0-811C-E8CC2B3C3E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8597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69EB0-72B3-47FE-B63A-1F72CE6208F3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9BE5-2712-48FE-9F41-9FFC5240B7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3428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B3EEF-503B-4384-B248-B5E2AED7E093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8B2B9-1485-4F20-8134-27AF0A783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7376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A3E4E-F003-42FF-B220-D72F219765C2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30BCA-0D34-47CE-ABFC-5CB948CFFD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3817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7C9FD0-27ED-45B6-9869-F1BCBF7CEE1E}" type="datetimeFigureOut">
              <a:rPr lang="cs-CZ"/>
              <a:pPr>
                <a:defRPr/>
              </a:pPr>
              <a:t>10.7.2014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7B974A-5E67-4DC6-895A-2CB84799E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ewtons_laws_in_latin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71" name="Group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47134322"/>
              </p:ext>
            </p:extLst>
          </p:nvPr>
        </p:nvGraphicFramePr>
        <p:xfrm>
          <a:off x="250825" y="2544763"/>
          <a:ext cx="8786813" cy="4313239"/>
        </p:xfrm>
        <a:graphic>
          <a:graphicData uri="http://schemas.openxmlformats.org/drawingml/2006/table">
            <a:tbl>
              <a:tblPr/>
              <a:tblGrid>
                <a:gridCol w="2017181"/>
                <a:gridCol w="6769632"/>
              </a:tblGrid>
              <a:tr h="576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Lubomíra Moravcová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VY_32_INOVACE_2_FYZIKA_07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Newtonovy pohybové zákony 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Obchodní akademie, Sociální činnost, Veřejnosprávní činnost, 1.–2. ročník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říjen 2013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Newtonovy pohybové zákony – jejich popis a znění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Výklad nového učiva.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Obsah prezentace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r>
              <a:rPr lang="cs-CZ" sz="2400" dirty="0" smtClean="0">
                <a:latin typeface="Arial" charset="0"/>
                <a:cs typeface="Arial" charset="0"/>
              </a:rPr>
              <a:t>Charakteristika Newtonových pohybových zákonů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Názvy pohybových zákonů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Znění jednotlivých zákonů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Otázky k opakování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Newtonovy pohybové zákony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Newtonovy pohybové zákony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jsou </a:t>
            </a:r>
          </a:p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fyzikální zákony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formulované </a:t>
            </a:r>
            <a:r>
              <a:rPr lang="cs-C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Isaacem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Newtonem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Popisují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vztah mezi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pohybem tělesa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silami,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které na toto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těleso působí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Tyto zákony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tvoří základ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klasické </a:t>
            </a:r>
          </a:p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mechaniky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zejména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dynamiky,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která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zkoumá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příčiny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pohybu </a:t>
            </a:r>
          </a:p>
          <a:p>
            <a:pPr marL="0" indent="0">
              <a:buNone/>
            </a:pP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400791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Zákony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cs-CZ" altLang="cs-CZ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</a:t>
            </a:r>
            <a:r>
              <a:rPr lang="cs-CZ" altLang="cs-CZ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setrvačnosti</a:t>
            </a:r>
            <a:endParaRPr lang="cs-CZ" altLang="cs-CZ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buFont typeface="Wingdings" pitchFamily="2" charset="2"/>
              <a:buAutoNum type="arabicPeriod"/>
            </a:pPr>
            <a:r>
              <a:rPr lang="cs-CZ" altLang="cs-CZ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</a:t>
            </a:r>
            <a:r>
              <a:rPr lang="cs-CZ" altLang="cs-CZ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síly </a:t>
            </a:r>
            <a:endParaRPr lang="cs-CZ" altLang="cs-CZ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buFont typeface="Wingdings" pitchFamily="2" charset="2"/>
              <a:buAutoNum type="arabicPeriod"/>
            </a:pPr>
            <a:r>
              <a:rPr lang="cs-CZ" altLang="cs-CZ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akce a </a:t>
            </a:r>
            <a:r>
              <a:rPr lang="cs-CZ" altLang="cs-CZ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reakce</a:t>
            </a:r>
          </a:p>
          <a:p>
            <a:pPr marL="0" indent="0">
              <a:buNone/>
            </a:pPr>
            <a:endParaRPr lang="cs-CZ" altLang="cs-CZ" sz="2400" dirty="0" smtClean="0"/>
          </a:p>
          <a:p>
            <a:pPr marL="0" indent="0">
              <a:buNone/>
            </a:pPr>
            <a:r>
              <a:rPr lang="cs-CZ" altLang="cs-CZ" sz="2400" dirty="0" smtClean="0"/>
              <a:t>Ukázka vydaní1687 </a:t>
            </a:r>
          </a:p>
          <a:p>
            <a:pPr marL="0" indent="0">
              <a:buNone/>
            </a:pPr>
            <a:r>
              <a:rPr lang="cs-CZ" altLang="cs-CZ" sz="2400" dirty="0" smtClean="0"/>
              <a:t>prvního </a:t>
            </a:r>
            <a:r>
              <a:rPr lang="cs-CZ" altLang="cs-CZ" sz="2400" dirty="0"/>
              <a:t>a </a:t>
            </a:r>
            <a:r>
              <a:rPr lang="cs-CZ" altLang="cs-CZ" sz="2400" dirty="0" smtClean="0"/>
              <a:t>druhého </a:t>
            </a:r>
            <a:r>
              <a:rPr lang="cs-CZ" altLang="cs-CZ" sz="2400" dirty="0" smtClean="0"/>
              <a:t>zákona</a:t>
            </a:r>
            <a:endParaRPr lang="cs-CZ" altLang="cs-CZ" sz="2400" dirty="0" smtClean="0"/>
          </a:p>
          <a:p>
            <a:pPr marL="0" indent="0">
              <a:buNone/>
            </a:pPr>
            <a:r>
              <a:rPr lang="cs-CZ" altLang="cs-CZ" sz="2400" dirty="0" smtClean="0"/>
              <a:t>v latině </a:t>
            </a:r>
            <a:r>
              <a:rPr lang="cs-CZ" altLang="cs-CZ" sz="2400" dirty="0" err="1" smtClean="0"/>
              <a:t>Philosophiae</a:t>
            </a:r>
            <a:r>
              <a:rPr lang="cs-CZ" altLang="cs-CZ" sz="2400" dirty="0" smtClean="0"/>
              <a:t> </a:t>
            </a:r>
            <a:r>
              <a:rPr lang="cs-CZ" altLang="cs-CZ" sz="2400" dirty="0" err="1" smtClean="0"/>
              <a:t>Naturalis</a:t>
            </a:r>
            <a:endParaRPr lang="cs-CZ" altLang="cs-CZ" sz="2400" dirty="0" smtClean="0"/>
          </a:p>
          <a:p>
            <a:pPr marL="0" indent="0">
              <a:buNone/>
            </a:pPr>
            <a:r>
              <a:rPr lang="cs-CZ" altLang="cs-CZ" sz="2400" dirty="0" err="1" smtClean="0"/>
              <a:t>Principia</a:t>
            </a:r>
            <a:r>
              <a:rPr lang="cs-CZ" altLang="cs-CZ" sz="2400" dirty="0" smtClean="0"/>
              <a:t> </a:t>
            </a:r>
            <a:r>
              <a:rPr lang="cs-CZ" altLang="cs-CZ" sz="2400" dirty="0" err="1" smtClean="0"/>
              <a:t>Mathematica</a:t>
            </a:r>
            <a:r>
              <a:rPr lang="cs-CZ" altLang="cs-CZ" sz="2400" dirty="0" smtClean="0"/>
              <a:t> (1687)</a:t>
            </a:r>
            <a:endParaRPr lang="cs-CZ" altLang="cs-CZ" sz="24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5385" y="1700808"/>
            <a:ext cx="235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08104" y="5579948"/>
            <a:ext cx="24717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Obr. </a:t>
            </a:r>
            <a:r>
              <a:rPr lang="cs-CZ" sz="1200" b="1" dirty="0"/>
              <a:t>č</a:t>
            </a:r>
            <a:r>
              <a:rPr lang="cs-CZ" sz="1200" b="1" dirty="0" smtClean="0"/>
              <a:t>. 1 Ukázka díla I. Newtona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xmlns="" val="383792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setrvačnosti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alt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Těleso </a:t>
            </a:r>
            <a:r>
              <a:rPr lang="cs-CZ" altLang="cs-CZ" b="1" dirty="0">
                <a:latin typeface="Arial" panose="020B0604020202020204" pitchFamily="34" charset="0"/>
                <a:cs typeface="Arial" panose="020B0604020202020204" pitchFamily="34" charset="0"/>
              </a:rPr>
              <a:t>zůstává v klidu nebo pohybu rovnoměrném přímočarém, není-li nuceno vnějšími silami tento stav změnit. </a:t>
            </a:r>
            <a:endParaRPr lang="cs-CZ" alt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altLang="cs-CZ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jinak:</a:t>
            </a:r>
            <a:endParaRPr lang="cs-CZ" altLang="cs-CZ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Jestliže na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těleso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nepůsobí žádné vnější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síly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nebo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výslednice sil je nulová,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pak těleso setrvává v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klidu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nebo v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rovnoměrném přímočarém pohybu.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341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síly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Clr>
                <a:schemeClr val="hlink"/>
              </a:buClr>
              <a:buNone/>
            </a:pP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Jestliže na </a:t>
            </a: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těleso </a:t>
            </a: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působí </a:t>
            </a: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síla, </a:t>
            </a: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pak se těleso pohybuje se </a:t>
            </a: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zrychlením, </a:t>
            </a: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které je </a:t>
            </a: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přímo úměrné </a:t>
            </a: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působící síle a </a:t>
            </a: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nepřímo úměrné hmotnosti </a:t>
            </a: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tělesa. </a:t>
            </a:r>
          </a:p>
          <a:p>
            <a:pPr lvl="1">
              <a:buClr>
                <a:schemeClr val="hlink"/>
              </a:buClr>
              <a:buFont typeface="Wingdings" pitchFamily="2" charset="2"/>
              <a:buNone/>
            </a:pPr>
            <a:r>
              <a:rPr lang="cs-CZ" altLang="cs-CZ" dirty="0"/>
              <a:t>    </a:t>
            </a:r>
            <a:endParaRPr lang="cs-CZ" altLang="cs-CZ" dirty="0" smtClean="0"/>
          </a:p>
          <a:p>
            <a:pPr lvl="1" algn="ctr">
              <a:buClr>
                <a:schemeClr val="hlink"/>
              </a:buClr>
              <a:buFont typeface="Wingdings" pitchFamily="2" charset="2"/>
              <a:buNone/>
            </a:pPr>
            <a:r>
              <a:rPr lang="cs-CZ" altLang="cs-CZ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 </a:t>
            </a:r>
            <a:r>
              <a:rPr lang="cs-CZ" altLang="cs-CZ" sz="4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m </a:t>
            </a:r>
            <a:r>
              <a:rPr lang="cs-CZ" altLang="cs-CZ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∙ A  </a:t>
            </a:r>
            <a:endParaRPr lang="cs-CZ" altLang="cs-CZ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472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Zákona akce a reakce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charset="0"/>
              <a:buChar char="•"/>
            </a:pP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Proti </a:t>
            </a: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každé akci vždy působí stejná </a:t>
            </a: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lvl="1" indent="0">
              <a:buNone/>
            </a:pP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reakce.</a:t>
            </a:r>
          </a:p>
          <a:p>
            <a:pPr marL="0" lvl="1" indent="0">
              <a:buNone/>
            </a:pP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marL="0" lvl="1" indent="0">
              <a:buNone/>
            </a:pPr>
            <a:r>
              <a:rPr lang="cs-CZ" altLang="cs-C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jinak</a:t>
            </a:r>
            <a:r>
              <a:rPr lang="cs-CZ" altLang="cs-C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cs-CZ" altLang="cs-CZ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-457200">
              <a:buFont typeface="Arial" panose="020B0604020202020204" pitchFamily="34" charset="0"/>
              <a:buChar char="•"/>
            </a:pP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Vzájemná </a:t>
            </a: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působení dvou těles jsou </a:t>
            </a:r>
            <a:endParaRPr lang="cs-CZ" altLang="cs-CZ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buNone/>
            </a:pP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vždy </a:t>
            </a: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stejně velká a míří na opačné </a:t>
            </a:r>
            <a:endParaRPr lang="cs-CZ" altLang="cs-CZ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indent="0">
              <a:buNone/>
            </a:pP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strany</a:t>
            </a:r>
            <a:r>
              <a:rPr lang="cs-CZ" alt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cs-CZ" alt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alt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242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Otázky k opakování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r>
              <a:rPr lang="cs-CZ" sz="2400" dirty="0" smtClean="0">
                <a:latin typeface="Arial" charset="0"/>
                <a:cs typeface="Arial" charset="0"/>
              </a:rPr>
              <a:t>Kdo formuloval pohybové zákony a v jakém století.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Co tyto pohybové zákony popisují?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Které části fyziky tvoří základ?</a:t>
            </a:r>
            <a:endParaRPr lang="cs-CZ" sz="2400" dirty="0">
              <a:latin typeface="Arial" charset="0"/>
              <a:cs typeface="Arial" charset="0"/>
            </a:endParaRPr>
          </a:p>
          <a:p>
            <a:r>
              <a:rPr lang="cs-CZ" sz="2400" dirty="0" smtClean="0">
                <a:latin typeface="Arial" charset="0"/>
                <a:cs typeface="Arial" charset="0"/>
              </a:rPr>
              <a:t>Vyjmenujte názvy Newtonových </a:t>
            </a:r>
            <a:r>
              <a:rPr lang="cs-CZ" sz="2400" dirty="0">
                <a:latin typeface="Arial" charset="0"/>
                <a:cs typeface="Arial" charset="0"/>
              </a:rPr>
              <a:t>pohybových </a:t>
            </a:r>
            <a:r>
              <a:rPr lang="cs-CZ" sz="2400" dirty="0" smtClean="0">
                <a:latin typeface="Arial" charset="0"/>
                <a:cs typeface="Arial" charset="0"/>
              </a:rPr>
              <a:t>zákonů.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Uveďte znění těchto jednotlivých zákonů.</a:t>
            </a:r>
          </a:p>
          <a:p>
            <a:pPr marL="0" indent="0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  <a:p>
            <a:r>
              <a:rPr lang="cs-CZ" sz="24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Odpovědi na jednotlivé otázky najdete v prezentaci.</a:t>
            </a:r>
            <a:endParaRPr lang="cs-CZ" sz="2400" dirty="0" smtClean="0">
              <a:latin typeface="Arial" charset="0"/>
              <a:cs typeface="Arial" charset="0"/>
            </a:endParaRPr>
          </a:p>
          <a:p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 idx="4294967295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Zdroje, autorská práva a citace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2636838"/>
            <a:ext cx="8569325" cy="3960812"/>
          </a:xfrm>
        </p:spPr>
        <p:txBody>
          <a:bodyPr/>
          <a:lstStyle/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Obrázky: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Obr. </a:t>
            </a:r>
            <a:r>
              <a:rPr lang="cs-CZ" sz="1200" dirty="0">
                <a:latin typeface="Arial" charset="0"/>
              </a:rPr>
              <a:t>1 </a:t>
            </a:r>
            <a:r>
              <a:rPr lang="cs-CZ" sz="1200" dirty="0">
                <a:latin typeface="Arial" charset="0"/>
                <a:hlinkClick r:id="rId3"/>
              </a:rPr>
              <a:t>http://</a:t>
            </a:r>
            <a:r>
              <a:rPr lang="cs-CZ" sz="1200" dirty="0" smtClean="0">
                <a:latin typeface="Arial" charset="0"/>
                <a:hlinkClick r:id="rId3"/>
              </a:rPr>
              <a:t>cs.wikipedia.org/wiki/</a:t>
            </a:r>
            <a:r>
              <a:rPr lang="cs-CZ" sz="1200" dirty="0" err="1" smtClean="0">
                <a:latin typeface="Arial" charset="0"/>
                <a:hlinkClick r:id="rId3"/>
              </a:rPr>
              <a:t>Soubor:Newtons_laws_in_latin.jpg</a:t>
            </a:r>
            <a:r>
              <a:rPr lang="cs-CZ" sz="1200" dirty="0" smtClean="0">
                <a:latin typeface="Arial" charset="0"/>
              </a:rPr>
              <a:t>,</a:t>
            </a:r>
          </a:p>
          <a:p>
            <a:pPr marL="609600" indent="-609600">
              <a:buNone/>
              <a:defRPr/>
            </a:pPr>
            <a:endParaRPr lang="cs-CZ" sz="1200" dirty="0" smtClean="0">
              <a:latin typeface="Arial" charset="0"/>
            </a:endParaRP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Zdroje: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1. http</a:t>
            </a:r>
            <a:r>
              <a:rPr lang="cs-CZ" sz="1200" dirty="0">
                <a:latin typeface="Arial" charset="0"/>
              </a:rPr>
              <a:t>://cs.wikipedia.org/wiki/Newtonovy_pohybov%C3%A9_z%C3%A1kony</a:t>
            </a:r>
            <a:endParaRPr lang="cs-CZ" sz="1200" dirty="0" smtClean="0">
              <a:latin typeface="Arial" charset="0"/>
            </a:endParaRP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2..   I. </a:t>
            </a:r>
            <a:r>
              <a:rPr lang="cs-CZ" sz="1200" dirty="0" err="1" smtClean="0">
                <a:latin typeface="Arial" charset="0"/>
              </a:rPr>
              <a:t>Šoll</a:t>
            </a:r>
            <a:r>
              <a:rPr lang="cs-CZ" sz="1200" dirty="0" smtClean="0">
                <a:latin typeface="Arial" charset="0"/>
              </a:rPr>
              <a:t>,. Fyzika pro netechnické obory SOŠ a SOU. </a:t>
            </a:r>
            <a:r>
              <a:rPr lang="cs-CZ" sz="1200" dirty="0">
                <a:latin typeface="Arial" charset="0"/>
              </a:rPr>
              <a:t>třetí, upravené vydání. Praha: Fortuna, </a:t>
            </a:r>
            <a:r>
              <a:rPr lang="cs-CZ" sz="1200" dirty="0" smtClean="0">
                <a:latin typeface="Arial" charset="0"/>
              </a:rPr>
              <a:t>2004.ISBN 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80-7168-902-5</a:t>
            </a:r>
            <a:r>
              <a:rPr lang="cs-CZ" sz="1200" dirty="0">
                <a:latin typeface="Arial" charset="0"/>
              </a:rPr>
              <a:t>.</a:t>
            </a:r>
          </a:p>
          <a:p>
            <a:pPr marL="609600" indent="-609600">
              <a:buFont typeface="Arial" charset="0"/>
              <a:buNone/>
              <a:defRPr/>
            </a:pPr>
            <a:endParaRPr lang="cs-CZ" sz="1200" dirty="0" smtClean="0">
              <a:latin typeface="Arial" charset="0"/>
            </a:endParaRPr>
          </a:p>
          <a:p>
            <a:pPr marL="609600" indent="-609600">
              <a:buFont typeface="Arial" charset="0"/>
              <a:buNone/>
              <a:defRPr/>
            </a:pPr>
            <a:r>
              <a:rPr lang="cs-CZ" sz="1200" dirty="0" smtClean="0">
                <a:latin typeface="Arial" charset="0"/>
              </a:rPr>
              <a:t>Autor: Mgr. Lubomíra Moravcová                                             </a:t>
            </a:r>
          </a:p>
          <a:p>
            <a:pPr marL="609600" lvl="0" indent="-609600">
              <a:buNone/>
              <a:defRPr/>
            </a:pPr>
            <a:r>
              <a:rPr lang="cs-CZ" sz="1200" dirty="0" smtClean="0">
                <a:latin typeface="Arial" charset="0"/>
              </a:rPr>
              <a:t>Název díla</a:t>
            </a:r>
            <a:r>
              <a:rPr lang="cs-CZ" sz="1200" b="1" dirty="0" smtClean="0">
                <a:latin typeface="Arial" charset="0"/>
              </a:rPr>
              <a:t>: </a:t>
            </a:r>
            <a:r>
              <a:rPr lang="cs-CZ" sz="1200" dirty="0">
                <a:latin typeface="Arial" charset="0"/>
                <a:cs typeface="Arial" charset="0"/>
              </a:rPr>
              <a:t>Newtonovy pohybové zákony </a:t>
            </a:r>
            <a:endParaRPr lang="cs-CZ" sz="1200" dirty="0" smtClean="0">
              <a:latin typeface="Arial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1200" dirty="0" smtClean="0">
                <a:latin typeface="Arial" charset="0"/>
              </a:rPr>
              <a:t>Datum vzniku: říjen 2013          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200" dirty="0" smtClean="0">
                <a:latin typeface="Arial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>
              <a:defRPr/>
            </a:pPr>
            <a:endParaRPr lang="cs-CZ" sz="1200" b="1" dirty="0" smtClean="0">
              <a:latin typeface="Arial" charset="0"/>
            </a:endParaRPr>
          </a:p>
          <a:p>
            <a:pPr marL="609600" indent="-609600" eaLnBrk="1" hangingPunct="1">
              <a:buFont typeface="Arial" charset="0"/>
              <a:buNone/>
              <a:defRPr/>
            </a:pPr>
            <a:endParaRPr lang="cs-CZ" sz="1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1660</TotalTime>
  <Words>402</Words>
  <Application>Microsoft Office PowerPoint</Application>
  <PresentationFormat>Předvádění na obrazovce (4:3)</PresentationFormat>
  <Paragraphs>77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Obchodní akademie, Střední odborná škola  a Jazyková škola s právem státní jazykové zkoušky,  Hradec Králové</vt:lpstr>
      <vt:lpstr>Obsah prezentace</vt:lpstr>
      <vt:lpstr>Newtonovy pohybové zákony</vt:lpstr>
      <vt:lpstr>Zákony</vt:lpstr>
      <vt:lpstr>Zákon setrvačnosti</vt:lpstr>
      <vt:lpstr>Zákon síly</vt:lpstr>
      <vt:lpstr>Zákona akce a reakce</vt:lpstr>
      <vt:lpstr>Otázky k opakování</vt:lpstr>
      <vt:lpstr>     Zdroje, autorská práva a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Dum</cp:lastModifiedBy>
  <cp:revision>148</cp:revision>
  <dcterms:created xsi:type="dcterms:W3CDTF">2012-11-30T22:17:21Z</dcterms:created>
  <dcterms:modified xsi:type="dcterms:W3CDTF">2014-07-10T08:03:48Z</dcterms:modified>
</cp:coreProperties>
</file>