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bin" ContentType="application/vnd.openxmlformats-officedocument.oleObjec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handoutMasterIdLst>
    <p:handoutMasterId r:id="rId11"/>
  </p:handoutMasterIdLst>
  <p:sldIdLst>
    <p:sldId id="256" r:id="rId2"/>
    <p:sldId id="276" r:id="rId3"/>
    <p:sldId id="277" r:id="rId4"/>
    <p:sldId id="279" r:id="rId5"/>
    <p:sldId id="280" r:id="rId6"/>
    <p:sldId id="281" r:id="rId7"/>
    <p:sldId id="275" r:id="rId8"/>
    <p:sldId id="272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33CC33"/>
    <a:srgbClr val="990033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20" d="100"/>
          <a:sy n="120" d="100"/>
        </p:scale>
        <p:origin x="-72" y="65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9699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pPr>
              <a:defRPr/>
            </a:pPr>
            <a:fld id="{5504919C-15EA-4E2E-B1C0-E798934135A0}" type="datetimeFigureOut">
              <a:rPr lang="cs-CZ"/>
              <a:pPr>
                <a:defRPr/>
              </a:pPr>
              <a:t>23.5.2014</a:t>
            </a:fld>
            <a:endParaRPr lang="cs-CZ"/>
          </a:p>
        </p:txBody>
      </p:sp>
      <p:sp>
        <p:nvSpPr>
          <p:cNvPr id="29700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9701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pPr>
              <a:defRPr/>
            </a:pPr>
            <a:fld id="{C0B0C8DE-AE0F-479F-ABB7-F4F28858581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3182710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DCDD24B-D939-4CC9-BD30-0A1CA02774F9}" type="datetimeFigureOut">
              <a:rPr lang="cs-CZ" smtClean="0"/>
              <a:pPr/>
              <a:t>23.5.2014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64E74BD-9B6F-4127-B571-93553CDCBA7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631348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64E74BD-9B6F-4127-B571-93553CDCBA78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4604362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6D11AD1-3700-4862-A359-FD939B99A789}" type="datetimeFigureOut">
              <a:rPr lang="cs-CZ"/>
              <a:pPr>
                <a:defRPr/>
              </a:pPr>
              <a:t>23.5.2014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FBDD6F-0994-4355-805F-BB0B954C112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84249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C23BBA-D963-4277-B64E-86B05EAE1654}" type="datetimeFigureOut">
              <a:rPr lang="cs-CZ"/>
              <a:pPr>
                <a:defRPr/>
              </a:pPr>
              <a:t>23.5.2014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583D5D-79CA-4155-AD78-C92F5C865F0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982075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2DE494-CAD1-4AB4-BFD6-127348B1C184}" type="datetimeFigureOut">
              <a:rPr lang="cs-CZ"/>
              <a:pPr>
                <a:defRPr/>
              </a:pPr>
              <a:t>23.5.2014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3CA0E5-2FB0-43CB-8837-BEBDFEF1209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432913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3D1070-91B7-43B5-ACAE-861C67458028}" type="datetimeFigureOut">
              <a:rPr lang="cs-CZ"/>
              <a:pPr>
                <a:defRPr/>
              </a:pPr>
              <a:t>23.5.2014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C0B753-3EA5-431C-A15D-4DE9EF5E16F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582772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F8DB33-B4B8-4256-A86D-C68801DA48D1}" type="datetimeFigureOut">
              <a:rPr lang="cs-CZ"/>
              <a:pPr>
                <a:defRPr/>
              </a:pPr>
              <a:t>23.5.2014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D5C7E1-5A9B-4E24-B498-B5374A97DBC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147579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666D07-8F45-47C3-B7A3-EB5C89BE341C}" type="datetimeFigureOut">
              <a:rPr lang="cs-CZ"/>
              <a:pPr>
                <a:defRPr/>
              </a:pPr>
              <a:t>23.5.2014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6ECD3E-28AC-4EBA-BA2A-688A852DFC5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862733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B37A2E-CF59-4233-B12C-2B5E0045EFB9}" type="datetimeFigureOut">
              <a:rPr lang="cs-CZ"/>
              <a:pPr>
                <a:defRPr/>
              </a:pPr>
              <a:t>23.5.2014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4A77C10-E471-45E0-9DEA-95BC27AEC06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294903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B89DE6-5750-44C0-B677-00807D37833D}" type="datetimeFigureOut">
              <a:rPr lang="cs-CZ"/>
              <a:pPr>
                <a:defRPr/>
              </a:pPr>
              <a:t>23.5.2014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55C935-A02C-46B0-811C-E8CC2B3C3E1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785970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469EB0-72B3-47FE-B63A-1F72CE6208F3}" type="datetimeFigureOut">
              <a:rPr lang="cs-CZ"/>
              <a:pPr>
                <a:defRPr/>
              </a:pPr>
              <a:t>23.5.2014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D19BE5-2712-48FE-9F41-9FFC5240B7E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534286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CB3EEF-503B-4384-B248-B5E2AED7E093}" type="datetimeFigureOut">
              <a:rPr lang="cs-CZ"/>
              <a:pPr>
                <a:defRPr/>
              </a:pPr>
              <a:t>23.5.2014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D8B2B9-1485-4F20-8134-27AF0A78345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673760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CA3E4E-F003-42FF-B220-D72F219765C2}" type="datetimeFigureOut">
              <a:rPr lang="cs-CZ"/>
              <a:pPr>
                <a:defRPr/>
              </a:pPr>
              <a:t>23.5.2014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230BCA-0D34-47CE-ABFC-5CB948CFFD2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238174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7B7C9FD0-27ED-45B6-9869-F1BCBF7CEE1E}" type="datetimeFigureOut">
              <a:rPr lang="cs-CZ"/>
              <a:pPr>
                <a:defRPr/>
              </a:pPr>
              <a:t>23.5.2014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447B974A-5E67-4DC6-895A-2CB84799ECC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503238" y="1125538"/>
            <a:ext cx="8640762" cy="1295400"/>
          </a:xfrm>
        </p:spPr>
        <p:txBody>
          <a:bodyPr/>
          <a:lstStyle/>
          <a:p>
            <a:pPr algn="r" eaLnBrk="1" hangingPunct="1"/>
            <a:r>
              <a:rPr lang="cs-CZ" sz="2000" b="1" smtClean="0">
                <a:latin typeface="Arial" charset="0"/>
                <a:cs typeface="Arial" charset="0"/>
              </a:rPr>
              <a:t>Obchodní akademie, Střední odborná škola </a:t>
            </a:r>
            <a:br>
              <a:rPr lang="cs-CZ" sz="2000" b="1" smtClean="0">
                <a:latin typeface="Arial" charset="0"/>
                <a:cs typeface="Arial" charset="0"/>
              </a:rPr>
            </a:br>
            <a:r>
              <a:rPr lang="cs-CZ" sz="2000" b="1" smtClean="0">
                <a:latin typeface="Arial" charset="0"/>
                <a:cs typeface="Arial" charset="0"/>
              </a:rPr>
              <a:t>a Jazyková škola s právem státní jazykové zkoušky, </a:t>
            </a:r>
            <a:br>
              <a:rPr lang="cs-CZ" sz="2000" b="1" smtClean="0">
                <a:latin typeface="Arial" charset="0"/>
                <a:cs typeface="Arial" charset="0"/>
              </a:rPr>
            </a:br>
            <a:r>
              <a:rPr lang="cs-CZ" sz="2000" b="1" smtClean="0">
                <a:latin typeface="Arial" charset="0"/>
                <a:cs typeface="Arial" charset="0"/>
              </a:rPr>
              <a:t>Hradec Králové</a:t>
            </a:r>
          </a:p>
        </p:txBody>
      </p:sp>
      <p:graphicFrame>
        <p:nvGraphicFramePr>
          <p:cNvPr id="2071" name="Group 2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966267069"/>
              </p:ext>
            </p:extLst>
          </p:nvPr>
        </p:nvGraphicFramePr>
        <p:xfrm>
          <a:off x="250825" y="2544763"/>
          <a:ext cx="8786813" cy="4313239"/>
        </p:xfrm>
        <a:graphic>
          <a:graphicData uri="http://schemas.openxmlformats.org/drawingml/2006/table">
            <a:tbl>
              <a:tblPr/>
              <a:tblGrid>
                <a:gridCol w="2017181"/>
                <a:gridCol w="6769632"/>
              </a:tblGrid>
              <a:tr h="57600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Autor: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Zdeněk Šmíd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7150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materiálu: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VY_32_INOVACE_2_FYZIKA_15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800" b="1" kern="1200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Vodiče, polovodiče, nevodiče</a:t>
                      </a: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8419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  <a:cs typeface="Arial" charset="0"/>
                        </a:rPr>
                        <a:t>Téma sady: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Fyzika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7309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  <a:cs typeface="Arial" charset="0"/>
                        </a:rPr>
                        <a:t>Obor, ročník: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Obchodní akademie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1. 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4006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vytvoření: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listopad 2013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8419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Anotace: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Stručný přehled, vodiče, nevodiče, polovodiče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8419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obsah: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Výklad nového učiva.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6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06950" y="0"/>
            <a:ext cx="4337050" cy="106045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395536" y="692696"/>
            <a:ext cx="8229600" cy="1143000"/>
          </a:xfrm>
        </p:spPr>
        <p:txBody>
          <a:bodyPr/>
          <a:lstStyle/>
          <a:p>
            <a: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Obsah prezentace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>
          <a:xfrm>
            <a:off x="467544" y="1916832"/>
            <a:ext cx="8208912" cy="3528392"/>
          </a:xfrm>
        </p:spPr>
        <p:txBody>
          <a:bodyPr/>
          <a:lstStyle/>
          <a:p>
            <a:r>
              <a:rPr lang="cs-CZ" sz="2800" dirty="0" smtClean="0">
                <a:latin typeface="Arial" charset="0"/>
                <a:cs typeface="Arial" charset="0"/>
              </a:rPr>
              <a:t>Pojem elektrický vodič</a:t>
            </a:r>
          </a:p>
          <a:p>
            <a:r>
              <a:rPr lang="cs-CZ" sz="2800" dirty="0" smtClean="0">
                <a:latin typeface="Arial" charset="0"/>
                <a:cs typeface="Arial" charset="0"/>
              </a:rPr>
              <a:t>Pojem elektrický </a:t>
            </a:r>
            <a:r>
              <a:rPr lang="cs-CZ" sz="2800" smtClean="0">
                <a:latin typeface="Arial" charset="0"/>
                <a:cs typeface="Arial" charset="0"/>
              </a:rPr>
              <a:t>nevodič </a:t>
            </a:r>
            <a:r>
              <a:rPr lang="cs-CZ" sz="2800" smtClean="0">
                <a:latin typeface="Arial" charset="0"/>
                <a:cs typeface="Arial" charset="0"/>
              </a:rPr>
              <a:t>– </a:t>
            </a:r>
            <a:r>
              <a:rPr lang="cs-CZ" sz="2800" dirty="0" smtClean="0">
                <a:latin typeface="Arial" charset="0"/>
                <a:cs typeface="Arial" charset="0"/>
              </a:rPr>
              <a:t>izolant</a:t>
            </a:r>
          </a:p>
          <a:p>
            <a:r>
              <a:rPr lang="cs-CZ" sz="2800" dirty="0" smtClean="0">
                <a:latin typeface="Arial" charset="0"/>
                <a:cs typeface="Arial" charset="0"/>
              </a:rPr>
              <a:t>Pojem polovodič</a:t>
            </a:r>
          </a:p>
          <a:p>
            <a:endParaRPr lang="cs-CZ" sz="2400" dirty="0" smtClean="0">
              <a:latin typeface="Arial" charset="0"/>
              <a:cs typeface="Arial" charset="0"/>
            </a:endParaRPr>
          </a:p>
          <a:p>
            <a:pPr marL="0" indent="0">
              <a:buNone/>
            </a:pPr>
            <a:endParaRPr lang="cs-CZ" sz="2400" dirty="0" smtClean="0">
              <a:latin typeface="Arial" charset="0"/>
              <a:cs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908720"/>
            <a:ext cx="8229600" cy="1143000"/>
          </a:xfrm>
        </p:spPr>
        <p:txBody>
          <a:bodyPr/>
          <a:lstStyle/>
          <a:p>
            <a:r>
              <a:rPr lang="cs-CZ" sz="3200" b="1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Elektrický vodič</a:t>
            </a:r>
            <a:endParaRPr lang="cs-CZ" sz="3200" b="1" dirty="0">
              <a:solidFill>
                <a:srgbClr val="990033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2132856"/>
            <a:ext cx="8229600" cy="2880320"/>
          </a:xfrm>
        </p:spPr>
        <p:txBody>
          <a:bodyPr/>
          <a:lstStyle/>
          <a:p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látka,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která vede elektrický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proud</a:t>
            </a:r>
          </a:p>
          <a:p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musí obsahovat volné částice s elektrickým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nábojem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, nejčastěji elektrony, příp. kladné nebo záporné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ionty</a:t>
            </a:r>
          </a:p>
          <a:p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p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říklady – kovy, tuha, elektrolyty</a:t>
            </a:r>
          </a:p>
        </p:txBody>
      </p:sp>
    </p:spTree>
    <p:extLst>
      <p:ext uri="{BB962C8B-B14F-4D97-AF65-F5344CB8AC3E}">
        <p14:creationId xmlns:p14="http://schemas.microsoft.com/office/powerpoint/2010/main" xmlns="" val="37429304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Elektrický nevodič - izolant</a:t>
            </a:r>
            <a:endParaRPr lang="cs-CZ" sz="3200" b="1" dirty="0">
              <a:solidFill>
                <a:srgbClr val="990033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látka, která nevede elektrický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proud</a:t>
            </a:r>
          </a:p>
          <a:p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neobsahuje volné částice s elektrickým nábojem, nebo je obsahuje v zanedbatelném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množství</a:t>
            </a:r>
            <a:endParaRPr lang="cs-CZ" sz="2800" dirty="0" smtClean="0"/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příklady – plyny, nekovy (sklo, porcelán, plasty) 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625203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Polovodiče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2836912"/>
          </a:xfrm>
        </p:spPr>
        <p:txBody>
          <a:bodyPr/>
          <a:lstStyle/>
          <a:p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pevná látka, jejíž elektrická vodivost závisí na vnějších nebo vnitřních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podmínkách</a:t>
            </a:r>
          </a:p>
          <a:p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d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á se ovlivnit zahřátím, osvětlením, přidáním nepatrného množství příměsi</a:t>
            </a:r>
          </a:p>
          <a:p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příklady – křemík, germanium, selen, arsenid galia, sulfid kadmia aj.</a:t>
            </a:r>
            <a:endParaRPr lang="cs-CZ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6" name="Objek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3064202460"/>
              </p:ext>
            </p:extLst>
          </p:nvPr>
        </p:nvGraphicFramePr>
        <p:xfrm>
          <a:off x="4514850" y="3321050"/>
          <a:ext cx="114300" cy="215900"/>
        </p:xfrm>
        <a:graphic>
          <a:graphicData uri="http://schemas.openxmlformats.org/presentationml/2006/ole">
            <p:oleObj spid="_x0000_s4144" name="Rovnice" r:id="rId3" imgW="114120" imgH="215640" progId="Equation.3">
              <p:embed/>
            </p:oleObj>
          </a:graphicData>
        </a:graphic>
      </p:graphicFrame>
    </p:spTree>
    <p:extLst>
      <p:ext uri="{BB962C8B-B14F-4D97-AF65-F5344CB8AC3E}">
        <p14:creationId xmlns:p14="http://schemas.microsoft.com/office/powerpoint/2010/main" xmlns="" val="24935577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>
                <a:solidFill>
                  <a:srgbClr val="990033"/>
                </a:solidFill>
                <a:latin typeface="Arial" charset="0"/>
                <a:cs typeface="Arial" charset="0"/>
              </a:rPr>
              <a:t>Polovodiče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</a:t>
            </a:r>
            <a:r>
              <a:rPr lang="cs-CZ" sz="2800" dirty="0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lastní polovodiče (čistý polovodič)</a:t>
            </a:r>
          </a:p>
          <a:p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děrová vodivost – pomocí „děr“ (místo bez elektronu)</a:t>
            </a:r>
          </a:p>
          <a:p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elektronová vodivost – pomocí volných elektronů</a:t>
            </a:r>
          </a:p>
          <a:p>
            <a:r>
              <a:rPr lang="cs-CZ" sz="2800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</a:t>
            </a:r>
            <a:r>
              <a:rPr lang="cs-CZ" sz="2800" dirty="0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říměsové polovodiče (polovodič s příměsí jiného prvku – indium, hliník, arsen, antimon)</a:t>
            </a:r>
          </a:p>
          <a:p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t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yp N – nadbytek volných elektronů</a:t>
            </a:r>
          </a:p>
          <a:p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typ P – nadbytek děr </a:t>
            </a:r>
          </a:p>
          <a:p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použití – elektronika (počítače, mobilní telefony)</a:t>
            </a:r>
            <a:endParaRPr lang="cs-CZ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708141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Otázky k opakování</a:t>
            </a:r>
          </a:p>
        </p:txBody>
      </p:sp>
      <p:sp>
        <p:nvSpPr>
          <p:cNvPr id="18435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313"/>
            <a:ext cx="8229600" cy="4641850"/>
          </a:xfrm>
        </p:spPr>
        <p:txBody>
          <a:bodyPr/>
          <a:lstStyle/>
          <a:p>
            <a:r>
              <a:rPr lang="cs-CZ" sz="2400" dirty="0" smtClean="0"/>
              <a:t>Jak charakterizujeme elektrické vodiče? </a:t>
            </a:r>
          </a:p>
          <a:p>
            <a:r>
              <a:rPr lang="cs-CZ" sz="2400" dirty="0" smtClean="0"/>
              <a:t>Proč nevodiče nevedou elektrický proud?</a:t>
            </a:r>
          </a:p>
          <a:p>
            <a:r>
              <a:rPr lang="cs-CZ" sz="2400" dirty="0" smtClean="0"/>
              <a:t>Co jsou polovodiče?</a:t>
            </a:r>
          </a:p>
          <a:p>
            <a:r>
              <a:rPr lang="cs-CZ" sz="2400" dirty="0" smtClean="0"/>
              <a:t>Jaké vodivosti mají polovodiče?</a:t>
            </a:r>
          </a:p>
          <a:p>
            <a:r>
              <a:rPr lang="cs-CZ" sz="2400" dirty="0" smtClean="0"/>
              <a:t>Kde se polovodiče používají?</a:t>
            </a:r>
          </a:p>
          <a:p>
            <a:endParaRPr lang="cs-CZ" sz="2400" dirty="0" smtClean="0"/>
          </a:p>
          <a:p>
            <a:endParaRPr lang="cs-CZ" sz="2400" dirty="0" smtClean="0"/>
          </a:p>
          <a:p>
            <a:pPr marL="0" indent="0">
              <a:buNone/>
            </a:pPr>
            <a:endParaRPr lang="cs-CZ" sz="2400" dirty="0" smtClean="0">
              <a:latin typeface="Arial" charset="0"/>
              <a:cs typeface="Arial" charset="0"/>
            </a:endParaRPr>
          </a:p>
          <a:p>
            <a:pPr marL="0" indent="0">
              <a:buNone/>
            </a:pPr>
            <a:endParaRPr lang="cs-CZ" sz="2400" dirty="0" smtClean="0">
              <a:latin typeface="Arial" charset="0"/>
              <a:cs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Nadpis 1"/>
          <p:cNvSpPr>
            <a:spLocks noGrp="1"/>
          </p:cNvSpPr>
          <p:nvPr>
            <p:ph type="title" idx="4294967295"/>
          </p:nvPr>
        </p:nvSpPr>
        <p:spPr>
          <a:xfrm>
            <a:off x="2700338" y="836613"/>
            <a:ext cx="6048375" cy="1439862"/>
          </a:xfrm>
        </p:spPr>
        <p:txBody>
          <a:bodyPr anchor="b"/>
          <a:lstStyle/>
          <a:p>
            <a:pPr algn="r" eaLnBrk="1" hangingPunct="1"/>
            <a:r>
              <a:rPr lang="cs-CZ" sz="2000" b="1" smtClean="0">
                <a:latin typeface="Arial" charset="0"/>
                <a:cs typeface="Arial" charset="0"/>
              </a:rPr>
              <a:t>				</a:t>
            </a:r>
            <a:br>
              <a:rPr lang="cs-CZ" sz="2000" b="1" smtClean="0">
                <a:latin typeface="Arial" charset="0"/>
                <a:cs typeface="Arial" charset="0"/>
              </a:rPr>
            </a:br>
            <a:r>
              <a:rPr lang="cs-CZ" sz="2000" b="1" smtClean="0">
                <a:latin typeface="Arial" charset="0"/>
                <a:cs typeface="Arial" charset="0"/>
              </a:rPr>
              <a:t>Zdroje, autorská práva a citace</a:t>
            </a:r>
          </a:p>
        </p:txBody>
      </p:sp>
      <p:sp>
        <p:nvSpPr>
          <p:cNvPr id="18435" name="Zástupný symbol pro obsah 2"/>
          <p:cNvSpPr>
            <a:spLocks noGrp="1"/>
          </p:cNvSpPr>
          <p:nvPr>
            <p:ph idx="4294967295"/>
          </p:nvPr>
        </p:nvSpPr>
        <p:spPr>
          <a:xfrm>
            <a:off x="250825" y="2636838"/>
            <a:ext cx="8569325" cy="3960812"/>
          </a:xfrm>
        </p:spPr>
        <p:txBody>
          <a:bodyPr/>
          <a:lstStyle/>
          <a:p>
            <a:pPr marL="609600" indent="-609600">
              <a:buNone/>
              <a:defRPr/>
            </a:pPr>
            <a:r>
              <a:rPr lang="cs-CZ" sz="1400" dirty="0" smtClean="0">
                <a:latin typeface="Arial" charset="0"/>
              </a:rPr>
              <a:t>Zdroje:</a:t>
            </a:r>
          </a:p>
          <a:p>
            <a:pPr>
              <a:buAutoNum type="arabicPeriod"/>
              <a:defRPr/>
            </a:pPr>
            <a:r>
              <a:rPr lang="cs-CZ" sz="1400" dirty="0">
                <a:latin typeface="Arial" charset="0"/>
              </a:rPr>
              <a:t>http://</a:t>
            </a:r>
            <a:r>
              <a:rPr lang="cs-CZ" sz="1400" dirty="0" smtClean="0">
                <a:latin typeface="Arial" charset="0"/>
              </a:rPr>
              <a:t>cs.wikipedia.org/wiki/</a:t>
            </a:r>
            <a:r>
              <a:rPr lang="cs-CZ" sz="1400" dirty="0" err="1" smtClean="0">
                <a:latin typeface="Arial" charset="0"/>
              </a:rPr>
              <a:t>Elektrický_vodič</a:t>
            </a:r>
            <a:endParaRPr lang="cs-CZ" sz="1400" dirty="0" smtClean="0">
              <a:latin typeface="Arial" charset="0"/>
            </a:endParaRPr>
          </a:p>
          <a:p>
            <a:pPr>
              <a:buAutoNum type="arabicPeriod"/>
              <a:defRPr/>
            </a:pPr>
            <a:r>
              <a:rPr lang="cs-CZ" sz="1400" dirty="0">
                <a:latin typeface="Arial" charset="0"/>
              </a:rPr>
              <a:t>http://</a:t>
            </a:r>
            <a:r>
              <a:rPr lang="cs-CZ" sz="1400" dirty="0" smtClean="0">
                <a:latin typeface="Arial" charset="0"/>
              </a:rPr>
              <a:t>cs.wikipedia.org/wiki/</a:t>
            </a:r>
            <a:r>
              <a:rPr lang="cs-CZ" sz="1400" dirty="0" err="1" smtClean="0">
                <a:latin typeface="Arial" charset="0"/>
              </a:rPr>
              <a:t>Elektrický_izolant</a:t>
            </a:r>
            <a:endParaRPr lang="cs-CZ" sz="1400" dirty="0" smtClean="0">
              <a:latin typeface="Arial" charset="0"/>
            </a:endParaRPr>
          </a:p>
          <a:p>
            <a:pPr>
              <a:buAutoNum type="arabicPeriod"/>
              <a:defRPr/>
            </a:pPr>
            <a:r>
              <a:rPr lang="cs-CZ" sz="1400" dirty="0">
                <a:latin typeface="Arial" charset="0"/>
              </a:rPr>
              <a:t>http://</a:t>
            </a:r>
            <a:r>
              <a:rPr lang="cs-CZ" sz="1400" dirty="0" smtClean="0">
                <a:latin typeface="Arial" charset="0"/>
              </a:rPr>
              <a:t>cs.wikipedia.org/wiki/Polovodiče</a:t>
            </a:r>
          </a:p>
          <a:p>
            <a:pPr>
              <a:buAutoNum type="arabicPeriod"/>
              <a:defRPr/>
            </a:pPr>
            <a:r>
              <a:rPr lang="cs-CZ" sz="1400" dirty="0" smtClean="0">
                <a:latin typeface="Arial" charset="0"/>
              </a:rPr>
              <a:t>3. I. </a:t>
            </a:r>
            <a:r>
              <a:rPr lang="cs-CZ" sz="1400" dirty="0" err="1" smtClean="0">
                <a:latin typeface="Arial" charset="0"/>
              </a:rPr>
              <a:t>Šoll</a:t>
            </a:r>
            <a:r>
              <a:rPr lang="cs-CZ" sz="1400" dirty="0" smtClean="0">
                <a:latin typeface="Arial" charset="0"/>
              </a:rPr>
              <a:t>,. Fyzika pro netechnické obory SOŠ a SOU. </a:t>
            </a:r>
            <a:r>
              <a:rPr lang="cs-CZ" sz="1400" dirty="0">
                <a:latin typeface="Arial" charset="0"/>
              </a:rPr>
              <a:t>třetí, upravené vydání. Praha: Fortuna, </a:t>
            </a:r>
            <a:r>
              <a:rPr lang="cs-CZ" sz="1400" dirty="0" smtClean="0">
                <a:latin typeface="Arial" charset="0"/>
              </a:rPr>
              <a:t>2004.ISBN </a:t>
            </a:r>
          </a:p>
          <a:p>
            <a:pPr marL="609600" indent="-609600">
              <a:buNone/>
              <a:defRPr/>
            </a:pPr>
            <a:r>
              <a:rPr lang="cs-CZ" sz="1400" dirty="0" smtClean="0">
                <a:latin typeface="Arial" charset="0"/>
              </a:rPr>
              <a:t>80-7168-902-5</a:t>
            </a:r>
          </a:p>
          <a:p>
            <a:pPr marL="609600" indent="-609600">
              <a:buNone/>
              <a:defRPr/>
            </a:pPr>
            <a:endParaRPr lang="cs-CZ" sz="1400" dirty="0" smtClean="0">
              <a:latin typeface="Arial" charset="0"/>
            </a:endParaRPr>
          </a:p>
          <a:p>
            <a:pPr marL="609600" indent="-609600">
              <a:buFont typeface="Arial" charset="0"/>
              <a:buNone/>
              <a:defRPr/>
            </a:pPr>
            <a:r>
              <a:rPr lang="cs-CZ" sz="1400" dirty="0" smtClean="0">
                <a:latin typeface="Arial" charset="0"/>
              </a:rPr>
              <a:t>Autor: Mgr. Zdeněk Šmíd</a:t>
            </a:r>
          </a:p>
          <a:p>
            <a:pPr marL="0" indent="0" eaLnBrk="1" hangingPunct="1">
              <a:spcBef>
                <a:spcPct val="0"/>
              </a:spcBef>
              <a:buNone/>
            </a:pPr>
            <a:r>
              <a:rPr lang="cs-CZ" sz="1400" dirty="0" smtClean="0">
                <a:latin typeface="Arial" charset="0"/>
              </a:rPr>
              <a:t>Název díla: </a:t>
            </a:r>
            <a:r>
              <a:rPr lang="cs-CZ" sz="1400" dirty="0">
                <a:latin typeface="Arial" panose="020B0604020202020204" pitchFamily="34" charset="0"/>
                <a:cs typeface="Arial" panose="020B0604020202020204" pitchFamily="34" charset="0"/>
              </a:rPr>
              <a:t>Vodiče, polovodiče, </a:t>
            </a:r>
            <a:r>
              <a:rPr lang="cs-CZ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nevodiče</a:t>
            </a:r>
          </a:p>
          <a:p>
            <a:pPr marL="0" indent="0" eaLnBrk="1" hangingPunct="1">
              <a:spcBef>
                <a:spcPct val="0"/>
              </a:spcBef>
              <a:buNone/>
            </a:pPr>
            <a:r>
              <a:rPr lang="cs-CZ" sz="1400" dirty="0" smtClean="0">
                <a:latin typeface="Arial" charset="0"/>
              </a:rPr>
              <a:t>Datum vzniku: listopad 2013              </a:t>
            </a:r>
          </a:p>
          <a:p>
            <a:pPr marL="0" indent="0">
              <a:buFont typeface="Arial" charset="0"/>
              <a:buNone/>
              <a:defRPr/>
            </a:pPr>
            <a:r>
              <a:rPr lang="cs-CZ" sz="1400" dirty="0" smtClean="0">
                <a:latin typeface="Arial" charset="0"/>
              </a:rPr>
              <a:t>Materiál je určen pro bezplatné používání pro potřeby výuky na všech typech škol a školských zařízení. Jakékoliv další využití podléhá autorskému zákonu. Tato prezentace je autorským dílem.</a:t>
            </a:r>
          </a:p>
          <a:p>
            <a:pPr marL="609600" indent="-609600">
              <a:defRPr/>
            </a:pPr>
            <a:endParaRPr lang="cs-CZ" sz="1400" b="1" dirty="0" smtClean="0">
              <a:latin typeface="Arial" charset="0"/>
            </a:endParaRPr>
          </a:p>
          <a:p>
            <a:pPr marL="609600" indent="-609600" eaLnBrk="1" hangingPunct="1">
              <a:buFont typeface="Arial" charset="0"/>
              <a:buNone/>
              <a:defRPr/>
            </a:pPr>
            <a:endParaRPr lang="cs-CZ" sz="1400" dirty="0" smtClean="0">
              <a:latin typeface="Arial" charset="0"/>
              <a:cs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1586</TotalTime>
  <Words>350</Words>
  <Application>Microsoft Office PowerPoint</Application>
  <PresentationFormat>Předvádění na obrazovce (4:3)</PresentationFormat>
  <Paragraphs>62</Paragraphs>
  <Slides>8</Slides>
  <Notes>1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Motiv sady Office</vt:lpstr>
      <vt:lpstr>Rovnice</vt:lpstr>
      <vt:lpstr>Obchodní akademie, Střední odborná škola  a Jazyková škola s právem státní jazykové zkoušky,  Hradec Králové</vt:lpstr>
      <vt:lpstr>Obsah prezentace</vt:lpstr>
      <vt:lpstr>Elektrický vodič</vt:lpstr>
      <vt:lpstr>Elektrický nevodič - izolant</vt:lpstr>
      <vt:lpstr>Polovodiče</vt:lpstr>
      <vt:lpstr>Polovodiče</vt:lpstr>
      <vt:lpstr>Otázky k opakování</vt:lpstr>
      <vt:lpstr>     Zdroje, autorská práva a 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Obchodní akademie, Střední odborná škola  a Jazyková škola s právem státní jazykové zkoušky,  Hradec Králové</dc:title>
  <dc:creator>Jana Vitvarová</dc:creator>
  <cp:lastModifiedBy>Mamka</cp:lastModifiedBy>
  <cp:revision>146</cp:revision>
  <dcterms:created xsi:type="dcterms:W3CDTF">2012-11-30T22:17:21Z</dcterms:created>
  <dcterms:modified xsi:type="dcterms:W3CDTF">2014-05-23T20:19:48Z</dcterms:modified>
</cp:coreProperties>
</file>