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6" r:id="rId3"/>
    <p:sldId id="277" r:id="rId4"/>
    <p:sldId id="279" r:id="rId5"/>
    <p:sldId id="280" r:id="rId6"/>
    <p:sldId id="282" r:id="rId7"/>
    <p:sldId id="281" r:id="rId8"/>
    <p:sldId id="275" r:id="rId9"/>
    <p:sldId id="272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CC33"/>
    <a:srgbClr val="9900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504919C-15EA-4E2E-B1C0-E798934135A0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0B0C8DE-AE0F-479F-ABB7-F4F2885858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18271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DD24B-D939-4CC9-BD30-0A1CA02774F9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E74BD-9B6F-4127-B571-93553CDCBA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3134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E74BD-9B6F-4127-B571-93553CDCBA78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6043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11AD1-3700-4862-A359-FD939B99A789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BDD6F-0994-4355-805F-BB0B954C11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424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23BBA-D963-4277-B64E-86B05EAE1654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83D5D-79CA-4155-AD78-C92F5C865F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820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DE494-CAD1-4AB4-BFD6-127348B1C184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CA0E5-2FB0-43CB-8837-BEBDFEF120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3291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D1070-91B7-43B5-ACAE-861C67458028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0B753-3EA5-431C-A15D-4DE9EF5E16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827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8DB33-B4B8-4256-A86D-C68801DA48D1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5C7E1-5A9B-4E24-B498-B5374A97DB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475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66D07-8F45-47C3-B7A3-EB5C89BE341C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ECD3E-28AC-4EBA-BA2A-688A852DF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6273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37A2E-CF59-4233-B12C-2B5E0045EFB9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77C10-E471-45E0-9DEA-95BC27AEC0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949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89DE6-5750-44C0-B677-00807D37833D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5C935-A02C-46B0-811C-E8CC2B3C3E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8597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69EB0-72B3-47FE-B63A-1F72CE6208F3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9BE5-2712-48FE-9F41-9FFC5240B7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3428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B3EEF-503B-4384-B248-B5E2AED7E093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8B2B9-1485-4F20-8134-27AF0A7834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67376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A3E4E-F003-42FF-B220-D72F219765C2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30BCA-0D34-47CE-ABFC-5CB948CFFD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3817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7C9FD0-27ED-45B6-9869-F1BCBF7CEE1E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7B974A-5E67-4DC6-895A-2CB84799EC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2071" name="Group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77516452"/>
              </p:ext>
            </p:extLst>
          </p:nvPr>
        </p:nvGraphicFramePr>
        <p:xfrm>
          <a:off x="250825" y="2544763"/>
          <a:ext cx="8786813" cy="4313239"/>
        </p:xfrm>
        <a:graphic>
          <a:graphicData uri="http://schemas.openxmlformats.org/drawingml/2006/table">
            <a:tbl>
              <a:tblPr/>
              <a:tblGrid>
                <a:gridCol w="2017181"/>
                <a:gridCol w="6769632"/>
              </a:tblGrid>
              <a:tr h="576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Zdeněk Šmíd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VY_32_INOVACE_2_FYZIKA_16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Elektronika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sady: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Fyzika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0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Obor, ročník: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Obchodní akademie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listopad 2013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Stručný přehled, elektronické součástky, použití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obsah: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Výklad nového učiva.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Obsah prezentace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08912" cy="3528392"/>
          </a:xfrm>
        </p:spPr>
        <p:txBody>
          <a:bodyPr/>
          <a:lstStyle/>
          <a:p>
            <a:r>
              <a:rPr lang="cs-CZ" sz="2800" dirty="0" smtClean="0">
                <a:latin typeface="Arial" charset="0"/>
                <a:cs typeface="Arial" charset="0"/>
              </a:rPr>
              <a:t>Elektronika</a:t>
            </a:r>
          </a:p>
          <a:p>
            <a:r>
              <a:rPr lang="cs-CZ" sz="2800" dirty="0" smtClean="0">
                <a:latin typeface="Arial" charset="0"/>
                <a:cs typeface="Arial" charset="0"/>
              </a:rPr>
              <a:t>Polovodičová dioda</a:t>
            </a:r>
          </a:p>
          <a:p>
            <a:r>
              <a:rPr lang="cs-CZ" sz="2800" dirty="0" smtClean="0">
                <a:latin typeface="Arial" charset="0"/>
                <a:cs typeface="Arial" charset="0"/>
              </a:rPr>
              <a:t>Tranzistor</a:t>
            </a:r>
          </a:p>
          <a:p>
            <a:r>
              <a:rPr lang="cs-CZ" sz="2800" dirty="0" smtClean="0">
                <a:latin typeface="Arial" charset="0"/>
                <a:cs typeface="Arial" charset="0"/>
              </a:rPr>
              <a:t>Integrovaný obvod</a:t>
            </a:r>
          </a:p>
          <a:p>
            <a:endParaRPr lang="cs-CZ" sz="2800" dirty="0" smtClean="0">
              <a:latin typeface="Arial" charset="0"/>
              <a:cs typeface="Arial" charset="0"/>
            </a:endParaRPr>
          </a:p>
          <a:p>
            <a:endParaRPr lang="cs-CZ" sz="2400" dirty="0" smtClean="0">
              <a:latin typeface="Arial" charset="0"/>
              <a:cs typeface="Arial" charset="0"/>
            </a:endParaRPr>
          </a:p>
          <a:p>
            <a:pPr marL="0" indent="0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1143000"/>
          </a:xfrm>
        </p:spPr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Elektronika</a:t>
            </a:r>
            <a:endParaRPr lang="cs-CZ" sz="32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2880320"/>
          </a:xfrm>
        </p:spPr>
        <p:txBody>
          <a:bodyPr/>
          <a:lstStyle/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technický obor, který studuje a využívá přístrojů fungujících na principu řízení toku elektronů nebo jiných elektricky nabitých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částic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ozvinula se v průběhu dvacátého století 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louží ke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pracování informací, přenosu zpráv, hudby, obrazu aj.</a:t>
            </a:r>
          </a:p>
        </p:txBody>
      </p:sp>
    </p:spTree>
    <p:extLst>
      <p:ext uri="{BB962C8B-B14F-4D97-AF65-F5344CB8AC3E}">
        <p14:creationId xmlns:p14="http://schemas.microsoft.com/office/powerpoint/2010/main" xmlns="" val="374293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Polovodičová dioda</a:t>
            </a:r>
            <a:endParaRPr lang="cs-CZ" sz="32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268960"/>
          </a:xfrm>
        </p:spPr>
        <p:txBody>
          <a:bodyPr/>
          <a:lstStyle/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elektrotechnická součástka, jejímž úkolem v elektrickém obvodu je propouštět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elektrický proud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jedním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směrem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áklad – P-N přechod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ypy – fotodioda, LED,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Zenerova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dioda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oužití 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55465" y="4527982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usměrňovací dioda (usměrnění střídavého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proudu) 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/>
              <a:t>LED dioda (zdroj světla, signalizace)</a:t>
            </a:r>
          </a:p>
          <a:p>
            <a:r>
              <a:rPr lang="cs-CZ" sz="2400" dirty="0" smtClean="0"/>
              <a:t>Fotodioda (sluneční články, fotobu</a:t>
            </a:r>
            <a:r>
              <a:rPr lang="cs-CZ" sz="2400" dirty="0" smtClean="0">
                <a:latin typeface="Arial"/>
                <a:cs typeface="Arial"/>
              </a:rPr>
              <a:t>ňky)</a:t>
            </a:r>
            <a:endParaRPr lang="cs-CZ" sz="2400" dirty="0"/>
          </a:p>
        </p:txBody>
      </p:sp>
      <p:pic>
        <p:nvPicPr>
          <p:cNvPr id="3101" name="Picture 2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20051" y="2132856"/>
            <a:ext cx="1072429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6252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Tranzistor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836912"/>
          </a:xfrm>
        </p:spPr>
        <p:txBody>
          <a:bodyPr/>
          <a:lstStyle/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olovodičová součástka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kterou tvoří dvojice přechodů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PN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ři konektory -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kolektor,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báze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emitor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použití – zesilovače signálů </a:t>
            </a:r>
          </a:p>
          <a:p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64202460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4150" name="Rovnice" r:id="rId3" imgW="114120" imgH="215640" progId="Equation.3">
              <p:embed/>
            </p:oleObj>
          </a:graphicData>
        </a:graphic>
      </p:graphicFrame>
      <p:pic>
        <p:nvPicPr>
          <p:cNvPr id="4147" name="Picture 5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717032"/>
            <a:ext cx="2097087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9355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Integrovaná obvod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ložité elektronické obvody složené z velkého množství polovodičových prvků (diod, tranzistorů, rezistorů aj.)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výroba – přímé nanášení a leptání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vrstev</a:t>
            </a:r>
          </a:p>
          <a:p>
            <a:pPr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 různou vodivostí na polovodičovou destičku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mikroprocesor – programovatelný integrovaný obvod</a:t>
            </a:r>
          </a:p>
          <a:p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314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Integrovaná obvod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použití – moderní počítače, mobilní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telefony</a:t>
            </a:r>
          </a:p>
          <a:p>
            <a:pPr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 ostatní spotřební elektronika</a:t>
            </a:r>
          </a:p>
          <a:p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996952"/>
            <a:ext cx="3236913" cy="154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81778" y="2762764"/>
            <a:ext cx="4153852" cy="35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708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Otázky k opakování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641850"/>
          </a:xfrm>
        </p:spPr>
        <p:txBody>
          <a:bodyPr/>
          <a:lstStyle/>
          <a:p>
            <a:r>
              <a:rPr lang="cs-CZ" sz="2400" dirty="0" smtClean="0"/>
              <a:t>Kde používáme elektroniku? </a:t>
            </a:r>
          </a:p>
          <a:p>
            <a:r>
              <a:rPr lang="cs-CZ" sz="2400" dirty="0" smtClean="0"/>
              <a:t>Jaký je princip polovodičové diody?</a:t>
            </a:r>
          </a:p>
          <a:p>
            <a:r>
              <a:rPr lang="cs-CZ" sz="2400" dirty="0" smtClean="0"/>
              <a:t>K čemu používáme tranzistory?</a:t>
            </a:r>
          </a:p>
          <a:p>
            <a:r>
              <a:rPr lang="cs-CZ" sz="2400" dirty="0" smtClean="0"/>
              <a:t>Jak nazýváme konektory tranzistoru?</a:t>
            </a:r>
          </a:p>
          <a:p>
            <a:r>
              <a:rPr lang="cs-CZ" sz="2400" dirty="0" smtClean="0"/>
              <a:t>Proč používáme integrované obvody?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marL="0" indent="0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 idx="4294967295"/>
          </p:nvPr>
        </p:nvSpPr>
        <p:spPr>
          <a:xfrm>
            <a:off x="2700338" y="836613"/>
            <a:ext cx="6048375" cy="1439862"/>
          </a:xfrm>
        </p:spPr>
        <p:txBody>
          <a:bodyPr anchor="b"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				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Zdroje, autorská práva a citace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2636838"/>
            <a:ext cx="8569325" cy="3960812"/>
          </a:xfrm>
        </p:spPr>
        <p:txBody>
          <a:bodyPr/>
          <a:lstStyle/>
          <a:p>
            <a:pPr marL="609600" indent="-609600">
              <a:buNone/>
              <a:defRPr/>
            </a:pPr>
            <a:r>
              <a:rPr lang="cs-CZ" sz="1400" dirty="0" smtClean="0">
                <a:latin typeface="Arial" charset="0"/>
              </a:rPr>
              <a:t>Zdroje:</a:t>
            </a:r>
          </a:p>
          <a:p>
            <a:pPr>
              <a:buAutoNum type="arabicPeriod"/>
              <a:defRPr/>
            </a:pPr>
            <a:r>
              <a:rPr lang="cs-CZ" sz="1400" dirty="0">
                <a:latin typeface="Arial" charset="0"/>
              </a:rPr>
              <a:t>http://</a:t>
            </a:r>
            <a:r>
              <a:rPr lang="cs-CZ" sz="1400" dirty="0" smtClean="0">
                <a:latin typeface="Arial" charset="0"/>
              </a:rPr>
              <a:t>cs.wikipedia.org/wiki/Elektronika</a:t>
            </a:r>
          </a:p>
          <a:p>
            <a:pPr>
              <a:buAutoNum type="arabicPeriod"/>
              <a:defRPr/>
            </a:pPr>
            <a:r>
              <a:rPr lang="cs-CZ" sz="1400" dirty="0">
                <a:latin typeface="Arial" charset="0"/>
              </a:rPr>
              <a:t>http://</a:t>
            </a:r>
            <a:r>
              <a:rPr lang="cs-CZ" sz="1400" dirty="0" smtClean="0">
                <a:latin typeface="Arial" charset="0"/>
              </a:rPr>
              <a:t>cs.wikipedia.org/wiki/</a:t>
            </a:r>
            <a:r>
              <a:rPr lang="cs-CZ" sz="1400" dirty="0" err="1" smtClean="0">
                <a:latin typeface="Arial" charset="0"/>
              </a:rPr>
              <a:t>Polovodičová_dioda</a:t>
            </a:r>
            <a:endParaRPr lang="cs-CZ" sz="1400" dirty="0" smtClean="0">
              <a:latin typeface="Arial" charset="0"/>
            </a:endParaRPr>
          </a:p>
          <a:p>
            <a:pPr>
              <a:buAutoNum type="arabicPeriod"/>
              <a:defRPr/>
            </a:pPr>
            <a:r>
              <a:rPr lang="cs-CZ" sz="1400" dirty="0">
                <a:latin typeface="Arial" charset="0"/>
              </a:rPr>
              <a:t>http://upload.wikimedia.org/wikipedia/commons/thumb/f/fd/Diode-photo.JPG/220px-Diode-photo.JPG</a:t>
            </a:r>
            <a:endParaRPr lang="cs-CZ" sz="1400" dirty="0" smtClean="0">
              <a:latin typeface="Arial" charset="0"/>
            </a:endParaRPr>
          </a:p>
          <a:p>
            <a:pPr>
              <a:buAutoNum type="arabicPeriod"/>
              <a:defRPr/>
            </a:pPr>
            <a:r>
              <a:rPr lang="cs-CZ" sz="1400" dirty="0" smtClean="0">
                <a:latin typeface="Arial" charset="0"/>
              </a:rPr>
              <a:t>http</a:t>
            </a:r>
            <a:r>
              <a:rPr lang="cs-CZ" sz="1400" dirty="0">
                <a:latin typeface="Arial" charset="0"/>
              </a:rPr>
              <a:t>://</a:t>
            </a:r>
            <a:r>
              <a:rPr lang="cs-CZ" sz="1400" dirty="0" smtClean="0">
                <a:latin typeface="Arial" charset="0"/>
              </a:rPr>
              <a:t>cs.wikipedia.org/wiki/Tranzistor</a:t>
            </a:r>
          </a:p>
          <a:p>
            <a:pPr>
              <a:buFont typeface="Arial" charset="0"/>
              <a:buAutoNum type="arabicPeriod"/>
              <a:defRPr/>
            </a:pPr>
            <a:r>
              <a:rPr lang="cs-CZ" sz="1400" dirty="0">
                <a:latin typeface="Arial" charset="0"/>
              </a:rPr>
              <a:t>http://</a:t>
            </a:r>
            <a:r>
              <a:rPr lang="cs-CZ" sz="1400" dirty="0" smtClean="0">
                <a:latin typeface="Arial" charset="0"/>
              </a:rPr>
              <a:t>upload.wikimedia.org/wikipedia/commons/5/5a/Transistors.agr.jpg</a:t>
            </a:r>
            <a:endParaRPr lang="cs-CZ" sz="1400" dirty="0">
              <a:latin typeface="Arial" charset="0"/>
            </a:endParaRPr>
          </a:p>
          <a:p>
            <a:pPr>
              <a:buFont typeface="Arial" charset="0"/>
              <a:buAutoNum type="arabicPeriod"/>
              <a:defRPr/>
            </a:pPr>
            <a:r>
              <a:rPr lang="cs-CZ" sz="1400" dirty="0" smtClean="0">
                <a:latin typeface="Arial" charset="0"/>
              </a:rPr>
              <a:t>http</a:t>
            </a:r>
            <a:r>
              <a:rPr lang="cs-CZ" sz="1400" dirty="0">
                <a:latin typeface="Arial" charset="0"/>
              </a:rPr>
              <a:t>://</a:t>
            </a:r>
            <a:r>
              <a:rPr lang="cs-CZ" sz="1400" dirty="0" smtClean="0">
                <a:latin typeface="Arial" charset="0"/>
              </a:rPr>
              <a:t>upload.wikimedia.org/wikipedia/commons/d/dd/KL_AMD_Am2903.jpg</a:t>
            </a:r>
          </a:p>
          <a:p>
            <a:pPr>
              <a:buFont typeface="Arial" charset="0"/>
              <a:buAutoNum type="arabicPeriod"/>
              <a:defRPr/>
            </a:pPr>
            <a:r>
              <a:rPr lang="cs-CZ" sz="1400" dirty="0">
                <a:latin typeface="Arial" charset="0"/>
              </a:rPr>
              <a:t>http://diit.cz/sites/default/files/4/44629.jpg</a:t>
            </a:r>
            <a:endParaRPr lang="cs-CZ" sz="1400" dirty="0" smtClean="0">
              <a:latin typeface="Arial" charset="0"/>
            </a:endParaRPr>
          </a:p>
          <a:p>
            <a:pPr>
              <a:buAutoNum type="arabicPeriod"/>
              <a:defRPr/>
            </a:pPr>
            <a:r>
              <a:rPr lang="cs-CZ" sz="1400" smtClean="0">
                <a:latin typeface="Arial" charset="0"/>
              </a:rPr>
              <a:t> </a:t>
            </a:r>
            <a:r>
              <a:rPr lang="cs-CZ" sz="1400" dirty="0" smtClean="0">
                <a:latin typeface="Arial" charset="0"/>
              </a:rPr>
              <a:t>I. </a:t>
            </a:r>
            <a:r>
              <a:rPr lang="cs-CZ" sz="1400" dirty="0" err="1" smtClean="0">
                <a:latin typeface="Arial" charset="0"/>
              </a:rPr>
              <a:t>Šoll</a:t>
            </a:r>
            <a:r>
              <a:rPr lang="cs-CZ" sz="1400" dirty="0" smtClean="0">
                <a:latin typeface="Arial" charset="0"/>
              </a:rPr>
              <a:t>,. Fyzika pro netechnické obory SOŠ a SOU. </a:t>
            </a:r>
            <a:r>
              <a:rPr lang="cs-CZ" sz="1400" dirty="0">
                <a:latin typeface="Arial" charset="0"/>
              </a:rPr>
              <a:t>třetí, upravené vydání. Praha: Fortuna, </a:t>
            </a:r>
            <a:r>
              <a:rPr lang="cs-CZ" sz="1400" dirty="0" smtClean="0">
                <a:latin typeface="Arial" charset="0"/>
              </a:rPr>
              <a:t>2004.ISBN </a:t>
            </a:r>
          </a:p>
          <a:p>
            <a:pPr marL="609600" indent="-609600">
              <a:buNone/>
              <a:defRPr/>
            </a:pPr>
            <a:r>
              <a:rPr lang="cs-CZ" sz="1400" dirty="0" smtClean="0">
                <a:latin typeface="Arial" charset="0"/>
              </a:rPr>
              <a:t>80-7168-902-5</a:t>
            </a:r>
          </a:p>
          <a:p>
            <a:pPr marL="609600" indent="-609600">
              <a:buNone/>
              <a:defRPr/>
            </a:pPr>
            <a:endParaRPr lang="cs-CZ" sz="1400" dirty="0" smtClean="0">
              <a:latin typeface="Arial" charset="0"/>
            </a:endParaRPr>
          </a:p>
          <a:p>
            <a:pPr marL="609600" indent="-60960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Autor: Mgr. Zdeněk Šmíd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cs-CZ" sz="1400" dirty="0" smtClean="0">
                <a:latin typeface="Arial" charset="0"/>
              </a:rPr>
              <a:t>Název díla: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Elektronika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cs-CZ" sz="1400" dirty="0" smtClean="0">
                <a:latin typeface="Arial" charset="0"/>
              </a:rPr>
              <a:t>Datum vzniku: listopad 2013             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609600" indent="-609600">
              <a:defRPr/>
            </a:pPr>
            <a:endParaRPr lang="cs-CZ" sz="1400" b="1" dirty="0" smtClean="0">
              <a:latin typeface="Arial" charset="0"/>
            </a:endParaRPr>
          </a:p>
          <a:p>
            <a:pPr marL="609600" indent="-609600" eaLnBrk="1" hangingPunct="1">
              <a:buFont typeface="Arial" charset="0"/>
              <a:buNone/>
              <a:defRPr/>
            </a:pPr>
            <a:endParaRPr lang="cs-CZ" sz="1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1644</TotalTime>
  <Words>343</Words>
  <Application>Microsoft Office PowerPoint</Application>
  <PresentationFormat>Předvádění na obrazovce (4:3)</PresentationFormat>
  <Paragraphs>72</Paragraphs>
  <Slides>9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Rovnice</vt:lpstr>
      <vt:lpstr>Obchodní akademie, Střední odborná škola  a Jazyková škola s právem státní jazykové zkoušky,  Hradec Králové</vt:lpstr>
      <vt:lpstr>Obsah prezentace</vt:lpstr>
      <vt:lpstr>Elektronika</vt:lpstr>
      <vt:lpstr>Polovodičová dioda</vt:lpstr>
      <vt:lpstr>Tranzistor</vt:lpstr>
      <vt:lpstr>Integrovaná obvod</vt:lpstr>
      <vt:lpstr>Integrovaná obvod</vt:lpstr>
      <vt:lpstr>Otázky k opakování</vt:lpstr>
      <vt:lpstr>     Zdroje, autorská práva a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153</cp:revision>
  <dcterms:created xsi:type="dcterms:W3CDTF">2012-11-30T22:17:21Z</dcterms:created>
  <dcterms:modified xsi:type="dcterms:W3CDTF">2014-05-24T21:59:35Z</dcterms:modified>
</cp:coreProperties>
</file>